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67"/>
  </p:notesMasterIdLst>
  <p:handoutMasterIdLst>
    <p:handoutMasterId r:id="rId68"/>
  </p:handoutMasterIdLst>
  <p:sldIdLst>
    <p:sldId id="277" r:id="rId2"/>
    <p:sldId id="256" r:id="rId3"/>
    <p:sldId id="257" r:id="rId4"/>
    <p:sldId id="258" r:id="rId5"/>
    <p:sldId id="322" r:id="rId6"/>
    <p:sldId id="335" r:id="rId7"/>
    <p:sldId id="259" r:id="rId8"/>
    <p:sldId id="323" r:id="rId9"/>
    <p:sldId id="260" r:id="rId10"/>
    <p:sldId id="261" r:id="rId11"/>
    <p:sldId id="324" r:id="rId12"/>
    <p:sldId id="262" r:id="rId13"/>
    <p:sldId id="263" r:id="rId14"/>
    <p:sldId id="326" r:id="rId15"/>
    <p:sldId id="264" r:id="rId16"/>
    <p:sldId id="327" r:id="rId17"/>
    <p:sldId id="265" r:id="rId18"/>
    <p:sldId id="328" r:id="rId19"/>
    <p:sldId id="266" r:id="rId20"/>
    <p:sldId id="329" r:id="rId21"/>
    <p:sldId id="332" r:id="rId22"/>
    <p:sldId id="267" r:id="rId23"/>
    <p:sldId id="330" r:id="rId24"/>
    <p:sldId id="268" r:id="rId25"/>
    <p:sldId id="331" r:id="rId26"/>
    <p:sldId id="269" r:id="rId27"/>
    <p:sldId id="270" r:id="rId28"/>
    <p:sldId id="320" r:id="rId29"/>
    <p:sldId id="271" r:id="rId30"/>
    <p:sldId id="272" r:id="rId31"/>
    <p:sldId id="273" r:id="rId32"/>
    <p:sldId id="274" r:id="rId33"/>
    <p:sldId id="334" r:id="rId34"/>
    <p:sldId id="275" r:id="rId35"/>
    <p:sldId id="319" r:id="rId36"/>
    <p:sldId id="279" r:id="rId37"/>
    <p:sldId id="280" r:id="rId38"/>
    <p:sldId id="281" r:id="rId39"/>
    <p:sldId id="282" r:id="rId40"/>
    <p:sldId id="283" r:id="rId41"/>
    <p:sldId id="284" r:id="rId42"/>
    <p:sldId id="285" r:id="rId43"/>
    <p:sldId id="321" r:id="rId44"/>
    <p:sldId id="336" r:id="rId45"/>
    <p:sldId id="337" r:id="rId46"/>
    <p:sldId id="338" r:id="rId47"/>
    <p:sldId id="354" r:id="rId48"/>
    <p:sldId id="339" r:id="rId49"/>
    <p:sldId id="340" r:id="rId50"/>
    <p:sldId id="341" r:id="rId51"/>
    <p:sldId id="342" r:id="rId52"/>
    <p:sldId id="343" r:id="rId53"/>
    <p:sldId id="344" r:id="rId54"/>
    <p:sldId id="345" r:id="rId55"/>
    <p:sldId id="346" r:id="rId56"/>
    <p:sldId id="347" r:id="rId57"/>
    <p:sldId id="348" r:id="rId58"/>
    <p:sldId id="349" r:id="rId59"/>
    <p:sldId id="350" r:id="rId60"/>
    <p:sldId id="351" r:id="rId61"/>
    <p:sldId id="352" r:id="rId62"/>
    <p:sldId id="276" r:id="rId63"/>
    <p:sldId id="353" r:id="rId64"/>
    <p:sldId id="355" r:id="rId65"/>
    <p:sldId id="356" r:id="rId66"/>
  </p:sldIdLst>
  <p:sldSz cx="9144000" cy="6858000" type="screen4x3"/>
  <p:notesSz cx="6858000" cy="9144000"/>
  <p:defaultTextStyle>
    <a:defPPr>
      <a:defRPr lang="en-US"/>
    </a:defPPr>
    <a:lvl1pPr algn="l" rtl="0" eaLnBrk="0" fontAlgn="base" hangingPunct="0">
      <a:spcBef>
        <a:spcPct val="0"/>
      </a:spcBef>
      <a:spcAft>
        <a:spcPct val="0"/>
      </a:spcAft>
      <a:defRPr kumimoji="1" sz="3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3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3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3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3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3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3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3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32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13" autoAdjust="0"/>
    <p:restoredTop sz="84874" autoAdjust="0"/>
  </p:normalViewPr>
  <p:slideViewPr>
    <p:cSldViewPr>
      <p:cViewPr varScale="1">
        <p:scale>
          <a:sx n="130" d="100"/>
          <a:sy n="130" d="100"/>
        </p:scale>
        <p:origin x="2088"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66" d="100"/>
        <a:sy n="66" d="100"/>
      </p:scale>
      <p:origin x="0" y="314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24.xml"/><Relationship Id="rId18" Type="http://schemas.openxmlformats.org/officeDocument/2006/relationships/slide" Target="slides/slide31.xml"/><Relationship Id="rId3" Type="http://schemas.openxmlformats.org/officeDocument/2006/relationships/slide" Target="slides/slide4.xml"/><Relationship Id="rId7" Type="http://schemas.openxmlformats.org/officeDocument/2006/relationships/slide" Target="slides/slide12.xml"/><Relationship Id="rId12" Type="http://schemas.openxmlformats.org/officeDocument/2006/relationships/slide" Target="slides/slide22.xml"/><Relationship Id="rId17" Type="http://schemas.openxmlformats.org/officeDocument/2006/relationships/slide" Target="slides/slide30.xml"/><Relationship Id="rId2" Type="http://schemas.openxmlformats.org/officeDocument/2006/relationships/slide" Target="slides/slide3.xml"/><Relationship Id="rId16" Type="http://schemas.openxmlformats.org/officeDocument/2006/relationships/slide" Target="slides/slide29.xml"/><Relationship Id="rId20" Type="http://schemas.openxmlformats.org/officeDocument/2006/relationships/slide" Target="slides/slide34.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19.xml"/><Relationship Id="rId5" Type="http://schemas.openxmlformats.org/officeDocument/2006/relationships/slide" Target="slides/slide9.xml"/><Relationship Id="rId15" Type="http://schemas.openxmlformats.org/officeDocument/2006/relationships/slide" Target="slides/slide27.xml"/><Relationship Id="rId10" Type="http://schemas.openxmlformats.org/officeDocument/2006/relationships/slide" Target="slides/slide17.xml"/><Relationship Id="rId19" Type="http://schemas.openxmlformats.org/officeDocument/2006/relationships/slide" Target="slides/slide32.xml"/><Relationship Id="rId4" Type="http://schemas.openxmlformats.org/officeDocument/2006/relationships/slide" Target="slides/slide7.xml"/><Relationship Id="rId9" Type="http://schemas.openxmlformats.org/officeDocument/2006/relationships/slide" Target="slides/slide15.xml"/><Relationship Id="rId14"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077AC18C-964A-A341-8FAF-BB9B5CF4086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SzTx/>
              <a:buFontTx/>
              <a:buNone/>
              <a:defRPr sz="1200">
                <a:latin typeface="Arial" charset="0"/>
              </a:defRPr>
            </a:lvl1pPr>
          </a:lstStyle>
          <a:p>
            <a:pPr>
              <a:defRPr/>
            </a:pPr>
            <a:endParaRPr lang="zh-CN" altLang="en-US"/>
          </a:p>
        </p:txBody>
      </p:sp>
      <p:sp>
        <p:nvSpPr>
          <p:cNvPr id="115715" name="Rectangle 3">
            <a:extLst>
              <a:ext uri="{FF2B5EF4-FFF2-40B4-BE49-F238E27FC236}">
                <a16:creationId xmlns:a16="http://schemas.microsoft.com/office/drawing/2014/main" id="{94AABB60-CF72-EB45-8D36-493511B50ABE}"/>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SzTx/>
              <a:buFontTx/>
              <a:buNone/>
              <a:defRPr sz="1200">
                <a:latin typeface="Arial" charset="0"/>
              </a:defRPr>
            </a:lvl1pPr>
          </a:lstStyle>
          <a:p>
            <a:pPr>
              <a:defRPr/>
            </a:pPr>
            <a:endParaRPr lang="en-US" altLang="zh-CN"/>
          </a:p>
        </p:txBody>
      </p:sp>
      <p:sp>
        <p:nvSpPr>
          <p:cNvPr id="115716" name="Rectangle 4">
            <a:extLst>
              <a:ext uri="{FF2B5EF4-FFF2-40B4-BE49-F238E27FC236}">
                <a16:creationId xmlns:a16="http://schemas.microsoft.com/office/drawing/2014/main" id="{1426D29E-33EB-2548-9795-CB05395FE4CA}"/>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SzTx/>
              <a:buFontTx/>
              <a:buNone/>
              <a:defRPr sz="1200">
                <a:latin typeface="Arial" charset="0"/>
              </a:defRPr>
            </a:lvl1pPr>
          </a:lstStyle>
          <a:p>
            <a:pPr>
              <a:defRPr/>
            </a:pPr>
            <a:endParaRPr lang="en-US" altLang="zh-CN"/>
          </a:p>
        </p:txBody>
      </p:sp>
      <p:sp>
        <p:nvSpPr>
          <p:cNvPr id="115717" name="Rectangle 5">
            <a:extLst>
              <a:ext uri="{FF2B5EF4-FFF2-40B4-BE49-F238E27FC236}">
                <a16:creationId xmlns:a16="http://schemas.microsoft.com/office/drawing/2014/main" id="{B8A31199-E4C5-1E46-B80C-EAB4E866120D}"/>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SzTx/>
              <a:buFontTx/>
              <a:buNone/>
              <a:defRPr sz="1200"/>
            </a:lvl1pPr>
          </a:lstStyle>
          <a:p>
            <a:pPr>
              <a:defRPr/>
            </a:pPr>
            <a:fld id="{A67A0956-7ABE-1B4F-BD9B-5A74A1F8E84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419F385-1D6C-C14B-9E3F-C989B89AB9D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spcBef>
                <a:spcPct val="20000"/>
              </a:spcBef>
              <a:buSzPct val="85000"/>
              <a:buFontTx/>
              <a:buChar char="•"/>
              <a:defRPr sz="1200">
                <a:latin typeface="Arial" charset="0"/>
              </a:defRPr>
            </a:lvl1pPr>
          </a:lstStyle>
          <a:p>
            <a:pPr>
              <a:defRPr/>
            </a:pPr>
            <a:endParaRPr lang="zh-CN" altLang="en-US"/>
          </a:p>
        </p:txBody>
      </p:sp>
      <p:sp>
        <p:nvSpPr>
          <p:cNvPr id="3" name="日期占位符 2">
            <a:extLst>
              <a:ext uri="{FF2B5EF4-FFF2-40B4-BE49-F238E27FC236}">
                <a16:creationId xmlns:a16="http://schemas.microsoft.com/office/drawing/2014/main" id="{71E928CD-B9F0-4F4F-BD4B-E7E2BF6A408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spcBef>
                <a:spcPct val="20000"/>
              </a:spcBef>
              <a:buSzPct val="85000"/>
              <a:buFontTx/>
              <a:buChar char="•"/>
              <a:defRPr sz="1200">
                <a:latin typeface="Arial" charset="0"/>
              </a:defRPr>
            </a:lvl1pPr>
          </a:lstStyle>
          <a:p>
            <a:pPr>
              <a:defRPr/>
            </a:pPr>
            <a:fld id="{26276D32-5188-6346-A18C-B380DB58124B}" type="datetimeFigureOut">
              <a:rPr lang="zh-CN" altLang="en-US"/>
              <a:pPr>
                <a:defRPr/>
              </a:pPr>
              <a:t>2023/2/21</a:t>
            </a:fld>
            <a:endParaRPr lang="zh-CN" altLang="en-US"/>
          </a:p>
        </p:txBody>
      </p:sp>
      <p:sp>
        <p:nvSpPr>
          <p:cNvPr id="4" name="幻灯片图像占位符 3">
            <a:extLst>
              <a:ext uri="{FF2B5EF4-FFF2-40B4-BE49-F238E27FC236}">
                <a16:creationId xmlns:a16="http://schemas.microsoft.com/office/drawing/2014/main" id="{22FACCB0-5AFB-5140-8470-61A6900CA08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8DDE0DA2-5DD8-F349-8735-80461D86E3E3}"/>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DBFDD3D-A6C8-FD41-BC33-54B0BEE3464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spcBef>
                <a:spcPct val="20000"/>
              </a:spcBef>
              <a:buSzPct val="85000"/>
              <a:buFontTx/>
              <a:buChar char="•"/>
              <a:defRPr sz="1200">
                <a:latin typeface="Arial" charset="0"/>
              </a:defRPr>
            </a:lvl1pPr>
          </a:lstStyle>
          <a:p>
            <a:pPr>
              <a:defRPr/>
            </a:pPr>
            <a:endParaRPr lang="zh-CN" altLang="en-US"/>
          </a:p>
        </p:txBody>
      </p:sp>
      <p:sp>
        <p:nvSpPr>
          <p:cNvPr id="7" name="灯片编号占位符 6">
            <a:extLst>
              <a:ext uri="{FF2B5EF4-FFF2-40B4-BE49-F238E27FC236}">
                <a16:creationId xmlns:a16="http://schemas.microsoft.com/office/drawing/2014/main" id="{138410D0-B529-7248-A4E2-710D1CD53B6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20000"/>
              </a:spcBef>
              <a:buSzPct val="85000"/>
              <a:buFontTx/>
              <a:buChar char="•"/>
              <a:defRPr sz="1200"/>
            </a:lvl1pPr>
          </a:lstStyle>
          <a:p>
            <a:pPr>
              <a:defRPr/>
            </a:pPr>
            <a:fld id="{9DE0775F-8C88-4C44-9179-714BDF65E68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9DE0775F-8C88-4C44-9179-714BDF65E68E}" type="slidenum">
              <a:rPr lang="zh-CN" altLang="en-US" smtClean="0"/>
              <a:pPr>
                <a:defRPr/>
              </a:pPr>
              <a:t>1</a:t>
            </a:fld>
            <a:endParaRPr lang="zh-CN" altLang="en-US"/>
          </a:p>
        </p:txBody>
      </p:sp>
    </p:spTree>
    <p:extLst>
      <p:ext uri="{BB962C8B-B14F-4D97-AF65-F5344CB8AC3E}">
        <p14:creationId xmlns:p14="http://schemas.microsoft.com/office/powerpoint/2010/main" val="27614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a:extLst>
              <a:ext uri="{FF2B5EF4-FFF2-40B4-BE49-F238E27FC236}">
                <a16:creationId xmlns:a16="http://schemas.microsoft.com/office/drawing/2014/main" id="{F8C92741-B25E-8046-8C13-861EE6585C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备注占位符 2">
            <a:extLst>
              <a:ext uri="{FF2B5EF4-FFF2-40B4-BE49-F238E27FC236}">
                <a16:creationId xmlns:a16="http://schemas.microsoft.com/office/drawing/2014/main" id="{39D01191-88A9-4C42-A678-E81CBA0D45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36867" name="灯片编号占位符 3">
            <a:extLst>
              <a:ext uri="{FF2B5EF4-FFF2-40B4-BE49-F238E27FC236}">
                <a16:creationId xmlns:a16="http://schemas.microsoft.com/office/drawing/2014/main" id="{15310943-5C1F-874C-84FC-4CE1DE10C7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C19480FA-551A-784B-B663-216BEE31B903}" type="slidenum">
              <a:rPr lang="zh-CN" altLang="en-US" smtClean="0">
                <a:latin typeface="Arial" panose="020B0604020202020204" pitchFamily="34" charset="0"/>
              </a:rPr>
              <a:pPr>
                <a:spcBef>
                  <a:spcPct val="20000"/>
                </a:spcBef>
              </a:pPr>
              <a:t>21</a:t>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C238BDEA-D228-A646-B696-739C5491BF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Notes Placeholder 2">
            <a:extLst>
              <a:ext uri="{FF2B5EF4-FFF2-40B4-BE49-F238E27FC236}">
                <a16:creationId xmlns:a16="http://schemas.microsoft.com/office/drawing/2014/main" id="{0D654A79-3CB6-5542-998C-BCEFD6D5DF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书上叫做“等值”，这个说法并不准确</a:t>
            </a:r>
          </a:p>
        </p:txBody>
      </p:sp>
      <p:sp>
        <p:nvSpPr>
          <p:cNvPr id="38915" name="Slide Number Placeholder 3">
            <a:extLst>
              <a:ext uri="{FF2B5EF4-FFF2-40B4-BE49-F238E27FC236}">
                <a16:creationId xmlns:a16="http://schemas.microsoft.com/office/drawing/2014/main" id="{BFA7EECE-1A1D-AF44-9E13-51A093AF8F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A39597C1-2EE5-E143-8DEC-DF9F7E870262}" type="slidenum">
              <a:rPr lang="zh-CN" altLang="en-US" smtClean="0">
                <a:latin typeface="Arial" panose="020B0604020202020204" pitchFamily="34" charset="0"/>
              </a:rPr>
              <a:pPr>
                <a:spcBef>
                  <a:spcPct val="20000"/>
                </a:spcBef>
              </a:pPr>
              <a:t>22</a:t>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29E4C7A-BE6C-794E-842E-F527CD86A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50" y="115888"/>
            <a:ext cx="2286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BA2D4E37-896C-8145-9669-F6A854540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30588"/>
            <a:ext cx="914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3568" y="1700810"/>
            <a:ext cx="7772400" cy="1470025"/>
          </a:xfrm>
        </p:spPr>
        <p:txBody>
          <a:bodyPr>
            <a:normAutofit/>
          </a:bodyPr>
          <a:lstStyle>
            <a:lvl1pPr>
              <a:defRPr sz="27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6" name="日期占位符 3">
            <a:extLst>
              <a:ext uri="{FF2B5EF4-FFF2-40B4-BE49-F238E27FC236}">
                <a16:creationId xmlns:a16="http://schemas.microsoft.com/office/drawing/2014/main" id="{7C651B20-9B47-D043-B12E-3EE593C76E7C}"/>
              </a:ext>
            </a:extLst>
          </p:cNvPr>
          <p:cNvSpPr>
            <a:spLocks noGrp="1"/>
          </p:cNvSpPr>
          <p:nvPr>
            <p:ph type="dt" sz="half" idx="10"/>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29607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B33077B-ED03-D54A-AD51-AF21D0582227}"/>
              </a:ext>
            </a:extLst>
          </p:cNvPr>
          <p:cNvSpPr>
            <a:spLocks noGrp="1"/>
          </p:cNvSpPr>
          <p:nvPr>
            <p:ph type="dt" sz="half" idx="10"/>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469480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731421B-B2F0-364D-9525-1394D1294EAF}"/>
              </a:ext>
            </a:extLst>
          </p:cNvPr>
          <p:cNvSpPr>
            <a:spLocks noGrp="1"/>
          </p:cNvSpPr>
          <p:nvPr>
            <p:ph type="dt" sz="half" idx="10"/>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889878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05000"/>
            <a:ext cx="7772400" cy="4114800"/>
          </a:xfrm>
        </p:spPr>
        <p:txBody>
          <a:bodyPr rtlCol="0">
            <a:normAutofit/>
          </a:bodyPr>
          <a:lstStyle/>
          <a:p>
            <a:pPr lvl="0"/>
            <a:endParaRPr lang="zh-CN" altLang="en-US" noProof="0"/>
          </a:p>
        </p:txBody>
      </p:sp>
      <p:sp>
        <p:nvSpPr>
          <p:cNvPr id="4" name="日期占位符 3">
            <a:extLst>
              <a:ext uri="{FF2B5EF4-FFF2-40B4-BE49-F238E27FC236}">
                <a16:creationId xmlns:a16="http://schemas.microsoft.com/office/drawing/2014/main" id="{C95D3E54-E12D-3C48-BED6-5E624D20DFFE}"/>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A85B00CA-D70C-BC47-B551-DC186C3A8CA5}"/>
              </a:ext>
            </a:extLst>
          </p:cNvPr>
          <p:cNvSpPr>
            <a:spLocks noGrp="1"/>
          </p:cNvSpPr>
          <p:nvPr>
            <p:ph type="ftr" sz="quarter" idx="11"/>
          </p:nvPr>
        </p:nvSpPr>
        <p:spPr>
          <a:xfrm>
            <a:off x="0" y="0"/>
            <a:ext cx="0" cy="0"/>
          </a:xfrm>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D002DB40-A171-5F43-BD5B-B1616A4F0CA7}"/>
              </a:ext>
            </a:extLst>
          </p:cNvPr>
          <p:cNvSpPr>
            <a:spLocks noGrp="1"/>
          </p:cNvSpPr>
          <p:nvPr>
            <p:ph type="sldNum" sz="quarter" idx="12"/>
          </p:nvPr>
        </p:nvSpPr>
        <p:spPr>
          <a:xfrm>
            <a:off x="0" y="0"/>
            <a:ext cx="0" cy="0"/>
          </a:xfrm>
        </p:spPr>
        <p:txBody>
          <a:bodyPr/>
          <a:lstStyle>
            <a:lvl1pPr>
              <a:defRPr/>
            </a:lvl1pPr>
          </a:lstStyle>
          <a:p>
            <a:pPr>
              <a:defRPr/>
            </a:pPr>
            <a:fld id="{B6A2C43B-3648-7042-BDAA-542BB936E76D}" type="slidenum">
              <a:rPr lang="zh-CN" altLang="en-US"/>
              <a:pPr>
                <a:defRPr/>
              </a:pPr>
              <a:t>‹#›</a:t>
            </a:fld>
            <a:endParaRPr lang="en-US" altLang="zh-CN"/>
          </a:p>
        </p:txBody>
      </p:sp>
    </p:spTree>
    <p:extLst>
      <p:ext uri="{BB962C8B-B14F-4D97-AF65-F5344CB8AC3E}">
        <p14:creationId xmlns:p14="http://schemas.microsoft.com/office/powerpoint/2010/main" val="239482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263120-09B8-304D-9F52-4F30C8C1B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914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0">
            <a:extLst>
              <a:ext uri="{FF2B5EF4-FFF2-40B4-BE49-F238E27FC236}">
                <a16:creationId xmlns:a16="http://schemas.microsoft.com/office/drawing/2014/main" id="{7BB9C647-8327-4E42-91C9-D9FA5E3F9141}"/>
              </a:ext>
            </a:extLst>
          </p:cNvPr>
          <p:cNvGrpSpPr>
            <a:grpSpLocks noChangeAspect="1"/>
          </p:cNvGrpSpPr>
          <p:nvPr/>
        </p:nvGrpSpPr>
        <p:grpSpPr bwMode="auto">
          <a:xfrm>
            <a:off x="565150" y="5964238"/>
            <a:ext cx="8131175" cy="701675"/>
            <a:chOff x="0" y="3702"/>
            <a:chExt cx="5760" cy="465"/>
          </a:xfrm>
        </p:grpSpPr>
        <p:sp>
          <p:nvSpPr>
            <p:cNvPr id="6" name="Line 41">
              <a:extLst>
                <a:ext uri="{FF2B5EF4-FFF2-40B4-BE49-F238E27FC236}">
                  <a16:creationId xmlns:a16="http://schemas.microsoft.com/office/drawing/2014/main" id="{F38ADD6B-F8CF-4844-BE1A-588E4BC6FD0E}"/>
                </a:ext>
              </a:extLst>
            </p:cNvPr>
            <p:cNvSpPr>
              <a:spLocks noChangeAspect="1" noChangeShapeType="1"/>
            </p:cNvSpPr>
            <p:nvPr/>
          </p:nvSpPr>
          <p:spPr bwMode="auto">
            <a:xfrm>
              <a:off x="0" y="4167"/>
              <a:ext cx="5079"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7" name="Line 42">
              <a:extLst>
                <a:ext uri="{FF2B5EF4-FFF2-40B4-BE49-F238E27FC236}">
                  <a16:creationId xmlns:a16="http://schemas.microsoft.com/office/drawing/2014/main" id="{82B224E3-37DF-C241-9F1A-AFF080627BB8}"/>
                </a:ext>
              </a:extLst>
            </p:cNvPr>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8" name="Line 43">
              <a:extLst>
                <a:ext uri="{FF2B5EF4-FFF2-40B4-BE49-F238E27FC236}">
                  <a16:creationId xmlns:a16="http://schemas.microsoft.com/office/drawing/2014/main" id="{73AE2F98-9DDC-AC4C-82D9-896FF0102373}"/>
                </a:ext>
              </a:extLst>
            </p:cNvPr>
            <p:cNvSpPr>
              <a:spLocks noChangeAspect="1" noChangeShapeType="1"/>
            </p:cNvSpPr>
            <p:nvPr/>
          </p:nvSpPr>
          <p:spPr bwMode="auto">
            <a:xfrm rot="1800000">
              <a:off x="5318" y="3891"/>
              <a:ext cx="157"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9" name="Line 44">
              <a:extLst>
                <a:ext uri="{FF2B5EF4-FFF2-40B4-BE49-F238E27FC236}">
                  <a16:creationId xmlns:a16="http://schemas.microsoft.com/office/drawing/2014/main" id="{A2573927-1D02-2E4C-B573-8E5353ADC9AE}"/>
                </a:ext>
              </a:extLst>
            </p:cNvPr>
            <p:cNvSpPr>
              <a:spLocks noChangeAspect="1" noChangeShapeType="1"/>
            </p:cNvSpPr>
            <p:nvPr/>
          </p:nvSpPr>
          <p:spPr bwMode="auto">
            <a:xfrm rot="5400000">
              <a:off x="5098" y="4071"/>
              <a:ext cx="185"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grpSp>
          <p:nvGrpSpPr>
            <p:cNvPr id="10" name="Group 45">
              <a:extLst>
                <a:ext uri="{FF2B5EF4-FFF2-40B4-BE49-F238E27FC236}">
                  <a16:creationId xmlns:a16="http://schemas.microsoft.com/office/drawing/2014/main" id="{C0967659-836F-A84C-8D7C-7BF7F876C3B1}"/>
                </a:ext>
              </a:extLst>
            </p:cNvPr>
            <p:cNvGrpSpPr>
              <a:grpSpLocks noChangeAspect="1"/>
            </p:cNvGrpSpPr>
            <p:nvPr/>
          </p:nvGrpSpPr>
          <p:grpSpPr bwMode="auto">
            <a:xfrm>
              <a:off x="5249" y="3981"/>
              <a:ext cx="98" cy="48"/>
              <a:chOff x="2595" y="2388"/>
              <a:chExt cx="389" cy="195"/>
            </a:xfrm>
          </p:grpSpPr>
          <p:sp>
            <p:nvSpPr>
              <p:cNvPr id="68" name="Arc 46">
                <a:extLst>
                  <a:ext uri="{FF2B5EF4-FFF2-40B4-BE49-F238E27FC236}">
                    <a16:creationId xmlns:a16="http://schemas.microsoft.com/office/drawing/2014/main" id="{FA59AF52-ADE4-D142-8478-99E87EA4AB23}"/>
                  </a:ext>
                </a:extLst>
              </p:cNvPr>
              <p:cNvSpPr>
                <a:spLocks noChangeAspect="1"/>
              </p:cNvSpPr>
              <p:nvPr/>
            </p:nvSpPr>
            <p:spPr bwMode="auto">
              <a:xfrm flipH="1">
                <a:off x="2597" y="2387"/>
                <a:ext cx="192" cy="197"/>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sp>
            <p:nvSpPr>
              <p:cNvPr id="69" name="Arc 47">
                <a:extLst>
                  <a:ext uri="{FF2B5EF4-FFF2-40B4-BE49-F238E27FC236}">
                    <a16:creationId xmlns:a16="http://schemas.microsoft.com/office/drawing/2014/main" id="{A0D10CAD-59F4-7649-8111-BF24A4896920}"/>
                  </a:ext>
                </a:extLst>
              </p:cNvPr>
              <p:cNvSpPr>
                <a:spLocks noChangeAspect="1"/>
              </p:cNvSpPr>
              <p:nvPr/>
            </p:nvSpPr>
            <p:spPr bwMode="auto">
              <a:xfrm>
                <a:off x="2793" y="2387"/>
                <a:ext cx="192" cy="197"/>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grpSp>
        <p:sp>
          <p:nvSpPr>
            <p:cNvPr id="11" name="Line 48">
              <a:extLst>
                <a:ext uri="{FF2B5EF4-FFF2-40B4-BE49-F238E27FC236}">
                  <a16:creationId xmlns:a16="http://schemas.microsoft.com/office/drawing/2014/main" id="{5FAE1404-93B4-FB4D-9E78-F85543A65FEB}"/>
                </a:ext>
              </a:extLst>
            </p:cNvPr>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2" name="Line 49">
              <a:extLst>
                <a:ext uri="{FF2B5EF4-FFF2-40B4-BE49-F238E27FC236}">
                  <a16:creationId xmlns:a16="http://schemas.microsoft.com/office/drawing/2014/main" id="{0601E676-068A-EA4A-9291-9E1E9DDF727D}"/>
                </a:ext>
              </a:extLst>
            </p:cNvPr>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3" name="Line 50">
              <a:extLst>
                <a:ext uri="{FF2B5EF4-FFF2-40B4-BE49-F238E27FC236}">
                  <a16:creationId xmlns:a16="http://schemas.microsoft.com/office/drawing/2014/main" id="{A142B6DE-3D87-E944-91EC-DDC0CA7D8D8D}"/>
                </a:ext>
              </a:extLst>
            </p:cNvPr>
            <p:cNvSpPr>
              <a:spLocks noChangeAspect="1" noChangeShapeType="1"/>
            </p:cNvSpPr>
            <p:nvPr/>
          </p:nvSpPr>
          <p:spPr bwMode="auto">
            <a:xfrm rot="19800000">
              <a:off x="5180" y="3891"/>
              <a:ext cx="161"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4" name="Line 51">
              <a:extLst>
                <a:ext uri="{FF2B5EF4-FFF2-40B4-BE49-F238E27FC236}">
                  <a16:creationId xmlns:a16="http://schemas.microsoft.com/office/drawing/2014/main" id="{66EBFFE9-27A1-8949-AD35-7D40DD6B0B09}"/>
                </a:ext>
              </a:extLst>
            </p:cNvPr>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5" name="Line 52">
              <a:extLst>
                <a:ext uri="{FF2B5EF4-FFF2-40B4-BE49-F238E27FC236}">
                  <a16:creationId xmlns:a16="http://schemas.microsoft.com/office/drawing/2014/main" id="{673E5351-1BC9-7942-9743-104F518133DD}"/>
                </a:ext>
              </a:extLst>
            </p:cNvPr>
            <p:cNvSpPr>
              <a:spLocks noChangeAspect="1" noChangeShapeType="1"/>
            </p:cNvSpPr>
            <p:nvPr/>
          </p:nvSpPr>
          <p:spPr bwMode="auto">
            <a:xfrm rot="5400000">
              <a:off x="5042" y="4049"/>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6" name="Line 53">
              <a:extLst>
                <a:ext uri="{FF2B5EF4-FFF2-40B4-BE49-F238E27FC236}">
                  <a16:creationId xmlns:a16="http://schemas.microsoft.com/office/drawing/2014/main" id="{286D0CEA-A2CA-BF4C-93EF-C0464E8D664F}"/>
                </a:ext>
              </a:extLst>
            </p:cNvPr>
            <p:cNvSpPr>
              <a:spLocks noChangeAspect="1" noChangeShapeType="1"/>
            </p:cNvSpPr>
            <p:nvPr/>
          </p:nvSpPr>
          <p:spPr bwMode="auto">
            <a:xfrm rot="5400000">
              <a:off x="5139" y="4071"/>
              <a:ext cx="185"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7" name="Line 54">
              <a:extLst>
                <a:ext uri="{FF2B5EF4-FFF2-40B4-BE49-F238E27FC236}">
                  <a16:creationId xmlns:a16="http://schemas.microsoft.com/office/drawing/2014/main" id="{259B19D2-0F18-434C-BDA2-31E3CDF4B3A5}"/>
                </a:ext>
              </a:extLst>
            </p:cNvPr>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8" name="Line 55">
              <a:extLst>
                <a:ext uri="{FF2B5EF4-FFF2-40B4-BE49-F238E27FC236}">
                  <a16:creationId xmlns:a16="http://schemas.microsoft.com/office/drawing/2014/main" id="{ACF2EFDE-7235-0E49-896C-12D78A435DDB}"/>
                </a:ext>
              </a:extLst>
            </p:cNvPr>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9" name="Line 56">
              <a:extLst>
                <a:ext uri="{FF2B5EF4-FFF2-40B4-BE49-F238E27FC236}">
                  <a16:creationId xmlns:a16="http://schemas.microsoft.com/office/drawing/2014/main" id="{DB0F9A7A-76E9-9B4C-9947-11ADFC66FD42}"/>
                </a:ext>
              </a:extLst>
            </p:cNvPr>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20" name="Line 57">
              <a:extLst>
                <a:ext uri="{FF2B5EF4-FFF2-40B4-BE49-F238E27FC236}">
                  <a16:creationId xmlns:a16="http://schemas.microsoft.com/office/drawing/2014/main" id="{0A596147-C4F4-3F4C-93E5-5F6D16DDE5F5}"/>
                </a:ext>
              </a:extLst>
            </p:cNvPr>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21" name="Line 58">
              <a:extLst>
                <a:ext uri="{FF2B5EF4-FFF2-40B4-BE49-F238E27FC236}">
                  <a16:creationId xmlns:a16="http://schemas.microsoft.com/office/drawing/2014/main" id="{9455570A-400F-AA4B-8A63-4FEFAE32473C}"/>
                </a:ext>
              </a:extLst>
            </p:cNvPr>
            <p:cNvSpPr>
              <a:spLocks noChangeAspect="1" noChangeShapeType="1"/>
            </p:cNvSpPr>
            <p:nvPr/>
          </p:nvSpPr>
          <p:spPr bwMode="auto">
            <a:xfrm rot="5400000">
              <a:off x="5223" y="4103"/>
              <a:ext cx="12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22" name="Line 59">
              <a:extLst>
                <a:ext uri="{FF2B5EF4-FFF2-40B4-BE49-F238E27FC236}">
                  <a16:creationId xmlns:a16="http://schemas.microsoft.com/office/drawing/2014/main" id="{5C1D9045-4B5F-1E44-B3DC-C25BA8349AFD}"/>
                </a:ext>
              </a:extLst>
            </p:cNvPr>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grpSp>
          <p:nvGrpSpPr>
            <p:cNvPr id="23" name="Group 60">
              <a:extLst>
                <a:ext uri="{FF2B5EF4-FFF2-40B4-BE49-F238E27FC236}">
                  <a16:creationId xmlns:a16="http://schemas.microsoft.com/office/drawing/2014/main" id="{2CF62F8B-B050-F842-AE7C-153E7EAD2DC5}"/>
                </a:ext>
              </a:extLst>
            </p:cNvPr>
            <p:cNvGrpSpPr>
              <a:grpSpLocks noChangeAspect="1"/>
            </p:cNvGrpSpPr>
            <p:nvPr/>
          </p:nvGrpSpPr>
          <p:grpSpPr bwMode="auto">
            <a:xfrm>
              <a:off x="5287" y="4028"/>
              <a:ext cx="23" cy="13"/>
              <a:chOff x="2744" y="2557"/>
              <a:chExt cx="114" cy="57"/>
            </a:xfrm>
          </p:grpSpPr>
          <p:sp>
            <p:nvSpPr>
              <p:cNvPr id="66" name="Arc 61">
                <a:extLst>
                  <a:ext uri="{FF2B5EF4-FFF2-40B4-BE49-F238E27FC236}">
                    <a16:creationId xmlns:a16="http://schemas.microsoft.com/office/drawing/2014/main" id="{6CBE0838-F4D7-CC48-8F74-924918EEE87C}"/>
                  </a:ext>
                </a:extLst>
              </p:cNvPr>
              <p:cNvSpPr>
                <a:spLocks noChangeAspect="1"/>
              </p:cNvSpPr>
              <p:nvPr/>
            </p:nvSpPr>
            <p:spPr bwMode="auto">
              <a:xfrm flipH="1">
                <a:off x="2742" y="2558"/>
                <a:ext cx="61" cy="5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sp>
            <p:nvSpPr>
              <p:cNvPr id="67" name="Arc 62">
                <a:extLst>
                  <a:ext uri="{FF2B5EF4-FFF2-40B4-BE49-F238E27FC236}">
                    <a16:creationId xmlns:a16="http://schemas.microsoft.com/office/drawing/2014/main" id="{10A6C44B-50F9-5442-9B0D-5ADD564BEEAA}"/>
                  </a:ext>
                </a:extLst>
              </p:cNvPr>
              <p:cNvSpPr>
                <a:spLocks noChangeAspect="1"/>
              </p:cNvSpPr>
              <p:nvPr/>
            </p:nvSpPr>
            <p:spPr bwMode="auto">
              <a:xfrm>
                <a:off x="2803" y="2558"/>
                <a:ext cx="56" cy="5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grpSp>
        <p:sp>
          <p:nvSpPr>
            <p:cNvPr id="24" name="Line 63">
              <a:extLst>
                <a:ext uri="{FF2B5EF4-FFF2-40B4-BE49-F238E27FC236}">
                  <a16:creationId xmlns:a16="http://schemas.microsoft.com/office/drawing/2014/main" id="{CCA42C01-132B-C442-92C6-2343F8FB8915}"/>
                </a:ext>
              </a:extLst>
            </p:cNvPr>
            <p:cNvSpPr>
              <a:spLocks noChangeAspect="1" noChangeShapeType="1"/>
            </p:cNvSpPr>
            <p:nvPr/>
          </p:nvSpPr>
          <p:spPr bwMode="auto">
            <a:xfrm>
              <a:off x="5287" y="4167"/>
              <a:ext cx="27"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25" name="Line 64">
              <a:extLst>
                <a:ext uri="{FF2B5EF4-FFF2-40B4-BE49-F238E27FC236}">
                  <a16:creationId xmlns:a16="http://schemas.microsoft.com/office/drawing/2014/main" id="{B88F83CE-C26D-2C46-84BC-C396990BEF63}"/>
                </a:ext>
              </a:extLst>
            </p:cNvPr>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26" name="Line 65">
              <a:extLst>
                <a:ext uri="{FF2B5EF4-FFF2-40B4-BE49-F238E27FC236}">
                  <a16:creationId xmlns:a16="http://schemas.microsoft.com/office/drawing/2014/main" id="{91B0CC9F-87B1-C04E-8297-EDD90FBAE504}"/>
                </a:ext>
              </a:extLst>
            </p:cNvPr>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27" name="Line 66">
              <a:extLst>
                <a:ext uri="{FF2B5EF4-FFF2-40B4-BE49-F238E27FC236}">
                  <a16:creationId xmlns:a16="http://schemas.microsoft.com/office/drawing/2014/main" id="{60EAEDFA-599D-8C41-BB2A-1F0BA506216D}"/>
                </a:ext>
              </a:extLst>
            </p:cNvPr>
            <p:cNvSpPr>
              <a:spLocks noChangeAspect="1" noChangeShapeType="1"/>
            </p:cNvSpPr>
            <p:nvPr/>
          </p:nvSpPr>
          <p:spPr bwMode="auto">
            <a:xfrm>
              <a:off x="5465" y="4167"/>
              <a:ext cx="28"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28" name="Line 67">
              <a:extLst>
                <a:ext uri="{FF2B5EF4-FFF2-40B4-BE49-F238E27FC236}">
                  <a16:creationId xmlns:a16="http://schemas.microsoft.com/office/drawing/2014/main" id="{D033A225-F0D8-6342-9C77-B67DB598EF6B}"/>
                </a:ext>
              </a:extLst>
            </p:cNvPr>
            <p:cNvSpPr>
              <a:spLocks noChangeAspect="1" noChangeShapeType="1"/>
            </p:cNvSpPr>
            <p:nvPr/>
          </p:nvSpPr>
          <p:spPr bwMode="auto">
            <a:xfrm>
              <a:off x="5159" y="4167"/>
              <a:ext cx="28"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29" name="Line 68">
              <a:extLst>
                <a:ext uri="{FF2B5EF4-FFF2-40B4-BE49-F238E27FC236}">
                  <a16:creationId xmlns:a16="http://schemas.microsoft.com/office/drawing/2014/main" id="{300F7374-6734-BD4C-90E8-0943D7487F5A}"/>
                </a:ext>
              </a:extLst>
            </p:cNvPr>
            <p:cNvSpPr>
              <a:spLocks noChangeAspect="1" noChangeShapeType="1"/>
            </p:cNvSpPr>
            <p:nvPr/>
          </p:nvSpPr>
          <p:spPr bwMode="auto">
            <a:xfrm>
              <a:off x="5159" y="3931"/>
              <a:ext cx="28"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30" name="Line 69">
              <a:extLst>
                <a:ext uri="{FF2B5EF4-FFF2-40B4-BE49-F238E27FC236}">
                  <a16:creationId xmlns:a16="http://schemas.microsoft.com/office/drawing/2014/main" id="{CC641169-831B-BE48-B49D-E13EEDD01719}"/>
                </a:ext>
              </a:extLst>
            </p:cNvPr>
            <p:cNvSpPr>
              <a:spLocks noChangeAspect="1" noChangeShapeType="1"/>
            </p:cNvSpPr>
            <p:nvPr/>
          </p:nvSpPr>
          <p:spPr bwMode="auto">
            <a:xfrm>
              <a:off x="5465" y="3931"/>
              <a:ext cx="28"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31" name="Line 70">
              <a:extLst>
                <a:ext uri="{FF2B5EF4-FFF2-40B4-BE49-F238E27FC236}">
                  <a16:creationId xmlns:a16="http://schemas.microsoft.com/office/drawing/2014/main" id="{05DBF556-308E-DD4A-BA1D-3CC972D2D26D}"/>
                </a:ext>
              </a:extLst>
            </p:cNvPr>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32" name="Line 71">
              <a:extLst>
                <a:ext uri="{FF2B5EF4-FFF2-40B4-BE49-F238E27FC236}">
                  <a16:creationId xmlns:a16="http://schemas.microsoft.com/office/drawing/2014/main" id="{AFA90F92-10EB-634F-9E47-6D9CF5EB6CBB}"/>
                </a:ext>
              </a:extLst>
            </p:cNvPr>
            <p:cNvSpPr>
              <a:spLocks noChangeAspect="1" noChangeShapeType="1"/>
            </p:cNvSpPr>
            <p:nvPr/>
          </p:nvSpPr>
          <p:spPr bwMode="auto">
            <a:xfrm>
              <a:off x="5159" y="3916"/>
              <a:ext cx="25"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33" name="Line 72">
              <a:extLst>
                <a:ext uri="{FF2B5EF4-FFF2-40B4-BE49-F238E27FC236}">
                  <a16:creationId xmlns:a16="http://schemas.microsoft.com/office/drawing/2014/main" id="{BCA516B2-C90A-7346-B5C3-90F92ECA298E}"/>
                </a:ext>
              </a:extLst>
            </p:cNvPr>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34" name="Line 73">
              <a:extLst>
                <a:ext uri="{FF2B5EF4-FFF2-40B4-BE49-F238E27FC236}">
                  <a16:creationId xmlns:a16="http://schemas.microsoft.com/office/drawing/2014/main" id="{9373CD13-3234-1F43-BBDE-65E771463C65}"/>
                </a:ext>
              </a:extLst>
            </p:cNvPr>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35" name="Line 74">
              <a:extLst>
                <a:ext uri="{FF2B5EF4-FFF2-40B4-BE49-F238E27FC236}">
                  <a16:creationId xmlns:a16="http://schemas.microsoft.com/office/drawing/2014/main" id="{397BC10F-715F-764F-9DA6-6AF244722AC0}"/>
                </a:ext>
              </a:extLst>
            </p:cNvPr>
            <p:cNvSpPr>
              <a:spLocks noChangeAspect="1" noChangeShapeType="1"/>
            </p:cNvSpPr>
            <p:nvPr/>
          </p:nvSpPr>
          <p:spPr bwMode="auto">
            <a:xfrm>
              <a:off x="5511" y="3931"/>
              <a:ext cx="63"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36" name="Line 75">
              <a:extLst>
                <a:ext uri="{FF2B5EF4-FFF2-40B4-BE49-F238E27FC236}">
                  <a16:creationId xmlns:a16="http://schemas.microsoft.com/office/drawing/2014/main" id="{91172559-ED73-934D-AC40-CB81144B0CAE}"/>
                </a:ext>
              </a:extLst>
            </p:cNvPr>
            <p:cNvSpPr>
              <a:spLocks noChangeAspect="1" noChangeShapeType="1"/>
            </p:cNvSpPr>
            <p:nvPr/>
          </p:nvSpPr>
          <p:spPr bwMode="auto">
            <a:xfrm>
              <a:off x="5159" y="3810"/>
              <a:ext cx="334"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37" name="Line 76">
              <a:extLst>
                <a:ext uri="{FF2B5EF4-FFF2-40B4-BE49-F238E27FC236}">
                  <a16:creationId xmlns:a16="http://schemas.microsoft.com/office/drawing/2014/main" id="{1E0491EE-BD71-7D44-B163-8ADEC7DC590C}"/>
                </a:ext>
              </a:extLst>
            </p:cNvPr>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grpSp>
          <p:nvGrpSpPr>
            <p:cNvPr id="38" name="Group 77">
              <a:extLst>
                <a:ext uri="{FF2B5EF4-FFF2-40B4-BE49-F238E27FC236}">
                  <a16:creationId xmlns:a16="http://schemas.microsoft.com/office/drawing/2014/main" id="{D4782D03-F3BC-1B4D-A7E0-57965113BEBA}"/>
                </a:ext>
              </a:extLst>
            </p:cNvPr>
            <p:cNvGrpSpPr>
              <a:grpSpLocks noChangeAspect="1"/>
            </p:cNvGrpSpPr>
            <p:nvPr/>
          </p:nvGrpSpPr>
          <p:grpSpPr bwMode="auto">
            <a:xfrm>
              <a:off x="5078" y="3849"/>
              <a:ext cx="66" cy="67"/>
              <a:chOff x="1882" y="1842"/>
              <a:chExt cx="249" cy="250"/>
            </a:xfrm>
          </p:grpSpPr>
          <p:sp>
            <p:nvSpPr>
              <p:cNvPr id="62" name="Line 78">
                <a:extLst>
                  <a:ext uri="{FF2B5EF4-FFF2-40B4-BE49-F238E27FC236}">
                    <a16:creationId xmlns:a16="http://schemas.microsoft.com/office/drawing/2014/main" id="{12E9D1B7-0252-6146-ABB4-86F1A0A5A11C}"/>
                  </a:ext>
                </a:extLst>
              </p:cNvPr>
              <p:cNvSpPr>
                <a:spLocks noChangeAspect="1" noChangeShapeType="1"/>
              </p:cNvSpPr>
              <p:nvPr/>
            </p:nvSpPr>
            <p:spPr bwMode="auto">
              <a:xfrm>
                <a:off x="1884" y="2083"/>
                <a:ext cx="24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63" name="Line 79">
                <a:extLst>
                  <a:ext uri="{FF2B5EF4-FFF2-40B4-BE49-F238E27FC236}">
                    <a16:creationId xmlns:a16="http://schemas.microsoft.com/office/drawing/2014/main" id="{B6DB1498-EF37-8B4A-8AF8-5BD4B2373F2C}"/>
                  </a:ext>
                </a:extLst>
              </p:cNvPr>
              <p:cNvSpPr>
                <a:spLocks noChangeAspect="1" noChangeShapeType="1"/>
              </p:cNvSpPr>
              <p:nvPr/>
            </p:nvSpPr>
            <p:spPr bwMode="auto">
              <a:xfrm>
                <a:off x="1884" y="1843"/>
                <a:ext cx="24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64" name="Line 80">
                <a:extLst>
                  <a:ext uri="{FF2B5EF4-FFF2-40B4-BE49-F238E27FC236}">
                    <a16:creationId xmlns:a16="http://schemas.microsoft.com/office/drawing/2014/main" id="{D554044E-8757-2B41-A004-BB29E11AAF4B}"/>
                  </a:ext>
                </a:extLst>
              </p:cNvPr>
              <p:cNvSpPr>
                <a:spLocks noChangeAspect="1" noChangeShapeType="1"/>
              </p:cNvSpPr>
              <p:nvPr/>
            </p:nvSpPr>
            <p:spPr bwMode="auto">
              <a:xfrm rot="5400000">
                <a:off x="2012" y="1961"/>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65" name="Line 81">
                <a:extLst>
                  <a:ext uri="{FF2B5EF4-FFF2-40B4-BE49-F238E27FC236}">
                    <a16:creationId xmlns:a16="http://schemas.microsoft.com/office/drawing/2014/main" id="{8D87977F-1EE8-7A4A-9CAF-B30979C1A258}"/>
                  </a:ext>
                </a:extLst>
              </p:cNvPr>
              <p:cNvSpPr>
                <a:spLocks noChangeAspect="1" noChangeShapeType="1"/>
              </p:cNvSpPr>
              <p:nvPr/>
            </p:nvSpPr>
            <p:spPr bwMode="auto">
              <a:xfrm rot="5400000">
                <a:off x="1766" y="1961"/>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grpSp>
        <p:grpSp>
          <p:nvGrpSpPr>
            <p:cNvPr id="39" name="Group 82">
              <a:extLst>
                <a:ext uri="{FF2B5EF4-FFF2-40B4-BE49-F238E27FC236}">
                  <a16:creationId xmlns:a16="http://schemas.microsoft.com/office/drawing/2014/main" id="{D231FDBC-7C05-8143-8711-38609CE7A67D}"/>
                </a:ext>
              </a:extLst>
            </p:cNvPr>
            <p:cNvGrpSpPr>
              <a:grpSpLocks noChangeAspect="1"/>
            </p:cNvGrpSpPr>
            <p:nvPr/>
          </p:nvGrpSpPr>
          <p:grpSpPr bwMode="auto">
            <a:xfrm>
              <a:off x="5512" y="3849"/>
              <a:ext cx="66" cy="67"/>
              <a:chOff x="1882" y="1842"/>
              <a:chExt cx="249" cy="250"/>
            </a:xfrm>
          </p:grpSpPr>
          <p:sp>
            <p:nvSpPr>
              <p:cNvPr id="58" name="Line 83">
                <a:extLst>
                  <a:ext uri="{FF2B5EF4-FFF2-40B4-BE49-F238E27FC236}">
                    <a16:creationId xmlns:a16="http://schemas.microsoft.com/office/drawing/2014/main" id="{860BCBC9-AE7D-A742-97F1-B454DEA6FC36}"/>
                  </a:ext>
                </a:extLst>
              </p:cNvPr>
              <p:cNvSpPr>
                <a:spLocks noChangeAspect="1" noChangeShapeType="1"/>
              </p:cNvSpPr>
              <p:nvPr/>
            </p:nvSpPr>
            <p:spPr bwMode="auto">
              <a:xfrm>
                <a:off x="1880" y="2083"/>
                <a:ext cx="250"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59" name="Line 84">
                <a:extLst>
                  <a:ext uri="{FF2B5EF4-FFF2-40B4-BE49-F238E27FC236}">
                    <a16:creationId xmlns:a16="http://schemas.microsoft.com/office/drawing/2014/main" id="{75A0FE63-70A7-FB48-9C98-92BB82AF607C}"/>
                  </a:ext>
                </a:extLst>
              </p:cNvPr>
              <p:cNvSpPr>
                <a:spLocks noChangeAspect="1" noChangeShapeType="1"/>
              </p:cNvSpPr>
              <p:nvPr/>
            </p:nvSpPr>
            <p:spPr bwMode="auto">
              <a:xfrm>
                <a:off x="1880" y="1843"/>
                <a:ext cx="250"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60" name="Line 85">
                <a:extLst>
                  <a:ext uri="{FF2B5EF4-FFF2-40B4-BE49-F238E27FC236}">
                    <a16:creationId xmlns:a16="http://schemas.microsoft.com/office/drawing/2014/main" id="{B991FB19-1569-3846-A52A-DF8CFFF45CA6}"/>
                  </a:ext>
                </a:extLst>
              </p:cNvPr>
              <p:cNvSpPr>
                <a:spLocks noChangeAspect="1" noChangeShapeType="1"/>
              </p:cNvSpPr>
              <p:nvPr/>
            </p:nvSpPr>
            <p:spPr bwMode="auto">
              <a:xfrm rot="5400000">
                <a:off x="2013" y="1961"/>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61" name="Line 86">
                <a:extLst>
                  <a:ext uri="{FF2B5EF4-FFF2-40B4-BE49-F238E27FC236}">
                    <a16:creationId xmlns:a16="http://schemas.microsoft.com/office/drawing/2014/main" id="{3C48D2F3-A768-FD43-BCD0-BFD9886ED169}"/>
                  </a:ext>
                </a:extLst>
              </p:cNvPr>
              <p:cNvSpPr>
                <a:spLocks noChangeAspect="1" noChangeShapeType="1"/>
              </p:cNvSpPr>
              <p:nvPr/>
            </p:nvSpPr>
            <p:spPr bwMode="auto">
              <a:xfrm rot="5400000">
                <a:off x="1762" y="1961"/>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grpSp>
        <p:sp>
          <p:nvSpPr>
            <p:cNvPr id="40" name="Line 87">
              <a:extLst>
                <a:ext uri="{FF2B5EF4-FFF2-40B4-BE49-F238E27FC236}">
                  <a16:creationId xmlns:a16="http://schemas.microsoft.com/office/drawing/2014/main" id="{B4F232BA-0FF2-834B-8EDB-49376D3807D1}"/>
                </a:ext>
              </a:extLst>
            </p:cNvPr>
            <p:cNvSpPr>
              <a:spLocks noChangeAspect="1" noChangeShapeType="1"/>
            </p:cNvSpPr>
            <p:nvPr/>
          </p:nvSpPr>
          <p:spPr bwMode="auto">
            <a:xfrm rot="5400000">
              <a:off x="5108" y="3863"/>
              <a:ext cx="103"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41" name="Line 88">
              <a:extLst>
                <a:ext uri="{FF2B5EF4-FFF2-40B4-BE49-F238E27FC236}">
                  <a16:creationId xmlns:a16="http://schemas.microsoft.com/office/drawing/2014/main" id="{8BF26C62-82D1-D145-8760-A2B707A8D960}"/>
                </a:ext>
              </a:extLst>
            </p:cNvPr>
            <p:cNvSpPr>
              <a:spLocks noChangeAspect="1" noChangeShapeType="1"/>
            </p:cNvSpPr>
            <p:nvPr/>
          </p:nvSpPr>
          <p:spPr bwMode="auto">
            <a:xfrm rot="5400000">
              <a:off x="5444" y="3862"/>
              <a:ext cx="104"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grpSp>
          <p:nvGrpSpPr>
            <p:cNvPr id="42" name="Group 89">
              <a:extLst>
                <a:ext uri="{FF2B5EF4-FFF2-40B4-BE49-F238E27FC236}">
                  <a16:creationId xmlns:a16="http://schemas.microsoft.com/office/drawing/2014/main" id="{64ED8FFC-74B2-984F-9D8D-42E9EA6E2A50}"/>
                </a:ext>
              </a:extLst>
            </p:cNvPr>
            <p:cNvGrpSpPr>
              <a:grpSpLocks noChangeAspect="1"/>
            </p:cNvGrpSpPr>
            <p:nvPr/>
          </p:nvGrpSpPr>
          <p:grpSpPr bwMode="auto">
            <a:xfrm>
              <a:off x="5175" y="3702"/>
              <a:ext cx="306" cy="175"/>
              <a:chOff x="2301" y="1281"/>
              <a:chExt cx="1220" cy="697"/>
            </a:xfrm>
          </p:grpSpPr>
          <p:sp>
            <p:nvSpPr>
              <p:cNvPr id="56" name="Arc 90">
                <a:extLst>
                  <a:ext uri="{FF2B5EF4-FFF2-40B4-BE49-F238E27FC236}">
                    <a16:creationId xmlns:a16="http://schemas.microsoft.com/office/drawing/2014/main" id="{B16F95AD-25CA-E740-825F-8CF3F2F66811}"/>
                  </a:ext>
                </a:extLst>
              </p:cNvPr>
              <p:cNvSpPr>
                <a:spLocks noChangeAspect="1"/>
              </p:cNvSpPr>
              <p:nvPr/>
            </p:nvSpPr>
            <p:spPr bwMode="auto">
              <a:xfrm flipH="1">
                <a:off x="2302" y="1281"/>
                <a:ext cx="610" cy="696"/>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sp>
            <p:nvSpPr>
              <p:cNvPr id="57" name="Arc 91">
                <a:extLst>
                  <a:ext uri="{FF2B5EF4-FFF2-40B4-BE49-F238E27FC236}">
                    <a16:creationId xmlns:a16="http://schemas.microsoft.com/office/drawing/2014/main" id="{9C1C9933-C29D-744D-89B2-F7F42BE1876D}"/>
                  </a:ext>
                </a:extLst>
              </p:cNvPr>
              <p:cNvSpPr>
                <a:spLocks noChangeAspect="1"/>
              </p:cNvSpPr>
              <p:nvPr/>
            </p:nvSpPr>
            <p:spPr bwMode="auto">
              <a:xfrm>
                <a:off x="2912" y="1281"/>
                <a:ext cx="610" cy="696"/>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grpSp>
        <p:sp>
          <p:nvSpPr>
            <p:cNvPr id="43" name="Line 92">
              <a:extLst>
                <a:ext uri="{FF2B5EF4-FFF2-40B4-BE49-F238E27FC236}">
                  <a16:creationId xmlns:a16="http://schemas.microsoft.com/office/drawing/2014/main" id="{A6D8490D-89C4-4047-BA8B-E2A8043EC158}"/>
                </a:ext>
              </a:extLst>
            </p:cNvPr>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44" name="Line 93">
              <a:extLst>
                <a:ext uri="{FF2B5EF4-FFF2-40B4-BE49-F238E27FC236}">
                  <a16:creationId xmlns:a16="http://schemas.microsoft.com/office/drawing/2014/main" id="{FF2E10AB-9AF7-6C43-83B2-CEFA7E5FBED6}"/>
                </a:ext>
              </a:extLst>
            </p:cNvPr>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45" name="Line 94">
              <a:extLst>
                <a:ext uri="{FF2B5EF4-FFF2-40B4-BE49-F238E27FC236}">
                  <a16:creationId xmlns:a16="http://schemas.microsoft.com/office/drawing/2014/main" id="{69166110-DB1D-8D41-87C6-48B72E406844}"/>
                </a:ext>
              </a:extLst>
            </p:cNvPr>
            <p:cNvSpPr>
              <a:spLocks noChangeAspect="1" noChangeShapeType="1"/>
            </p:cNvSpPr>
            <p:nvPr/>
          </p:nvSpPr>
          <p:spPr bwMode="auto">
            <a:xfrm rot="5400000">
              <a:off x="4961" y="4049"/>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46" name="Line 95">
              <a:extLst>
                <a:ext uri="{FF2B5EF4-FFF2-40B4-BE49-F238E27FC236}">
                  <a16:creationId xmlns:a16="http://schemas.microsoft.com/office/drawing/2014/main" id="{1DDE2935-8FAE-CB4D-9AFE-C79E072F54B1}"/>
                </a:ext>
              </a:extLst>
            </p:cNvPr>
            <p:cNvSpPr>
              <a:spLocks noChangeAspect="1" noChangeShapeType="1"/>
            </p:cNvSpPr>
            <p:nvPr/>
          </p:nvSpPr>
          <p:spPr bwMode="auto">
            <a:xfrm>
              <a:off x="5079" y="3931"/>
              <a:ext cx="64"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47" name="Line 96">
              <a:extLst>
                <a:ext uri="{FF2B5EF4-FFF2-40B4-BE49-F238E27FC236}">
                  <a16:creationId xmlns:a16="http://schemas.microsoft.com/office/drawing/2014/main" id="{A8E34558-1ADE-E044-8181-2146D9E7D636}"/>
                </a:ext>
              </a:extLst>
            </p:cNvPr>
            <p:cNvSpPr>
              <a:spLocks noChangeAspect="1" noChangeShapeType="1"/>
            </p:cNvSpPr>
            <p:nvPr/>
          </p:nvSpPr>
          <p:spPr bwMode="auto">
            <a:xfrm rot="5400000">
              <a:off x="5340" y="4103"/>
              <a:ext cx="12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48" name="Line 97">
              <a:extLst>
                <a:ext uri="{FF2B5EF4-FFF2-40B4-BE49-F238E27FC236}">
                  <a16:creationId xmlns:a16="http://schemas.microsoft.com/office/drawing/2014/main" id="{69BFFE28-5A7E-FE41-A871-5999C17062DB}"/>
                </a:ext>
              </a:extLst>
            </p:cNvPr>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grpSp>
          <p:nvGrpSpPr>
            <p:cNvPr id="49" name="Group 98">
              <a:extLst>
                <a:ext uri="{FF2B5EF4-FFF2-40B4-BE49-F238E27FC236}">
                  <a16:creationId xmlns:a16="http://schemas.microsoft.com/office/drawing/2014/main" id="{5DE648C5-763E-AF4C-9885-96B0731CE67A}"/>
                </a:ext>
              </a:extLst>
            </p:cNvPr>
            <p:cNvGrpSpPr>
              <a:grpSpLocks noChangeAspect="1"/>
            </p:cNvGrpSpPr>
            <p:nvPr/>
          </p:nvGrpSpPr>
          <p:grpSpPr bwMode="auto">
            <a:xfrm>
              <a:off x="5404" y="4028"/>
              <a:ext cx="23" cy="13"/>
              <a:chOff x="2744" y="2557"/>
              <a:chExt cx="114" cy="57"/>
            </a:xfrm>
          </p:grpSpPr>
          <p:sp>
            <p:nvSpPr>
              <p:cNvPr id="54" name="Arc 99">
                <a:extLst>
                  <a:ext uri="{FF2B5EF4-FFF2-40B4-BE49-F238E27FC236}">
                    <a16:creationId xmlns:a16="http://schemas.microsoft.com/office/drawing/2014/main" id="{68EEC481-8E44-D345-BF80-AAB223CA3115}"/>
                  </a:ext>
                </a:extLst>
              </p:cNvPr>
              <p:cNvSpPr>
                <a:spLocks noChangeAspect="1"/>
              </p:cNvSpPr>
              <p:nvPr/>
            </p:nvSpPr>
            <p:spPr bwMode="auto">
              <a:xfrm flipH="1">
                <a:off x="2742" y="2558"/>
                <a:ext cx="61" cy="5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sp>
            <p:nvSpPr>
              <p:cNvPr id="55" name="Arc 100">
                <a:extLst>
                  <a:ext uri="{FF2B5EF4-FFF2-40B4-BE49-F238E27FC236}">
                    <a16:creationId xmlns:a16="http://schemas.microsoft.com/office/drawing/2014/main" id="{F3D9011F-B91D-3E4F-8B28-748A4DF9A369}"/>
                  </a:ext>
                </a:extLst>
              </p:cNvPr>
              <p:cNvSpPr>
                <a:spLocks noChangeAspect="1"/>
              </p:cNvSpPr>
              <p:nvPr/>
            </p:nvSpPr>
            <p:spPr bwMode="auto">
              <a:xfrm>
                <a:off x="2803" y="2558"/>
                <a:ext cx="56" cy="5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grpSp>
        <p:sp>
          <p:nvSpPr>
            <p:cNvPr id="50" name="Line 101">
              <a:extLst>
                <a:ext uri="{FF2B5EF4-FFF2-40B4-BE49-F238E27FC236}">
                  <a16:creationId xmlns:a16="http://schemas.microsoft.com/office/drawing/2014/main" id="{CAB5A5C8-7416-2D4C-BB8B-7D3143630EAC}"/>
                </a:ext>
              </a:extLst>
            </p:cNvPr>
            <p:cNvSpPr>
              <a:spLocks noChangeAspect="1" noChangeShapeType="1"/>
            </p:cNvSpPr>
            <p:nvPr/>
          </p:nvSpPr>
          <p:spPr bwMode="auto">
            <a:xfrm>
              <a:off x="5404" y="4167"/>
              <a:ext cx="27"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grpSp>
          <p:nvGrpSpPr>
            <p:cNvPr id="51" name="Group 102">
              <a:extLst>
                <a:ext uri="{FF2B5EF4-FFF2-40B4-BE49-F238E27FC236}">
                  <a16:creationId xmlns:a16="http://schemas.microsoft.com/office/drawing/2014/main" id="{ECA2B368-B3A4-5B41-85C8-DA3A2D8A66E9}"/>
                </a:ext>
              </a:extLst>
            </p:cNvPr>
            <p:cNvGrpSpPr>
              <a:grpSpLocks noChangeAspect="1"/>
            </p:cNvGrpSpPr>
            <p:nvPr/>
          </p:nvGrpSpPr>
          <p:grpSpPr bwMode="auto">
            <a:xfrm>
              <a:off x="5366" y="3980"/>
              <a:ext cx="98" cy="49"/>
              <a:chOff x="2595" y="2388"/>
              <a:chExt cx="389" cy="195"/>
            </a:xfrm>
          </p:grpSpPr>
          <p:sp>
            <p:nvSpPr>
              <p:cNvPr id="52" name="Arc 103">
                <a:extLst>
                  <a:ext uri="{FF2B5EF4-FFF2-40B4-BE49-F238E27FC236}">
                    <a16:creationId xmlns:a16="http://schemas.microsoft.com/office/drawing/2014/main" id="{F4A542F9-5DBE-6748-9B5B-317D5EF1802D}"/>
                  </a:ext>
                </a:extLst>
              </p:cNvPr>
              <p:cNvSpPr>
                <a:spLocks noChangeAspect="1"/>
              </p:cNvSpPr>
              <p:nvPr/>
            </p:nvSpPr>
            <p:spPr bwMode="auto">
              <a:xfrm flipH="1">
                <a:off x="2597" y="2387"/>
                <a:ext cx="192" cy="197"/>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sp>
            <p:nvSpPr>
              <p:cNvPr id="53" name="Arc 104">
                <a:extLst>
                  <a:ext uri="{FF2B5EF4-FFF2-40B4-BE49-F238E27FC236}">
                    <a16:creationId xmlns:a16="http://schemas.microsoft.com/office/drawing/2014/main" id="{E1BCF692-3335-A948-AA07-14CC6472EECC}"/>
                  </a:ext>
                </a:extLst>
              </p:cNvPr>
              <p:cNvSpPr>
                <a:spLocks noChangeAspect="1"/>
              </p:cNvSpPr>
              <p:nvPr/>
            </p:nvSpPr>
            <p:spPr bwMode="auto">
              <a:xfrm>
                <a:off x="2793" y="2387"/>
                <a:ext cx="192" cy="197"/>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grpSp>
      </p:grpSp>
      <p:pic>
        <p:nvPicPr>
          <p:cNvPr id="70" name="Picture 2">
            <a:extLst>
              <a:ext uri="{FF2B5EF4-FFF2-40B4-BE49-F238E27FC236}">
                <a16:creationId xmlns:a16="http://schemas.microsoft.com/office/drawing/2014/main" id="{11432025-2268-6F46-BE38-EF10B54C3E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6550" y="115888"/>
            <a:ext cx="2286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51521" y="274638"/>
            <a:ext cx="6434348" cy="922114"/>
          </a:xfrm>
        </p:spPr>
        <p:txBody>
          <a:bodyPr>
            <a:noAutofit/>
          </a:bodyPr>
          <a:lstStyle>
            <a:lvl1pPr algn="l">
              <a:defRPr sz="2700" b="1">
                <a:latin typeface="幼圆" pitchFamily="49" charset="-122"/>
                <a:ea typeface="幼圆" pitchFamily="49" charset="-122"/>
              </a:defRPr>
            </a:lvl1pPr>
          </a:lstStyle>
          <a:p>
            <a:r>
              <a:rPr lang="zh-CN" altLang="en-US" dirty="0"/>
              <a:t>单击此处编辑母版标题样式</a:t>
            </a:r>
          </a:p>
        </p:txBody>
      </p:sp>
      <p:sp>
        <p:nvSpPr>
          <p:cNvPr id="3" name="内容占位符 2"/>
          <p:cNvSpPr>
            <a:spLocks noGrp="1"/>
          </p:cNvSpPr>
          <p:nvPr>
            <p:ph idx="1"/>
          </p:nvPr>
        </p:nvSpPr>
        <p:spPr>
          <a:xfrm>
            <a:off x="251520" y="1600202"/>
            <a:ext cx="8435280" cy="4525963"/>
          </a:xfrm>
        </p:spPr>
        <p:txBody>
          <a:bodyPr/>
          <a:lstStyle>
            <a:lvl1pPr marL="257175" indent="-257175" algn="l" rtl="0" eaLnBrk="1" fontAlgn="base" latinLnBrk="0" hangingPunct="1">
              <a:spcBef>
                <a:spcPct val="20000"/>
              </a:spcBef>
              <a:spcAft>
                <a:spcPct val="0"/>
              </a:spcAft>
              <a:buClr>
                <a:srgbClr val="7030A0"/>
              </a:buClr>
              <a:buSzPct val="73000"/>
              <a:buFont typeface="Wingdings 2" pitchFamily="18" charset="2"/>
              <a:buChar char=""/>
              <a:defRPr lang="zh-CN" altLang="en-US" sz="1950" kern="1200" dirty="0" smtClean="0">
                <a:solidFill>
                  <a:schemeClr val="tx1"/>
                </a:solidFill>
                <a:latin typeface="华文楷体" pitchFamily="2" charset="-122"/>
                <a:ea typeface="华文楷体" pitchFamily="2" charset="-122"/>
                <a:cs typeface="+mn-cs"/>
              </a:defRPr>
            </a:lvl1pPr>
            <a:lvl2pPr marL="557213" indent="-214313">
              <a:buClr>
                <a:srgbClr val="B418B8"/>
              </a:buClr>
              <a:buSzPct val="80000"/>
              <a:buFont typeface="Wingdings" pitchFamily="2" charset="2"/>
              <a:buChar char="u"/>
              <a:defRPr lang="zh-CN" altLang="en-US" sz="1725" kern="1200" dirty="0" smtClean="0">
                <a:solidFill>
                  <a:schemeClr val="tx1"/>
                </a:solidFill>
                <a:latin typeface="华文楷体" pitchFamily="2" charset="-122"/>
                <a:ea typeface="华文楷体" pitchFamily="2" charset="-122"/>
                <a:cs typeface="+mn-cs"/>
              </a:defRPr>
            </a:lvl2pPr>
            <a:lvl3pPr marL="857250" indent="-171450">
              <a:defRPr lang="zh-CN" altLang="en-US" sz="1500" kern="1200" dirty="0" smtClean="0">
                <a:solidFill>
                  <a:schemeClr val="tx1"/>
                </a:solidFill>
                <a:latin typeface="华文楷体" pitchFamily="2" charset="-122"/>
                <a:ea typeface="华文楷体" pitchFamily="2" charset="-122"/>
                <a:cs typeface="+mn-cs"/>
              </a:defRPr>
            </a:lvl3pPr>
            <a:lvl4pPr>
              <a:defRPr sz="1200">
                <a:latin typeface="华文楷体" panose="02010600040101010101" pitchFamily="2" charset="-122"/>
                <a:ea typeface="华文楷体" panose="02010600040101010101" pitchFamily="2" charset="-122"/>
              </a:defRPr>
            </a:lvl4pPr>
            <a:lvl5pPr>
              <a:defRPr sz="1200">
                <a:latin typeface="华文楷体" panose="02010600040101010101" pitchFamily="2" charset="-122"/>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05434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Group 40">
            <a:extLst>
              <a:ext uri="{FF2B5EF4-FFF2-40B4-BE49-F238E27FC236}">
                <a16:creationId xmlns:a16="http://schemas.microsoft.com/office/drawing/2014/main" id="{339C49DC-1432-4B4A-959D-F23B6B78F623}"/>
              </a:ext>
            </a:extLst>
          </p:cNvPr>
          <p:cNvGrpSpPr>
            <a:grpSpLocks noChangeAspect="1"/>
          </p:cNvGrpSpPr>
          <p:nvPr/>
        </p:nvGrpSpPr>
        <p:grpSpPr bwMode="auto">
          <a:xfrm>
            <a:off x="565150" y="5964238"/>
            <a:ext cx="8131175" cy="701675"/>
            <a:chOff x="0" y="3702"/>
            <a:chExt cx="5760" cy="465"/>
          </a:xfrm>
        </p:grpSpPr>
        <p:sp>
          <p:nvSpPr>
            <p:cNvPr id="5" name="Line 41">
              <a:extLst>
                <a:ext uri="{FF2B5EF4-FFF2-40B4-BE49-F238E27FC236}">
                  <a16:creationId xmlns:a16="http://schemas.microsoft.com/office/drawing/2014/main" id="{50DD32B0-6D31-9B45-93AC-12A9B5D609DC}"/>
                </a:ext>
              </a:extLst>
            </p:cNvPr>
            <p:cNvSpPr>
              <a:spLocks noChangeAspect="1" noChangeShapeType="1"/>
            </p:cNvSpPr>
            <p:nvPr/>
          </p:nvSpPr>
          <p:spPr bwMode="auto">
            <a:xfrm>
              <a:off x="0" y="4167"/>
              <a:ext cx="5079"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6" name="Line 42">
              <a:extLst>
                <a:ext uri="{FF2B5EF4-FFF2-40B4-BE49-F238E27FC236}">
                  <a16:creationId xmlns:a16="http://schemas.microsoft.com/office/drawing/2014/main" id="{E04B684D-4553-7647-BEB3-7F3C23622C25}"/>
                </a:ext>
              </a:extLst>
            </p:cNvPr>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7" name="Line 43">
              <a:extLst>
                <a:ext uri="{FF2B5EF4-FFF2-40B4-BE49-F238E27FC236}">
                  <a16:creationId xmlns:a16="http://schemas.microsoft.com/office/drawing/2014/main" id="{1FD93EAF-ADAB-1543-ADEB-563733238121}"/>
                </a:ext>
              </a:extLst>
            </p:cNvPr>
            <p:cNvSpPr>
              <a:spLocks noChangeAspect="1" noChangeShapeType="1"/>
            </p:cNvSpPr>
            <p:nvPr/>
          </p:nvSpPr>
          <p:spPr bwMode="auto">
            <a:xfrm rot="1800000">
              <a:off x="5318" y="3891"/>
              <a:ext cx="157"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8" name="Line 44">
              <a:extLst>
                <a:ext uri="{FF2B5EF4-FFF2-40B4-BE49-F238E27FC236}">
                  <a16:creationId xmlns:a16="http://schemas.microsoft.com/office/drawing/2014/main" id="{57807AF9-3B28-8C43-8D4C-F304ADED9E17}"/>
                </a:ext>
              </a:extLst>
            </p:cNvPr>
            <p:cNvSpPr>
              <a:spLocks noChangeAspect="1" noChangeShapeType="1"/>
            </p:cNvSpPr>
            <p:nvPr/>
          </p:nvSpPr>
          <p:spPr bwMode="auto">
            <a:xfrm rot="5400000">
              <a:off x="5098" y="4071"/>
              <a:ext cx="185"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grpSp>
          <p:nvGrpSpPr>
            <p:cNvPr id="9" name="Group 45">
              <a:extLst>
                <a:ext uri="{FF2B5EF4-FFF2-40B4-BE49-F238E27FC236}">
                  <a16:creationId xmlns:a16="http://schemas.microsoft.com/office/drawing/2014/main" id="{BB4F396C-78E9-5D47-8C64-6A2D6BC44A11}"/>
                </a:ext>
              </a:extLst>
            </p:cNvPr>
            <p:cNvGrpSpPr>
              <a:grpSpLocks noChangeAspect="1"/>
            </p:cNvGrpSpPr>
            <p:nvPr/>
          </p:nvGrpSpPr>
          <p:grpSpPr bwMode="auto">
            <a:xfrm>
              <a:off x="5249" y="3981"/>
              <a:ext cx="98" cy="48"/>
              <a:chOff x="2595" y="2388"/>
              <a:chExt cx="389" cy="195"/>
            </a:xfrm>
          </p:grpSpPr>
          <p:sp>
            <p:nvSpPr>
              <p:cNvPr id="67" name="Arc 46">
                <a:extLst>
                  <a:ext uri="{FF2B5EF4-FFF2-40B4-BE49-F238E27FC236}">
                    <a16:creationId xmlns:a16="http://schemas.microsoft.com/office/drawing/2014/main" id="{07799200-A335-124D-8CD6-1C3720FF0258}"/>
                  </a:ext>
                </a:extLst>
              </p:cNvPr>
              <p:cNvSpPr>
                <a:spLocks noChangeAspect="1"/>
              </p:cNvSpPr>
              <p:nvPr/>
            </p:nvSpPr>
            <p:spPr bwMode="auto">
              <a:xfrm flipH="1">
                <a:off x="2597" y="2387"/>
                <a:ext cx="192" cy="197"/>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sp>
            <p:nvSpPr>
              <p:cNvPr id="68" name="Arc 47">
                <a:extLst>
                  <a:ext uri="{FF2B5EF4-FFF2-40B4-BE49-F238E27FC236}">
                    <a16:creationId xmlns:a16="http://schemas.microsoft.com/office/drawing/2014/main" id="{0872653E-05B7-B74C-9453-0539EDECDB07}"/>
                  </a:ext>
                </a:extLst>
              </p:cNvPr>
              <p:cNvSpPr>
                <a:spLocks noChangeAspect="1"/>
              </p:cNvSpPr>
              <p:nvPr/>
            </p:nvSpPr>
            <p:spPr bwMode="auto">
              <a:xfrm>
                <a:off x="2793" y="2387"/>
                <a:ext cx="192" cy="197"/>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grpSp>
        <p:sp>
          <p:nvSpPr>
            <p:cNvPr id="10" name="Line 48">
              <a:extLst>
                <a:ext uri="{FF2B5EF4-FFF2-40B4-BE49-F238E27FC236}">
                  <a16:creationId xmlns:a16="http://schemas.microsoft.com/office/drawing/2014/main" id="{73A56023-05D6-F84C-901F-33F7EDA233FC}"/>
                </a:ext>
              </a:extLst>
            </p:cNvPr>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1" name="Line 49">
              <a:extLst>
                <a:ext uri="{FF2B5EF4-FFF2-40B4-BE49-F238E27FC236}">
                  <a16:creationId xmlns:a16="http://schemas.microsoft.com/office/drawing/2014/main" id="{6B54C4E3-F0DA-B84F-94CC-0470B52D2788}"/>
                </a:ext>
              </a:extLst>
            </p:cNvPr>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2" name="Line 50">
              <a:extLst>
                <a:ext uri="{FF2B5EF4-FFF2-40B4-BE49-F238E27FC236}">
                  <a16:creationId xmlns:a16="http://schemas.microsoft.com/office/drawing/2014/main" id="{846AF76A-DFC4-3B48-9D7F-992EABE9136D}"/>
                </a:ext>
              </a:extLst>
            </p:cNvPr>
            <p:cNvSpPr>
              <a:spLocks noChangeAspect="1" noChangeShapeType="1"/>
            </p:cNvSpPr>
            <p:nvPr/>
          </p:nvSpPr>
          <p:spPr bwMode="auto">
            <a:xfrm rot="19800000">
              <a:off x="5180" y="3891"/>
              <a:ext cx="161"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3" name="Line 51">
              <a:extLst>
                <a:ext uri="{FF2B5EF4-FFF2-40B4-BE49-F238E27FC236}">
                  <a16:creationId xmlns:a16="http://schemas.microsoft.com/office/drawing/2014/main" id="{BE7538EF-F09A-0043-9201-431663840FAC}"/>
                </a:ext>
              </a:extLst>
            </p:cNvPr>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4" name="Line 52">
              <a:extLst>
                <a:ext uri="{FF2B5EF4-FFF2-40B4-BE49-F238E27FC236}">
                  <a16:creationId xmlns:a16="http://schemas.microsoft.com/office/drawing/2014/main" id="{4DFC66CA-D425-844F-931F-18A8BA61195F}"/>
                </a:ext>
              </a:extLst>
            </p:cNvPr>
            <p:cNvSpPr>
              <a:spLocks noChangeAspect="1" noChangeShapeType="1"/>
            </p:cNvSpPr>
            <p:nvPr/>
          </p:nvSpPr>
          <p:spPr bwMode="auto">
            <a:xfrm rot="5400000">
              <a:off x="5042" y="4049"/>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5" name="Line 53">
              <a:extLst>
                <a:ext uri="{FF2B5EF4-FFF2-40B4-BE49-F238E27FC236}">
                  <a16:creationId xmlns:a16="http://schemas.microsoft.com/office/drawing/2014/main" id="{B76A01B4-8AB2-BF45-9DF0-BB72F3160472}"/>
                </a:ext>
              </a:extLst>
            </p:cNvPr>
            <p:cNvSpPr>
              <a:spLocks noChangeAspect="1" noChangeShapeType="1"/>
            </p:cNvSpPr>
            <p:nvPr/>
          </p:nvSpPr>
          <p:spPr bwMode="auto">
            <a:xfrm rot="5400000">
              <a:off x="5139" y="4071"/>
              <a:ext cx="185"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6" name="Line 54">
              <a:extLst>
                <a:ext uri="{FF2B5EF4-FFF2-40B4-BE49-F238E27FC236}">
                  <a16:creationId xmlns:a16="http://schemas.microsoft.com/office/drawing/2014/main" id="{6BDB4FF1-86E4-A446-8705-BC86B56C2914}"/>
                </a:ext>
              </a:extLst>
            </p:cNvPr>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7" name="Line 55">
              <a:extLst>
                <a:ext uri="{FF2B5EF4-FFF2-40B4-BE49-F238E27FC236}">
                  <a16:creationId xmlns:a16="http://schemas.microsoft.com/office/drawing/2014/main" id="{51D9D369-E75A-7740-8661-FBD749E5699A}"/>
                </a:ext>
              </a:extLst>
            </p:cNvPr>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8" name="Line 56">
              <a:extLst>
                <a:ext uri="{FF2B5EF4-FFF2-40B4-BE49-F238E27FC236}">
                  <a16:creationId xmlns:a16="http://schemas.microsoft.com/office/drawing/2014/main" id="{DFEC6063-9B47-D446-AB31-C53388029C68}"/>
                </a:ext>
              </a:extLst>
            </p:cNvPr>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19" name="Line 57">
              <a:extLst>
                <a:ext uri="{FF2B5EF4-FFF2-40B4-BE49-F238E27FC236}">
                  <a16:creationId xmlns:a16="http://schemas.microsoft.com/office/drawing/2014/main" id="{D30C5FA3-9040-474C-BB9D-9FC572D64509}"/>
                </a:ext>
              </a:extLst>
            </p:cNvPr>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20" name="Line 58">
              <a:extLst>
                <a:ext uri="{FF2B5EF4-FFF2-40B4-BE49-F238E27FC236}">
                  <a16:creationId xmlns:a16="http://schemas.microsoft.com/office/drawing/2014/main" id="{CCA6E9E8-E532-5745-80DB-E92FE34256B4}"/>
                </a:ext>
              </a:extLst>
            </p:cNvPr>
            <p:cNvSpPr>
              <a:spLocks noChangeAspect="1" noChangeShapeType="1"/>
            </p:cNvSpPr>
            <p:nvPr/>
          </p:nvSpPr>
          <p:spPr bwMode="auto">
            <a:xfrm rot="5400000">
              <a:off x="5223" y="4103"/>
              <a:ext cx="12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21" name="Line 59">
              <a:extLst>
                <a:ext uri="{FF2B5EF4-FFF2-40B4-BE49-F238E27FC236}">
                  <a16:creationId xmlns:a16="http://schemas.microsoft.com/office/drawing/2014/main" id="{5A5E4325-0DF7-4B43-A49B-7F30DCCD81DE}"/>
                </a:ext>
              </a:extLst>
            </p:cNvPr>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grpSp>
          <p:nvGrpSpPr>
            <p:cNvPr id="22" name="Group 60">
              <a:extLst>
                <a:ext uri="{FF2B5EF4-FFF2-40B4-BE49-F238E27FC236}">
                  <a16:creationId xmlns:a16="http://schemas.microsoft.com/office/drawing/2014/main" id="{45A9C92D-2DD4-784F-904E-2D089FD13CEA}"/>
                </a:ext>
              </a:extLst>
            </p:cNvPr>
            <p:cNvGrpSpPr>
              <a:grpSpLocks noChangeAspect="1"/>
            </p:cNvGrpSpPr>
            <p:nvPr/>
          </p:nvGrpSpPr>
          <p:grpSpPr bwMode="auto">
            <a:xfrm>
              <a:off x="5287" y="4028"/>
              <a:ext cx="23" cy="13"/>
              <a:chOff x="2744" y="2557"/>
              <a:chExt cx="114" cy="57"/>
            </a:xfrm>
          </p:grpSpPr>
          <p:sp>
            <p:nvSpPr>
              <p:cNvPr id="65" name="Arc 61">
                <a:extLst>
                  <a:ext uri="{FF2B5EF4-FFF2-40B4-BE49-F238E27FC236}">
                    <a16:creationId xmlns:a16="http://schemas.microsoft.com/office/drawing/2014/main" id="{EA86036D-880D-374E-8F93-8C631CE6AB31}"/>
                  </a:ext>
                </a:extLst>
              </p:cNvPr>
              <p:cNvSpPr>
                <a:spLocks noChangeAspect="1"/>
              </p:cNvSpPr>
              <p:nvPr/>
            </p:nvSpPr>
            <p:spPr bwMode="auto">
              <a:xfrm flipH="1">
                <a:off x="2742" y="2558"/>
                <a:ext cx="61" cy="5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sp>
            <p:nvSpPr>
              <p:cNvPr id="66" name="Arc 62">
                <a:extLst>
                  <a:ext uri="{FF2B5EF4-FFF2-40B4-BE49-F238E27FC236}">
                    <a16:creationId xmlns:a16="http://schemas.microsoft.com/office/drawing/2014/main" id="{FC9A7F2C-8B9C-AF40-8F92-AA472AEFCDE1}"/>
                  </a:ext>
                </a:extLst>
              </p:cNvPr>
              <p:cNvSpPr>
                <a:spLocks noChangeAspect="1"/>
              </p:cNvSpPr>
              <p:nvPr/>
            </p:nvSpPr>
            <p:spPr bwMode="auto">
              <a:xfrm>
                <a:off x="2803" y="2558"/>
                <a:ext cx="56" cy="5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grpSp>
        <p:sp>
          <p:nvSpPr>
            <p:cNvPr id="23" name="Line 63">
              <a:extLst>
                <a:ext uri="{FF2B5EF4-FFF2-40B4-BE49-F238E27FC236}">
                  <a16:creationId xmlns:a16="http://schemas.microsoft.com/office/drawing/2014/main" id="{87E3BACE-45F4-3A42-BDD0-F2BC3316EE51}"/>
                </a:ext>
              </a:extLst>
            </p:cNvPr>
            <p:cNvSpPr>
              <a:spLocks noChangeAspect="1" noChangeShapeType="1"/>
            </p:cNvSpPr>
            <p:nvPr/>
          </p:nvSpPr>
          <p:spPr bwMode="auto">
            <a:xfrm>
              <a:off x="5287" y="4167"/>
              <a:ext cx="27"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24" name="Line 64">
              <a:extLst>
                <a:ext uri="{FF2B5EF4-FFF2-40B4-BE49-F238E27FC236}">
                  <a16:creationId xmlns:a16="http://schemas.microsoft.com/office/drawing/2014/main" id="{BA422603-4AE4-9A46-912A-F0D4BC23051D}"/>
                </a:ext>
              </a:extLst>
            </p:cNvPr>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25" name="Line 65">
              <a:extLst>
                <a:ext uri="{FF2B5EF4-FFF2-40B4-BE49-F238E27FC236}">
                  <a16:creationId xmlns:a16="http://schemas.microsoft.com/office/drawing/2014/main" id="{2BBB1CA4-F85D-1A41-BE7F-B1861F70EBF2}"/>
                </a:ext>
              </a:extLst>
            </p:cNvPr>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26" name="Line 66">
              <a:extLst>
                <a:ext uri="{FF2B5EF4-FFF2-40B4-BE49-F238E27FC236}">
                  <a16:creationId xmlns:a16="http://schemas.microsoft.com/office/drawing/2014/main" id="{DE64180A-AC67-3D41-B98E-A8AF1B6CDD58}"/>
                </a:ext>
              </a:extLst>
            </p:cNvPr>
            <p:cNvSpPr>
              <a:spLocks noChangeAspect="1" noChangeShapeType="1"/>
            </p:cNvSpPr>
            <p:nvPr/>
          </p:nvSpPr>
          <p:spPr bwMode="auto">
            <a:xfrm>
              <a:off x="5465" y="4167"/>
              <a:ext cx="28"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27" name="Line 67">
              <a:extLst>
                <a:ext uri="{FF2B5EF4-FFF2-40B4-BE49-F238E27FC236}">
                  <a16:creationId xmlns:a16="http://schemas.microsoft.com/office/drawing/2014/main" id="{29FED4AC-EA51-394A-8757-AF650CDAD63D}"/>
                </a:ext>
              </a:extLst>
            </p:cNvPr>
            <p:cNvSpPr>
              <a:spLocks noChangeAspect="1" noChangeShapeType="1"/>
            </p:cNvSpPr>
            <p:nvPr/>
          </p:nvSpPr>
          <p:spPr bwMode="auto">
            <a:xfrm>
              <a:off x="5159" y="4167"/>
              <a:ext cx="28"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28" name="Line 68">
              <a:extLst>
                <a:ext uri="{FF2B5EF4-FFF2-40B4-BE49-F238E27FC236}">
                  <a16:creationId xmlns:a16="http://schemas.microsoft.com/office/drawing/2014/main" id="{10ADEDFC-F008-A84B-9BA6-2D0D143D2DF4}"/>
                </a:ext>
              </a:extLst>
            </p:cNvPr>
            <p:cNvSpPr>
              <a:spLocks noChangeAspect="1" noChangeShapeType="1"/>
            </p:cNvSpPr>
            <p:nvPr/>
          </p:nvSpPr>
          <p:spPr bwMode="auto">
            <a:xfrm>
              <a:off x="5159" y="3931"/>
              <a:ext cx="28"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29" name="Line 69">
              <a:extLst>
                <a:ext uri="{FF2B5EF4-FFF2-40B4-BE49-F238E27FC236}">
                  <a16:creationId xmlns:a16="http://schemas.microsoft.com/office/drawing/2014/main" id="{432541DD-F8BF-8642-99B2-ECEC3FFB3BEE}"/>
                </a:ext>
              </a:extLst>
            </p:cNvPr>
            <p:cNvSpPr>
              <a:spLocks noChangeAspect="1" noChangeShapeType="1"/>
            </p:cNvSpPr>
            <p:nvPr/>
          </p:nvSpPr>
          <p:spPr bwMode="auto">
            <a:xfrm>
              <a:off x="5465" y="3931"/>
              <a:ext cx="28"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30" name="Line 70">
              <a:extLst>
                <a:ext uri="{FF2B5EF4-FFF2-40B4-BE49-F238E27FC236}">
                  <a16:creationId xmlns:a16="http://schemas.microsoft.com/office/drawing/2014/main" id="{2BBD43C8-5075-A447-99C5-1949380F9DE9}"/>
                </a:ext>
              </a:extLst>
            </p:cNvPr>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31" name="Line 71">
              <a:extLst>
                <a:ext uri="{FF2B5EF4-FFF2-40B4-BE49-F238E27FC236}">
                  <a16:creationId xmlns:a16="http://schemas.microsoft.com/office/drawing/2014/main" id="{1471ACD9-DA48-A649-9FBC-F2BA36C5DA85}"/>
                </a:ext>
              </a:extLst>
            </p:cNvPr>
            <p:cNvSpPr>
              <a:spLocks noChangeAspect="1" noChangeShapeType="1"/>
            </p:cNvSpPr>
            <p:nvPr/>
          </p:nvSpPr>
          <p:spPr bwMode="auto">
            <a:xfrm>
              <a:off x="5159" y="3916"/>
              <a:ext cx="25"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32" name="Line 72">
              <a:extLst>
                <a:ext uri="{FF2B5EF4-FFF2-40B4-BE49-F238E27FC236}">
                  <a16:creationId xmlns:a16="http://schemas.microsoft.com/office/drawing/2014/main" id="{71388A1D-DE20-E14F-B0C3-041EE1EB8AAC}"/>
                </a:ext>
              </a:extLst>
            </p:cNvPr>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33" name="Line 73">
              <a:extLst>
                <a:ext uri="{FF2B5EF4-FFF2-40B4-BE49-F238E27FC236}">
                  <a16:creationId xmlns:a16="http://schemas.microsoft.com/office/drawing/2014/main" id="{DC97EED5-2135-B646-89CC-6AD0484E8F58}"/>
                </a:ext>
              </a:extLst>
            </p:cNvPr>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34" name="Line 74">
              <a:extLst>
                <a:ext uri="{FF2B5EF4-FFF2-40B4-BE49-F238E27FC236}">
                  <a16:creationId xmlns:a16="http://schemas.microsoft.com/office/drawing/2014/main" id="{068AB79F-C3E2-D246-B667-88EA065E7DA7}"/>
                </a:ext>
              </a:extLst>
            </p:cNvPr>
            <p:cNvSpPr>
              <a:spLocks noChangeAspect="1" noChangeShapeType="1"/>
            </p:cNvSpPr>
            <p:nvPr/>
          </p:nvSpPr>
          <p:spPr bwMode="auto">
            <a:xfrm>
              <a:off x="5511" y="3931"/>
              <a:ext cx="63"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35" name="Line 75">
              <a:extLst>
                <a:ext uri="{FF2B5EF4-FFF2-40B4-BE49-F238E27FC236}">
                  <a16:creationId xmlns:a16="http://schemas.microsoft.com/office/drawing/2014/main" id="{561A6815-C330-F643-9A4D-AC91A9FF4F82}"/>
                </a:ext>
              </a:extLst>
            </p:cNvPr>
            <p:cNvSpPr>
              <a:spLocks noChangeAspect="1" noChangeShapeType="1"/>
            </p:cNvSpPr>
            <p:nvPr/>
          </p:nvSpPr>
          <p:spPr bwMode="auto">
            <a:xfrm>
              <a:off x="5159" y="3810"/>
              <a:ext cx="334"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36" name="Line 76">
              <a:extLst>
                <a:ext uri="{FF2B5EF4-FFF2-40B4-BE49-F238E27FC236}">
                  <a16:creationId xmlns:a16="http://schemas.microsoft.com/office/drawing/2014/main" id="{26F34DE2-FD11-5048-BED5-63228E590474}"/>
                </a:ext>
              </a:extLst>
            </p:cNvPr>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grpSp>
          <p:nvGrpSpPr>
            <p:cNvPr id="37" name="Group 77">
              <a:extLst>
                <a:ext uri="{FF2B5EF4-FFF2-40B4-BE49-F238E27FC236}">
                  <a16:creationId xmlns:a16="http://schemas.microsoft.com/office/drawing/2014/main" id="{DB253243-826E-3D40-AB6F-AB09E1117DD7}"/>
                </a:ext>
              </a:extLst>
            </p:cNvPr>
            <p:cNvGrpSpPr>
              <a:grpSpLocks noChangeAspect="1"/>
            </p:cNvGrpSpPr>
            <p:nvPr/>
          </p:nvGrpSpPr>
          <p:grpSpPr bwMode="auto">
            <a:xfrm>
              <a:off x="5078" y="3849"/>
              <a:ext cx="66" cy="67"/>
              <a:chOff x="1882" y="1842"/>
              <a:chExt cx="249" cy="250"/>
            </a:xfrm>
          </p:grpSpPr>
          <p:sp>
            <p:nvSpPr>
              <p:cNvPr id="61" name="Line 78">
                <a:extLst>
                  <a:ext uri="{FF2B5EF4-FFF2-40B4-BE49-F238E27FC236}">
                    <a16:creationId xmlns:a16="http://schemas.microsoft.com/office/drawing/2014/main" id="{F742773E-C810-E843-8873-43CA4A3F5491}"/>
                  </a:ext>
                </a:extLst>
              </p:cNvPr>
              <p:cNvSpPr>
                <a:spLocks noChangeAspect="1" noChangeShapeType="1"/>
              </p:cNvSpPr>
              <p:nvPr/>
            </p:nvSpPr>
            <p:spPr bwMode="auto">
              <a:xfrm>
                <a:off x="1884" y="2083"/>
                <a:ext cx="24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62" name="Line 79">
                <a:extLst>
                  <a:ext uri="{FF2B5EF4-FFF2-40B4-BE49-F238E27FC236}">
                    <a16:creationId xmlns:a16="http://schemas.microsoft.com/office/drawing/2014/main" id="{95044215-00C9-7140-972B-E518167911E9}"/>
                  </a:ext>
                </a:extLst>
              </p:cNvPr>
              <p:cNvSpPr>
                <a:spLocks noChangeAspect="1" noChangeShapeType="1"/>
              </p:cNvSpPr>
              <p:nvPr/>
            </p:nvSpPr>
            <p:spPr bwMode="auto">
              <a:xfrm>
                <a:off x="1884" y="1843"/>
                <a:ext cx="24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63" name="Line 80">
                <a:extLst>
                  <a:ext uri="{FF2B5EF4-FFF2-40B4-BE49-F238E27FC236}">
                    <a16:creationId xmlns:a16="http://schemas.microsoft.com/office/drawing/2014/main" id="{0943C10C-E15D-FD4F-AD93-D858CE49F0B1}"/>
                  </a:ext>
                </a:extLst>
              </p:cNvPr>
              <p:cNvSpPr>
                <a:spLocks noChangeAspect="1" noChangeShapeType="1"/>
              </p:cNvSpPr>
              <p:nvPr/>
            </p:nvSpPr>
            <p:spPr bwMode="auto">
              <a:xfrm rot="5400000">
                <a:off x="2012" y="1961"/>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64" name="Line 81">
                <a:extLst>
                  <a:ext uri="{FF2B5EF4-FFF2-40B4-BE49-F238E27FC236}">
                    <a16:creationId xmlns:a16="http://schemas.microsoft.com/office/drawing/2014/main" id="{53DCACFB-6FF4-914C-8CFA-ABBBFD110B95}"/>
                  </a:ext>
                </a:extLst>
              </p:cNvPr>
              <p:cNvSpPr>
                <a:spLocks noChangeAspect="1" noChangeShapeType="1"/>
              </p:cNvSpPr>
              <p:nvPr/>
            </p:nvSpPr>
            <p:spPr bwMode="auto">
              <a:xfrm rot="5400000">
                <a:off x="1766" y="1961"/>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grpSp>
        <p:grpSp>
          <p:nvGrpSpPr>
            <p:cNvPr id="38" name="Group 82">
              <a:extLst>
                <a:ext uri="{FF2B5EF4-FFF2-40B4-BE49-F238E27FC236}">
                  <a16:creationId xmlns:a16="http://schemas.microsoft.com/office/drawing/2014/main" id="{7DCF941B-8696-C54A-A7E2-7CC6C8AD5566}"/>
                </a:ext>
              </a:extLst>
            </p:cNvPr>
            <p:cNvGrpSpPr>
              <a:grpSpLocks noChangeAspect="1"/>
            </p:cNvGrpSpPr>
            <p:nvPr/>
          </p:nvGrpSpPr>
          <p:grpSpPr bwMode="auto">
            <a:xfrm>
              <a:off x="5512" y="3849"/>
              <a:ext cx="66" cy="67"/>
              <a:chOff x="1882" y="1842"/>
              <a:chExt cx="249" cy="250"/>
            </a:xfrm>
          </p:grpSpPr>
          <p:sp>
            <p:nvSpPr>
              <p:cNvPr id="57" name="Line 83">
                <a:extLst>
                  <a:ext uri="{FF2B5EF4-FFF2-40B4-BE49-F238E27FC236}">
                    <a16:creationId xmlns:a16="http://schemas.microsoft.com/office/drawing/2014/main" id="{79C5C044-7142-4649-8D13-7C5AB3B44818}"/>
                  </a:ext>
                </a:extLst>
              </p:cNvPr>
              <p:cNvSpPr>
                <a:spLocks noChangeAspect="1" noChangeShapeType="1"/>
              </p:cNvSpPr>
              <p:nvPr/>
            </p:nvSpPr>
            <p:spPr bwMode="auto">
              <a:xfrm>
                <a:off x="1880" y="2083"/>
                <a:ext cx="250"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58" name="Line 84">
                <a:extLst>
                  <a:ext uri="{FF2B5EF4-FFF2-40B4-BE49-F238E27FC236}">
                    <a16:creationId xmlns:a16="http://schemas.microsoft.com/office/drawing/2014/main" id="{6F6B6FBD-03F1-8745-8C1F-3A8A1B99C32D}"/>
                  </a:ext>
                </a:extLst>
              </p:cNvPr>
              <p:cNvSpPr>
                <a:spLocks noChangeAspect="1" noChangeShapeType="1"/>
              </p:cNvSpPr>
              <p:nvPr/>
            </p:nvSpPr>
            <p:spPr bwMode="auto">
              <a:xfrm>
                <a:off x="1880" y="1843"/>
                <a:ext cx="250"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59" name="Line 85">
                <a:extLst>
                  <a:ext uri="{FF2B5EF4-FFF2-40B4-BE49-F238E27FC236}">
                    <a16:creationId xmlns:a16="http://schemas.microsoft.com/office/drawing/2014/main" id="{A27697BC-5955-0848-BD04-CB7E0D95B8B4}"/>
                  </a:ext>
                </a:extLst>
              </p:cNvPr>
              <p:cNvSpPr>
                <a:spLocks noChangeAspect="1" noChangeShapeType="1"/>
              </p:cNvSpPr>
              <p:nvPr/>
            </p:nvSpPr>
            <p:spPr bwMode="auto">
              <a:xfrm rot="5400000">
                <a:off x="2013" y="1961"/>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60" name="Line 86">
                <a:extLst>
                  <a:ext uri="{FF2B5EF4-FFF2-40B4-BE49-F238E27FC236}">
                    <a16:creationId xmlns:a16="http://schemas.microsoft.com/office/drawing/2014/main" id="{7084C820-0337-6844-B26E-ED857C224F80}"/>
                  </a:ext>
                </a:extLst>
              </p:cNvPr>
              <p:cNvSpPr>
                <a:spLocks noChangeAspect="1" noChangeShapeType="1"/>
              </p:cNvSpPr>
              <p:nvPr/>
            </p:nvSpPr>
            <p:spPr bwMode="auto">
              <a:xfrm rot="5400000">
                <a:off x="1762" y="1961"/>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grpSp>
        <p:sp>
          <p:nvSpPr>
            <p:cNvPr id="39" name="Line 87">
              <a:extLst>
                <a:ext uri="{FF2B5EF4-FFF2-40B4-BE49-F238E27FC236}">
                  <a16:creationId xmlns:a16="http://schemas.microsoft.com/office/drawing/2014/main" id="{859ECFB8-FE61-A74F-9DAD-1DFE691A6510}"/>
                </a:ext>
              </a:extLst>
            </p:cNvPr>
            <p:cNvSpPr>
              <a:spLocks noChangeAspect="1" noChangeShapeType="1"/>
            </p:cNvSpPr>
            <p:nvPr/>
          </p:nvSpPr>
          <p:spPr bwMode="auto">
            <a:xfrm rot="5400000">
              <a:off x="5108" y="3863"/>
              <a:ext cx="103"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40" name="Line 88">
              <a:extLst>
                <a:ext uri="{FF2B5EF4-FFF2-40B4-BE49-F238E27FC236}">
                  <a16:creationId xmlns:a16="http://schemas.microsoft.com/office/drawing/2014/main" id="{06B7AEA3-B747-1C48-A9D8-D949529571F4}"/>
                </a:ext>
              </a:extLst>
            </p:cNvPr>
            <p:cNvSpPr>
              <a:spLocks noChangeAspect="1" noChangeShapeType="1"/>
            </p:cNvSpPr>
            <p:nvPr/>
          </p:nvSpPr>
          <p:spPr bwMode="auto">
            <a:xfrm rot="5400000">
              <a:off x="5444" y="3862"/>
              <a:ext cx="104"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grpSp>
          <p:nvGrpSpPr>
            <p:cNvPr id="41" name="Group 89">
              <a:extLst>
                <a:ext uri="{FF2B5EF4-FFF2-40B4-BE49-F238E27FC236}">
                  <a16:creationId xmlns:a16="http://schemas.microsoft.com/office/drawing/2014/main" id="{8F41CD86-0E6A-404D-9180-D9297B50AB0B}"/>
                </a:ext>
              </a:extLst>
            </p:cNvPr>
            <p:cNvGrpSpPr>
              <a:grpSpLocks noChangeAspect="1"/>
            </p:cNvGrpSpPr>
            <p:nvPr/>
          </p:nvGrpSpPr>
          <p:grpSpPr bwMode="auto">
            <a:xfrm>
              <a:off x="5175" y="3702"/>
              <a:ext cx="306" cy="175"/>
              <a:chOff x="2301" y="1281"/>
              <a:chExt cx="1220" cy="697"/>
            </a:xfrm>
          </p:grpSpPr>
          <p:sp>
            <p:nvSpPr>
              <p:cNvPr id="55" name="Arc 90">
                <a:extLst>
                  <a:ext uri="{FF2B5EF4-FFF2-40B4-BE49-F238E27FC236}">
                    <a16:creationId xmlns:a16="http://schemas.microsoft.com/office/drawing/2014/main" id="{104CE9FE-A3F5-134E-BA9E-58CF69C5A9C4}"/>
                  </a:ext>
                </a:extLst>
              </p:cNvPr>
              <p:cNvSpPr>
                <a:spLocks noChangeAspect="1"/>
              </p:cNvSpPr>
              <p:nvPr/>
            </p:nvSpPr>
            <p:spPr bwMode="auto">
              <a:xfrm flipH="1">
                <a:off x="2302" y="1281"/>
                <a:ext cx="610" cy="696"/>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sp>
            <p:nvSpPr>
              <p:cNvPr id="56" name="Arc 91">
                <a:extLst>
                  <a:ext uri="{FF2B5EF4-FFF2-40B4-BE49-F238E27FC236}">
                    <a16:creationId xmlns:a16="http://schemas.microsoft.com/office/drawing/2014/main" id="{29D9FA21-0626-0647-BDC9-6DCF452ABAD0}"/>
                  </a:ext>
                </a:extLst>
              </p:cNvPr>
              <p:cNvSpPr>
                <a:spLocks noChangeAspect="1"/>
              </p:cNvSpPr>
              <p:nvPr/>
            </p:nvSpPr>
            <p:spPr bwMode="auto">
              <a:xfrm>
                <a:off x="2912" y="1281"/>
                <a:ext cx="610" cy="696"/>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grpSp>
        <p:sp>
          <p:nvSpPr>
            <p:cNvPr id="42" name="Line 92">
              <a:extLst>
                <a:ext uri="{FF2B5EF4-FFF2-40B4-BE49-F238E27FC236}">
                  <a16:creationId xmlns:a16="http://schemas.microsoft.com/office/drawing/2014/main" id="{DCC05CD3-069C-9D42-B813-EBDDC67FE226}"/>
                </a:ext>
              </a:extLst>
            </p:cNvPr>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43" name="Line 93">
              <a:extLst>
                <a:ext uri="{FF2B5EF4-FFF2-40B4-BE49-F238E27FC236}">
                  <a16:creationId xmlns:a16="http://schemas.microsoft.com/office/drawing/2014/main" id="{5A8FDF73-FDF9-3E4C-A730-E40DB0442C6B}"/>
                </a:ext>
              </a:extLst>
            </p:cNvPr>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44" name="Line 94">
              <a:extLst>
                <a:ext uri="{FF2B5EF4-FFF2-40B4-BE49-F238E27FC236}">
                  <a16:creationId xmlns:a16="http://schemas.microsoft.com/office/drawing/2014/main" id="{99E32028-2073-2C4E-8731-C5A1402ED975}"/>
                </a:ext>
              </a:extLst>
            </p:cNvPr>
            <p:cNvSpPr>
              <a:spLocks noChangeAspect="1" noChangeShapeType="1"/>
            </p:cNvSpPr>
            <p:nvPr/>
          </p:nvSpPr>
          <p:spPr bwMode="auto">
            <a:xfrm rot="5400000">
              <a:off x="4961" y="4049"/>
              <a:ext cx="23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45" name="Line 95">
              <a:extLst>
                <a:ext uri="{FF2B5EF4-FFF2-40B4-BE49-F238E27FC236}">
                  <a16:creationId xmlns:a16="http://schemas.microsoft.com/office/drawing/2014/main" id="{D0EDDE18-2BB1-CC4F-B524-969BC752DF8D}"/>
                </a:ext>
              </a:extLst>
            </p:cNvPr>
            <p:cNvSpPr>
              <a:spLocks noChangeAspect="1" noChangeShapeType="1"/>
            </p:cNvSpPr>
            <p:nvPr/>
          </p:nvSpPr>
          <p:spPr bwMode="auto">
            <a:xfrm>
              <a:off x="5079" y="3931"/>
              <a:ext cx="64"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46" name="Line 96">
              <a:extLst>
                <a:ext uri="{FF2B5EF4-FFF2-40B4-BE49-F238E27FC236}">
                  <a16:creationId xmlns:a16="http://schemas.microsoft.com/office/drawing/2014/main" id="{304029A5-65DE-0946-B04C-A74C855B45A9}"/>
                </a:ext>
              </a:extLst>
            </p:cNvPr>
            <p:cNvSpPr>
              <a:spLocks noChangeAspect="1" noChangeShapeType="1"/>
            </p:cNvSpPr>
            <p:nvPr/>
          </p:nvSpPr>
          <p:spPr bwMode="auto">
            <a:xfrm rot="5400000">
              <a:off x="5340" y="4103"/>
              <a:ext cx="12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sp>
          <p:nvSpPr>
            <p:cNvPr id="47" name="Line 97">
              <a:extLst>
                <a:ext uri="{FF2B5EF4-FFF2-40B4-BE49-F238E27FC236}">
                  <a16:creationId xmlns:a16="http://schemas.microsoft.com/office/drawing/2014/main" id="{299FCFA3-CE0F-5146-BD69-9901B247311B}"/>
                </a:ext>
              </a:extLst>
            </p:cNvPr>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grpSp>
          <p:nvGrpSpPr>
            <p:cNvPr id="48" name="Group 98">
              <a:extLst>
                <a:ext uri="{FF2B5EF4-FFF2-40B4-BE49-F238E27FC236}">
                  <a16:creationId xmlns:a16="http://schemas.microsoft.com/office/drawing/2014/main" id="{B8C00E15-0AAA-0540-85BF-84A4097EB346}"/>
                </a:ext>
              </a:extLst>
            </p:cNvPr>
            <p:cNvGrpSpPr>
              <a:grpSpLocks noChangeAspect="1"/>
            </p:cNvGrpSpPr>
            <p:nvPr/>
          </p:nvGrpSpPr>
          <p:grpSpPr bwMode="auto">
            <a:xfrm>
              <a:off x="5404" y="4028"/>
              <a:ext cx="23" cy="13"/>
              <a:chOff x="2744" y="2557"/>
              <a:chExt cx="114" cy="57"/>
            </a:xfrm>
          </p:grpSpPr>
          <p:sp>
            <p:nvSpPr>
              <p:cNvPr id="53" name="Arc 99">
                <a:extLst>
                  <a:ext uri="{FF2B5EF4-FFF2-40B4-BE49-F238E27FC236}">
                    <a16:creationId xmlns:a16="http://schemas.microsoft.com/office/drawing/2014/main" id="{E0B428AF-A7F6-DA45-9140-A9256D02A225}"/>
                  </a:ext>
                </a:extLst>
              </p:cNvPr>
              <p:cNvSpPr>
                <a:spLocks noChangeAspect="1"/>
              </p:cNvSpPr>
              <p:nvPr/>
            </p:nvSpPr>
            <p:spPr bwMode="auto">
              <a:xfrm flipH="1">
                <a:off x="2742" y="2558"/>
                <a:ext cx="61" cy="5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sp>
            <p:nvSpPr>
              <p:cNvPr id="54" name="Arc 100">
                <a:extLst>
                  <a:ext uri="{FF2B5EF4-FFF2-40B4-BE49-F238E27FC236}">
                    <a16:creationId xmlns:a16="http://schemas.microsoft.com/office/drawing/2014/main" id="{45DE7E99-1A4F-F249-8EB2-71CF13400BC0}"/>
                  </a:ext>
                </a:extLst>
              </p:cNvPr>
              <p:cNvSpPr>
                <a:spLocks noChangeAspect="1"/>
              </p:cNvSpPr>
              <p:nvPr/>
            </p:nvSpPr>
            <p:spPr bwMode="auto">
              <a:xfrm>
                <a:off x="2803" y="2558"/>
                <a:ext cx="56" cy="5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grpSp>
        <p:sp>
          <p:nvSpPr>
            <p:cNvPr id="49" name="Line 101">
              <a:extLst>
                <a:ext uri="{FF2B5EF4-FFF2-40B4-BE49-F238E27FC236}">
                  <a16:creationId xmlns:a16="http://schemas.microsoft.com/office/drawing/2014/main" id="{EDC56F6E-5412-994A-8DE2-8B316C40255D}"/>
                </a:ext>
              </a:extLst>
            </p:cNvPr>
            <p:cNvSpPr>
              <a:spLocks noChangeAspect="1" noChangeShapeType="1"/>
            </p:cNvSpPr>
            <p:nvPr/>
          </p:nvSpPr>
          <p:spPr bwMode="auto">
            <a:xfrm>
              <a:off x="5404" y="4167"/>
              <a:ext cx="27" cy="0"/>
            </a:xfrm>
            <a:prstGeom prst="line">
              <a:avLst/>
            </a:prstGeom>
            <a:noFill/>
            <a:ln w="13970">
              <a:solidFill>
                <a:srgbClr val="823F98"/>
              </a:solidFill>
              <a:round/>
              <a:headEnd/>
              <a:tailEnd/>
            </a:ln>
            <a:effectLst/>
            <a:extLst>
              <a:ext uri="{909E8E84-426E-40dd-AFC4-6F175D3DCCD1}"/>
              <a:ext uri="{AF507438-7753-43e0-B8FC-AC1667EBCBE1}"/>
            </a:extLst>
          </p:spPr>
          <p:txBody>
            <a:bodyPr/>
            <a:lstStyle/>
            <a:p>
              <a:pPr>
                <a:defRPr/>
              </a:pPr>
              <a:endParaRPr lang="zh-CN" altLang="en-US" sz="1350"/>
            </a:p>
          </p:txBody>
        </p:sp>
        <p:grpSp>
          <p:nvGrpSpPr>
            <p:cNvPr id="50" name="Group 102">
              <a:extLst>
                <a:ext uri="{FF2B5EF4-FFF2-40B4-BE49-F238E27FC236}">
                  <a16:creationId xmlns:a16="http://schemas.microsoft.com/office/drawing/2014/main" id="{36F0DA4B-857B-024C-BBF6-70A09E5C5B92}"/>
                </a:ext>
              </a:extLst>
            </p:cNvPr>
            <p:cNvGrpSpPr>
              <a:grpSpLocks noChangeAspect="1"/>
            </p:cNvGrpSpPr>
            <p:nvPr/>
          </p:nvGrpSpPr>
          <p:grpSpPr bwMode="auto">
            <a:xfrm>
              <a:off x="5366" y="3980"/>
              <a:ext cx="98" cy="49"/>
              <a:chOff x="2595" y="2388"/>
              <a:chExt cx="389" cy="195"/>
            </a:xfrm>
          </p:grpSpPr>
          <p:sp>
            <p:nvSpPr>
              <p:cNvPr id="51" name="Arc 103">
                <a:extLst>
                  <a:ext uri="{FF2B5EF4-FFF2-40B4-BE49-F238E27FC236}">
                    <a16:creationId xmlns:a16="http://schemas.microsoft.com/office/drawing/2014/main" id="{12C23640-DFE5-5849-92A4-838D4C8D5A6E}"/>
                  </a:ext>
                </a:extLst>
              </p:cNvPr>
              <p:cNvSpPr>
                <a:spLocks noChangeAspect="1"/>
              </p:cNvSpPr>
              <p:nvPr/>
            </p:nvSpPr>
            <p:spPr bwMode="auto">
              <a:xfrm flipH="1">
                <a:off x="2597" y="2387"/>
                <a:ext cx="192" cy="197"/>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sp>
            <p:nvSpPr>
              <p:cNvPr id="52" name="Arc 104">
                <a:extLst>
                  <a:ext uri="{FF2B5EF4-FFF2-40B4-BE49-F238E27FC236}">
                    <a16:creationId xmlns:a16="http://schemas.microsoft.com/office/drawing/2014/main" id="{DDA5F4FA-250E-3746-9C6D-02A7D2937895}"/>
                  </a:ext>
                </a:extLst>
              </p:cNvPr>
              <p:cNvSpPr>
                <a:spLocks noChangeAspect="1"/>
              </p:cNvSpPr>
              <p:nvPr/>
            </p:nvSpPr>
            <p:spPr bwMode="auto">
              <a:xfrm>
                <a:off x="2793" y="2387"/>
                <a:ext cx="192" cy="197"/>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ext uri="{AF507438-7753-43e0-B8FC-AC1667EBCBE1}"/>
              </a:extLst>
            </p:spPr>
            <p:txBody>
              <a:bodyPr wrap="none" anchor="ctr"/>
              <a:lstStyle/>
              <a:p>
                <a:pPr>
                  <a:defRPr/>
                </a:pPr>
                <a:endParaRPr lang="zh-CN" altLang="en-US" sz="1350"/>
              </a:p>
            </p:txBody>
          </p:sp>
        </p:grpSp>
      </p:grpSp>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p>
        </p:txBody>
      </p:sp>
      <p:sp>
        <p:nvSpPr>
          <p:cNvPr id="69" name="日期占位符 3">
            <a:extLst>
              <a:ext uri="{FF2B5EF4-FFF2-40B4-BE49-F238E27FC236}">
                <a16:creationId xmlns:a16="http://schemas.microsoft.com/office/drawing/2014/main" id="{853030CF-AD29-7245-BF9A-7676DAD054BB}"/>
              </a:ext>
            </a:extLst>
          </p:cNvPr>
          <p:cNvSpPr>
            <a:spLocks noGrp="1"/>
          </p:cNvSpPr>
          <p:nvPr>
            <p:ph type="dt" sz="half" idx="10"/>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2943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DE8BA28D-49D7-CD49-8923-097E14D36C91}"/>
              </a:ext>
            </a:extLst>
          </p:cNvPr>
          <p:cNvSpPr>
            <a:spLocks noGrp="1"/>
          </p:cNvSpPr>
          <p:nvPr>
            <p:ph type="dt" sz="half" idx="10"/>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246173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8C8EBFC-AA55-4647-B5B3-B546E814F42A}"/>
              </a:ext>
            </a:extLst>
          </p:cNvPr>
          <p:cNvSpPr>
            <a:spLocks noGrp="1"/>
          </p:cNvSpPr>
          <p:nvPr>
            <p:ph type="dt" sz="half" idx="10"/>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1339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D231A494-CDD1-A94C-A171-EB30205A3EA0}"/>
              </a:ext>
            </a:extLst>
          </p:cNvPr>
          <p:cNvSpPr>
            <a:spLocks noGrp="1"/>
          </p:cNvSpPr>
          <p:nvPr>
            <p:ph type="dt" sz="half" idx="10"/>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747268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BA8623FD-4D6B-E646-85A2-37D36305AEF7}"/>
              </a:ext>
            </a:extLst>
          </p:cNvPr>
          <p:cNvSpPr>
            <a:spLocks noGrp="1"/>
          </p:cNvSpPr>
          <p:nvPr>
            <p:ph type="dt" sz="half" idx="10"/>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489965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日期占位符 3">
            <a:extLst>
              <a:ext uri="{FF2B5EF4-FFF2-40B4-BE49-F238E27FC236}">
                <a16:creationId xmlns:a16="http://schemas.microsoft.com/office/drawing/2014/main" id="{B1A75586-6499-F44D-ABA0-EE2FA8DCA6C1}"/>
              </a:ext>
            </a:extLst>
          </p:cNvPr>
          <p:cNvSpPr>
            <a:spLocks noGrp="1"/>
          </p:cNvSpPr>
          <p:nvPr>
            <p:ph type="dt" sz="half" idx="10"/>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4275343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日期占位符 3">
            <a:extLst>
              <a:ext uri="{FF2B5EF4-FFF2-40B4-BE49-F238E27FC236}">
                <a16:creationId xmlns:a16="http://schemas.microsoft.com/office/drawing/2014/main" id="{F66B2BFB-E867-A14F-A79B-83654F88BBF0}"/>
              </a:ext>
            </a:extLst>
          </p:cNvPr>
          <p:cNvSpPr>
            <a:spLocks noGrp="1"/>
          </p:cNvSpPr>
          <p:nvPr>
            <p:ph type="dt" sz="half" idx="10"/>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30900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792B7D0F-93B9-6342-96AA-A5A0971734D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4BD173B3-6392-0542-99A7-99FAF386F007}"/>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D5481B-BB96-114C-8157-87109F9B2FCF}"/>
              </a:ext>
            </a:extLst>
          </p:cNvPr>
          <p:cNvSpPr>
            <a:spLocks noGrp="1"/>
          </p:cNvSpPr>
          <p:nvPr>
            <p:ph type="dt" sz="half" idx="2"/>
          </p:nvPr>
        </p:nvSpPr>
        <p:spPr>
          <a:xfrm>
            <a:off x="6553200" y="6308725"/>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pic>
        <p:nvPicPr>
          <p:cNvPr id="1029" name="Picture 2">
            <a:extLst>
              <a:ext uri="{FF2B5EF4-FFF2-40B4-BE49-F238E27FC236}">
                <a16:creationId xmlns:a16="http://schemas.microsoft.com/office/drawing/2014/main" id="{5EDA085F-48A9-AB41-B16B-55CF7C49DDE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86550" y="115888"/>
            <a:ext cx="2286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灯片编号占位符 5">
            <a:extLst>
              <a:ext uri="{FF2B5EF4-FFF2-40B4-BE49-F238E27FC236}">
                <a16:creationId xmlns:a16="http://schemas.microsoft.com/office/drawing/2014/main" id="{23848B47-7047-7D4F-ACFA-CE137F7909A6}"/>
              </a:ext>
            </a:extLst>
          </p:cNvPr>
          <p:cNvSpPr txBox="1">
            <a:spLocks/>
          </p:cNvSpPr>
          <p:nvPr/>
        </p:nvSpPr>
        <p:spPr>
          <a:xfrm>
            <a:off x="322263" y="6296025"/>
            <a:ext cx="520700" cy="365125"/>
          </a:xfrm>
          <a:prstGeom prst="rect">
            <a:avLst/>
          </a:prstGeom>
        </p:spPr>
        <p:txBody>
          <a:bodyPr/>
          <a:lstStyle>
            <a:defPPr>
              <a:defRPr lang="zh-CN"/>
            </a:defPPr>
            <a:lvl1pPr marL="0" algn="l" defTabSz="914400" rtl="0" eaLnBrk="1" latinLnBrk="0" hangingPunct="1">
              <a:defRPr sz="1800" b="1" kern="1200">
                <a:solidFill>
                  <a:srgbClr val="7030A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5866C4-982B-3F44-BA74-BE64B9A189C9}" type="slidenum">
              <a:rPr lang="zh-CN" altLang="en-US" sz="1200" smtClean="0"/>
              <a:pPr>
                <a:defRPr/>
              </a:pPr>
              <a:t>‹#›</a:t>
            </a:fld>
            <a:endParaRPr lang="zh-CN" altLang="en-US" sz="1350" dirty="0"/>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5" r:id="rId12"/>
  </p:sldLayoutIdLst>
  <p:txStyles>
    <p:titleStyle>
      <a:lvl1pPr algn="ctr" defTabSz="685800" rtl="0" eaLnBrk="0" fontAlgn="base" hangingPunct="0">
        <a:spcBef>
          <a:spcPct val="0"/>
        </a:spcBef>
        <a:spcAft>
          <a:spcPct val="0"/>
        </a:spcAft>
        <a:defRPr sz="3300" kern="1200">
          <a:solidFill>
            <a:schemeClr val="tx1"/>
          </a:solidFill>
          <a:latin typeface="+mj-lt"/>
          <a:ea typeface="+mj-ea"/>
          <a:cs typeface="+mj-cs"/>
        </a:defRPr>
      </a:lvl1pPr>
      <a:lvl2pPr algn="ctr" defTabSz="685800" rtl="0" eaLnBrk="0" fontAlgn="base" hangingPunct="0">
        <a:spcBef>
          <a:spcPct val="0"/>
        </a:spcBef>
        <a:spcAft>
          <a:spcPct val="0"/>
        </a:spcAft>
        <a:defRPr sz="3300">
          <a:solidFill>
            <a:schemeClr val="tx1"/>
          </a:solidFill>
          <a:latin typeface="Calibri" panose="020F0502020204030204" pitchFamily="34" charset="0"/>
        </a:defRPr>
      </a:lvl2pPr>
      <a:lvl3pPr algn="ctr" defTabSz="685800" rtl="0" eaLnBrk="0" fontAlgn="base" hangingPunct="0">
        <a:spcBef>
          <a:spcPct val="0"/>
        </a:spcBef>
        <a:spcAft>
          <a:spcPct val="0"/>
        </a:spcAft>
        <a:defRPr sz="3300">
          <a:solidFill>
            <a:schemeClr val="tx1"/>
          </a:solidFill>
          <a:latin typeface="Calibri" panose="020F0502020204030204" pitchFamily="34" charset="0"/>
        </a:defRPr>
      </a:lvl3pPr>
      <a:lvl4pPr algn="ctr" defTabSz="685800" rtl="0" eaLnBrk="0" fontAlgn="base" hangingPunct="0">
        <a:spcBef>
          <a:spcPct val="0"/>
        </a:spcBef>
        <a:spcAft>
          <a:spcPct val="0"/>
        </a:spcAft>
        <a:defRPr sz="3300">
          <a:solidFill>
            <a:schemeClr val="tx1"/>
          </a:solidFill>
          <a:latin typeface="Calibri" panose="020F0502020204030204" pitchFamily="34" charset="0"/>
        </a:defRPr>
      </a:lvl4pPr>
      <a:lvl5pPr algn="ctr" defTabSz="685800" rtl="0" eaLnBrk="0" fontAlgn="base" hangingPunct="0">
        <a:spcBef>
          <a:spcPct val="0"/>
        </a:spcBef>
        <a:spcAft>
          <a:spcPct val="0"/>
        </a:spcAft>
        <a:defRPr sz="3300">
          <a:solidFill>
            <a:schemeClr val="tx1"/>
          </a:solidFill>
          <a:latin typeface="Calibri" panose="020F0502020204030204" pitchFamily="34" charset="0"/>
        </a:defRPr>
      </a:lvl5pPr>
      <a:lvl6pPr marL="457200" algn="ctr" defTabSz="685800" rtl="0" fontAlgn="base">
        <a:spcBef>
          <a:spcPct val="0"/>
        </a:spcBef>
        <a:spcAft>
          <a:spcPct val="0"/>
        </a:spcAft>
        <a:defRPr sz="3300">
          <a:solidFill>
            <a:schemeClr val="tx1"/>
          </a:solidFill>
          <a:latin typeface="Calibri" panose="020F0502020204030204" pitchFamily="34" charset="0"/>
        </a:defRPr>
      </a:lvl6pPr>
      <a:lvl7pPr marL="914400" algn="ctr" defTabSz="685800" rtl="0" fontAlgn="base">
        <a:spcBef>
          <a:spcPct val="0"/>
        </a:spcBef>
        <a:spcAft>
          <a:spcPct val="0"/>
        </a:spcAft>
        <a:defRPr sz="3300">
          <a:solidFill>
            <a:schemeClr val="tx1"/>
          </a:solidFill>
          <a:latin typeface="Calibri" panose="020F0502020204030204" pitchFamily="34" charset="0"/>
        </a:defRPr>
      </a:lvl7pPr>
      <a:lvl8pPr marL="1371600" algn="ctr" defTabSz="685800" rtl="0" fontAlgn="base">
        <a:spcBef>
          <a:spcPct val="0"/>
        </a:spcBef>
        <a:spcAft>
          <a:spcPct val="0"/>
        </a:spcAft>
        <a:defRPr sz="3300">
          <a:solidFill>
            <a:schemeClr val="tx1"/>
          </a:solidFill>
          <a:latin typeface="Calibri" panose="020F0502020204030204" pitchFamily="34" charset="0"/>
        </a:defRPr>
      </a:lvl8pPr>
      <a:lvl9pPr marL="1828800" algn="ctr" defTabSz="685800" rtl="0" fontAlgn="base">
        <a:spcBef>
          <a:spcPct val="0"/>
        </a:spcBef>
        <a:spcAft>
          <a:spcPct val="0"/>
        </a:spcAft>
        <a:defRPr sz="3300">
          <a:solidFill>
            <a:schemeClr val="tx1"/>
          </a:solidFill>
          <a:latin typeface="Calibri" panose="020F0502020204030204" pitchFamily="34" charset="0"/>
        </a:defRPr>
      </a:lvl9pPr>
    </p:titleStyle>
    <p:bodyStyle>
      <a:lvl1pPr marL="257175" indent="-257175" algn="l" defTabSz="685800" rtl="0" eaLnBrk="0" fontAlgn="base" hangingPunct="0">
        <a:lnSpc>
          <a:spcPct val="150000"/>
        </a:lnSpc>
        <a:spcBef>
          <a:spcPct val="20000"/>
        </a:spcBef>
        <a:spcAft>
          <a:spcPct val="0"/>
        </a:spcAft>
        <a:buClr>
          <a:srgbClr val="7030A0"/>
        </a:buClr>
        <a:buSzPct val="73000"/>
        <a:buFont typeface="Wingdings 2" pitchFamily="2" charset="2"/>
        <a:buChar char=""/>
        <a:defRPr lang="zh-CN" altLang="en-US" sz="1900" kern="1200" dirty="0">
          <a:solidFill>
            <a:schemeClr val="tx1"/>
          </a:solidFill>
          <a:latin typeface="华文楷体" pitchFamily="2" charset="-122"/>
          <a:ea typeface="华文楷体" pitchFamily="2" charset="-122"/>
          <a:cs typeface="+mn-cs"/>
        </a:defRPr>
      </a:lvl1pPr>
      <a:lvl2pPr marL="557213" indent="-214313" algn="l" defTabSz="685800" rtl="0" eaLnBrk="0" fontAlgn="base" hangingPunct="0">
        <a:spcBef>
          <a:spcPct val="20000"/>
        </a:spcBef>
        <a:spcAft>
          <a:spcPct val="0"/>
        </a:spcAft>
        <a:buFont typeface="Arial" panose="020B0604020202020204" pitchFamily="34" charset="0"/>
        <a:buChar char="–"/>
        <a:defRPr lang="zh-CN" altLang="en-US" sz="1700" kern="1200" dirty="0">
          <a:solidFill>
            <a:schemeClr val="tx1"/>
          </a:solidFill>
          <a:latin typeface="华文楷体" pitchFamily="2" charset="-122"/>
          <a:ea typeface="华文楷体" pitchFamily="2" charset="-122"/>
          <a:cs typeface="+mn-cs"/>
        </a:defRPr>
      </a:lvl2pPr>
      <a:lvl3pPr marL="857250" indent="-171450" algn="l" defTabSz="685800" rtl="0" eaLnBrk="0" fontAlgn="base" hangingPunct="0">
        <a:spcBef>
          <a:spcPct val="20000"/>
        </a:spcBef>
        <a:spcAft>
          <a:spcPct val="0"/>
        </a:spcAft>
        <a:buFont typeface="Arial" panose="020B0604020202020204" pitchFamily="34" charset="0"/>
        <a:buChar char="•"/>
        <a:defRPr lang="zh-CN" altLang="en-US" sz="1500" kern="1200" dirty="0">
          <a:solidFill>
            <a:schemeClr val="tx1"/>
          </a:solidFill>
          <a:latin typeface="华文楷体" pitchFamily="2" charset="-122"/>
          <a:ea typeface="华文楷体" pitchFamily="2" charset="-122"/>
          <a:cs typeface="+mn-cs"/>
        </a:defRPr>
      </a:lvl3pPr>
      <a:lvl4pPr marL="1200150" indent="-171450" algn="l" defTabSz="685800" rtl="0" eaLnBrk="0" fontAlgn="base" hangingPunct="0">
        <a:spcBef>
          <a:spcPct val="20000"/>
        </a:spcBef>
        <a:spcAft>
          <a:spcPct val="0"/>
        </a:spcAft>
        <a:buClr>
          <a:srgbClr val="604A7B"/>
        </a:buClr>
        <a:buFont typeface="Arial" panose="020B0604020202020204" pitchFamily="34" charset="0"/>
        <a:buChar char="–"/>
        <a:defRPr sz="1500" kern="1200">
          <a:solidFill>
            <a:schemeClr val="tx1"/>
          </a:solidFill>
          <a:latin typeface="+mn-lt"/>
          <a:ea typeface="华文楷体" panose="02010600040101010101" pitchFamily="2" charset="-122"/>
          <a:cs typeface="+mn-cs"/>
        </a:defRPr>
      </a:lvl4pPr>
      <a:lvl5pPr marL="1543050" indent="-171450" algn="l" defTabSz="685800" rtl="0" eaLnBrk="0" fontAlgn="base" hangingPunct="0">
        <a:spcBef>
          <a:spcPct val="20000"/>
        </a:spcBef>
        <a:spcAft>
          <a:spcPct val="0"/>
        </a:spcAft>
        <a:buClr>
          <a:srgbClr val="604A7B"/>
        </a:buClr>
        <a:buFont typeface="Arial" panose="020B0604020202020204" pitchFamily="34" charset="0"/>
        <a:buChar char="»"/>
        <a:defRPr sz="1500" kern="1200">
          <a:solidFill>
            <a:schemeClr val="tx1"/>
          </a:solidFill>
          <a:latin typeface="+mn-lt"/>
          <a:ea typeface="华文楷体" panose="02010600040101010101" pitchFamily="2"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ai.cs.tsinghua.edu.cn/h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22.xml"/><Relationship Id="rId2" Type="http://schemas.openxmlformats.org/officeDocument/2006/relationships/hyperlink" Target="&#32852;&#25509;&#35789;1sd.ppt" TargetMode="Externa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7.xml"/><Relationship Id="rId4" Type="http://schemas.openxmlformats.org/officeDocument/2006/relationships/slide" Target="slide15.xml"/></Relationships>
</file>

<file path=ppt/slides/_rels/slide1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1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67DE4FB4-42DE-F345-A9FD-4D60B727A4BA}"/>
              </a:ext>
            </a:extLst>
          </p:cNvPr>
          <p:cNvSpPr>
            <a:spLocks noGrp="1" noChangeArrowheads="1"/>
          </p:cNvSpPr>
          <p:nvPr>
            <p:ph type="ctrTitle"/>
          </p:nvPr>
        </p:nvSpPr>
        <p:spPr>
          <a:xfrm>
            <a:off x="755650" y="1844675"/>
            <a:ext cx="7772400" cy="1143000"/>
          </a:xfrm>
        </p:spPr>
        <p:txBody>
          <a:bodyPr>
            <a:normAutofit fontScale="90000"/>
          </a:bodyPr>
          <a:lstStyle/>
          <a:p>
            <a:pPr eaLnBrk="1" hangingPunct="1">
              <a:defRPr/>
            </a:pPr>
            <a:r>
              <a:rPr lang="zh-CN" altLang="en-US" sz="4000">
                <a:latin typeface="Times New Roman" panose="02020603050405020304" pitchFamily="18" charset="0"/>
                <a:ea typeface="黑体" panose="02010609060101010101" pitchFamily="49" charset="-122"/>
              </a:rPr>
              <a:t>第一章 </a:t>
            </a:r>
            <a:br>
              <a:rPr lang="zh-CN" altLang="en-US" sz="4000">
                <a:latin typeface="Times New Roman" panose="02020603050405020304" pitchFamily="18" charset="0"/>
                <a:ea typeface="黑体" panose="02010609060101010101" pitchFamily="49" charset="-122"/>
              </a:rPr>
            </a:br>
            <a:r>
              <a:rPr lang="zh-CN" altLang="en-US" sz="4000">
                <a:latin typeface="Times New Roman" panose="02020603050405020304" pitchFamily="18" charset="0"/>
                <a:ea typeface="黑体" panose="02010609060101010101" pitchFamily="49" charset="-122"/>
              </a:rPr>
              <a:t>命题逻辑的基本概念</a:t>
            </a:r>
          </a:p>
        </p:txBody>
      </p:sp>
      <p:sp>
        <p:nvSpPr>
          <p:cNvPr id="3" name="Subtitle 2">
            <a:extLst>
              <a:ext uri="{FF2B5EF4-FFF2-40B4-BE49-F238E27FC236}">
                <a16:creationId xmlns:a16="http://schemas.microsoft.com/office/drawing/2014/main" id="{AA251843-BE7A-D543-9812-6084BD81C562}"/>
              </a:ext>
            </a:extLst>
          </p:cNvPr>
          <p:cNvSpPr>
            <a:spLocks noGrp="1"/>
          </p:cNvSpPr>
          <p:nvPr>
            <p:ph type="subTitle" idx="1"/>
          </p:nvPr>
        </p:nvSpPr>
        <p:spPr>
          <a:xfrm>
            <a:off x="1371600" y="3886200"/>
            <a:ext cx="6400800" cy="2495128"/>
          </a:xfrm>
        </p:spPr>
        <p:txBody>
          <a:bodyPr rtlCol="0">
            <a:normAutofit fontScale="62500" lnSpcReduction="20000"/>
          </a:bodyPr>
          <a:lstStyle/>
          <a:p>
            <a:pPr eaLnBrk="1" hangingPunct="1">
              <a:lnSpc>
                <a:spcPct val="170000"/>
              </a:lnSpc>
              <a:buFont typeface="Wingdings 2" pitchFamily="18" charset="2"/>
              <a:buNone/>
              <a:defRPr/>
            </a:pPr>
            <a:r>
              <a:rPr sz="3000"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计算机系   黄民烈</a:t>
            </a:r>
            <a:endParaRPr lang="en-US" altLang="zh-CN" sz="3000" dirty="0">
              <a:solidFill>
                <a:schemeClr val="tx1"/>
              </a:solidFill>
              <a:latin typeface="Times New Roman" panose="02020603050405020304" pitchFamily="18" charset="0"/>
              <a:ea typeface="SimHei" panose="02010609060101010101" pitchFamily="49" charset="-122"/>
              <a:cs typeface="Times New Roman" panose="02020603050405020304" pitchFamily="18" charset="0"/>
            </a:endParaRPr>
          </a:p>
          <a:p>
            <a:pPr eaLnBrk="1" hangingPunct="1">
              <a:lnSpc>
                <a:spcPct val="170000"/>
              </a:lnSpc>
              <a:buFont typeface="Wingdings 2" pitchFamily="18" charset="2"/>
              <a:buNone/>
              <a:defRPr/>
            </a:pPr>
            <a:r>
              <a:rPr lang="en-US" altLang="zh-CN" sz="3000"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Tel:</a:t>
            </a:r>
            <a:r>
              <a:rPr sz="3000"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3000"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18901155050</a:t>
            </a:r>
          </a:p>
          <a:p>
            <a:pPr eaLnBrk="1" hangingPunct="1">
              <a:lnSpc>
                <a:spcPct val="170000"/>
              </a:lnSpc>
              <a:buFont typeface="Wingdings 2" pitchFamily="18" charset="2"/>
              <a:buNone/>
              <a:defRPr/>
            </a:pPr>
            <a:r>
              <a:rPr lang="en-US" altLang="zh-CN" sz="3000"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Office:</a:t>
            </a:r>
            <a:r>
              <a:rPr sz="3000"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3000"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FIT</a:t>
            </a:r>
            <a:r>
              <a:rPr sz="3000"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3000" dirty="0">
                <a:solidFill>
                  <a:schemeClr val="tx1"/>
                </a:solidFill>
                <a:latin typeface="Times New Roman" panose="02020603050405020304" pitchFamily="18" charset="0"/>
                <a:ea typeface="SimHei" panose="02010609060101010101" pitchFamily="49" charset="-122"/>
                <a:cs typeface="Times New Roman" panose="02020603050405020304" pitchFamily="18" charset="0"/>
              </a:rPr>
              <a:t>4-504</a:t>
            </a:r>
          </a:p>
          <a:p>
            <a:pPr eaLnBrk="1" hangingPunct="1">
              <a:lnSpc>
                <a:spcPct val="170000"/>
              </a:lnSpc>
              <a:defRPr/>
            </a:pPr>
            <a:r>
              <a:rPr lang="en-US" altLang="zh-CN" sz="30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hlinkClick r:id="rId3"/>
              </a:rPr>
              <a:t>http://</a:t>
            </a:r>
            <a:r>
              <a:rPr lang="en-US" altLang="zh-CN" sz="3000" dirty="0" err="1">
                <a:solidFill>
                  <a:srgbClr val="00B050"/>
                </a:solidFill>
                <a:latin typeface="Times New Roman" panose="02020603050405020304" pitchFamily="18" charset="0"/>
                <a:ea typeface="SimHei" panose="02010609060101010101" pitchFamily="49" charset="-122"/>
                <a:cs typeface="Times New Roman" panose="02020603050405020304" pitchFamily="18" charset="0"/>
                <a:hlinkClick r:id="rId3"/>
              </a:rPr>
              <a:t>coai.cs.tsinghua.edu.cn</a:t>
            </a:r>
            <a:r>
              <a:rPr lang="en-US" altLang="zh-CN" sz="30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hlinkClick r:id="rId3"/>
              </a:rPr>
              <a:t>/</a:t>
            </a:r>
            <a:r>
              <a:rPr lang="en-US" altLang="zh-CN" sz="3000" dirty="0" err="1">
                <a:solidFill>
                  <a:srgbClr val="00B050"/>
                </a:solidFill>
                <a:latin typeface="Times New Roman" panose="02020603050405020304" pitchFamily="18" charset="0"/>
                <a:ea typeface="SimHei" panose="02010609060101010101" pitchFamily="49" charset="-122"/>
                <a:cs typeface="Times New Roman" panose="02020603050405020304" pitchFamily="18" charset="0"/>
                <a:hlinkClick r:id="rId3"/>
              </a:rPr>
              <a:t>hml</a:t>
            </a:r>
            <a:r>
              <a:rPr lang="en-US" altLang="zh-CN" sz="30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hlinkClick r:id="rId3"/>
              </a:rPr>
              <a:t>/</a:t>
            </a:r>
            <a:endParaRPr lang="en-US" altLang="zh-CN" sz="30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endParaRPr>
          </a:p>
          <a:p>
            <a:pPr eaLnBrk="1" hangingPunct="1">
              <a:lnSpc>
                <a:spcPct val="170000"/>
              </a:lnSpc>
              <a:buFont typeface="Wingdings 2" pitchFamily="18" charset="2"/>
              <a:buNone/>
              <a:defRPr/>
            </a:pPr>
            <a:r>
              <a:rPr lang="en-US" altLang="zh-CN" sz="3000" dirty="0" err="1">
                <a:solidFill>
                  <a:schemeClr val="tx1"/>
                </a:solidFill>
                <a:latin typeface="Times New Roman" panose="02020603050405020304" pitchFamily="18" charset="0"/>
                <a:ea typeface="SimHei" panose="02010609060101010101" pitchFamily="49" charset="-122"/>
                <a:cs typeface="Times New Roman" panose="02020603050405020304" pitchFamily="18" charset="0"/>
              </a:rPr>
              <a:t>aihuang@tsinghua.edu.cn</a:t>
            </a:r>
            <a:endParaRPr lang="en-US" altLang="zh-CN" sz="3000" dirty="0">
              <a:solidFill>
                <a:schemeClr val="tx1"/>
              </a:solidFill>
              <a:latin typeface="Times New Roman" panose="02020603050405020304" pitchFamily="18" charset="0"/>
              <a:ea typeface="SimHei"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CC6B93E5-682C-1744-B42C-5623E996327B}"/>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1.1 命题</a:t>
            </a:r>
          </a:p>
        </p:txBody>
      </p:sp>
      <p:sp>
        <p:nvSpPr>
          <p:cNvPr id="24578" name="Rectangle 3">
            <a:extLst>
              <a:ext uri="{FF2B5EF4-FFF2-40B4-BE49-F238E27FC236}">
                <a16:creationId xmlns:a16="http://schemas.microsoft.com/office/drawing/2014/main" id="{471084BA-B27E-1D42-AC35-2331FB1437A3}"/>
              </a:ext>
            </a:extLst>
          </p:cNvPr>
          <p:cNvSpPr>
            <a:spLocks noGrp="1"/>
          </p:cNvSpPr>
          <p:nvPr>
            <p:ph idx="1"/>
          </p:nvPr>
        </p:nvSpPr>
        <p:spPr>
          <a:xfrm>
            <a:off x="250825" y="2133600"/>
            <a:ext cx="8435975" cy="3992563"/>
          </a:xfrm>
        </p:spPr>
        <p:txBody>
          <a:bodyPr rtlCol="0">
            <a:normAutofit/>
          </a:bodyPr>
          <a:lstStyle/>
          <a:p>
            <a:pPr>
              <a:defRPr/>
            </a:pPr>
            <a:r>
              <a:rPr sz="2800">
                <a:latin typeface="+mn-ea"/>
                <a:ea typeface="+mn-ea"/>
              </a:rPr>
              <a:t>复合命题  </a:t>
            </a:r>
          </a:p>
          <a:p>
            <a:pPr>
              <a:buFont typeface="Wingdings" pitchFamily="2" charset="2"/>
              <a:buNone/>
              <a:defRPr/>
            </a:pPr>
            <a:r>
              <a:rPr sz="2800">
                <a:latin typeface="+mn-ea"/>
                <a:ea typeface="+mn-ea"/>
              </a:rPr>
              <a:t>　　</a:t>
            </a:r>
            <a:r>
              <a:rPr lang="zh-Hans" sz="2800">
                <a:latin typeface="+mn-ea"/>
                <a:ea typeface="+mn-ea"/>
              </a:rPr>
              <a:t>   </a:t>
            </a:r>
            <a:r>
              <a:rPr sz="2800">
                <a:latin typeface="+mn-ea"/>
                <a:ea typeface="+mn-ea"/>
              </a:rPr>
              <a:t>由一个或几个</a:t>
            </a:r>
            <a:r>
              <a:rPr sz="2800">
                <a:latin typeface="+mn-ea"/>
                <a:ea typeface="+mn-ea"/>
                <a:hlinkClick r:id="rId2" action="ppaction://hlinksldjump"/>
              </a:rPr>
              <a:t>简单命题</a:t>
            </a:r>
            <a:r>
              <a:rPr sz="2800">
                <a:latin typeface="+mn-ea"/>
                <a:ea typeface="+mn-ea"/>
              </a:rPr>
              <a:t>通过</a:t>
            </a:r>
            <a:r>
              <a:rPr sz="2800">
                <a:latin typeface="+mn-ea"/>
                <a:ea typeface="+mn-ea"/>
                <a:hlinkClick r:id="rId3" action="ppaction://hlinksldjump"/>
              </a:rPr>
              <a:t>联结词</a:t>
            </a:r>
            <a:r>
              <a:rPr sz="2800">
                <a:latin typeface="+mn-ea"/>
                <a:ea typeface="+mn-ea"/>
              </a:rPr>
              <a:t>复合</a:t>
            </a:r>
            <a:endParaRPr lang="en-US" altLang="zh-CN" sz="2800">
              <a:latin typeface="+mn-ea"/>
              <a:ea typeface="+mn-ea"/>
            </a:endParaRPr>
          </a:p>
          <a:p>
            <a:pPr>
              <a:buFont typeface="Wingdings" pitchFamily="2" charset="2"/>
              <a:buNone/>
              <a:defRPr/>
            </a:pPr>
            <a:r>
              <a:rPr sz="2800">
                <a:latin typeface="+mn-ea"/>
                <a:ea typeface="+mn-ea"/>
              </a:rPr>
              <a:t>   所构成的新的</a:t>
            </a:r>
            <a:r>
              <a:rPr sz="2800">
                <a:latin typeface="+mn-ea"/>
                <a:ea typeface="+mn-ea"/>
                <a:hlinkClick r:id="rId4" action="ppaction://hlinksldjump"/>
              </a:rPr>
              <a:t>命题</a:t>
            </a:r>
            <a:r>
              <a:rPr sz="2800">
                <a:latin typeface="+mn-ea"/>
                <a:ea typeface="+mn-ea"/>
              </a:rPr>
              <a:t>，称为复合命题，也称分</a:t>
            </a:r>
            <a:endParaRPr lang="en-US" altLang="zh-CN" sz="2800">
              <a:latin typeface="+mn-ea"/>
              <a:ea typeface="+mn-ea"/>
            </a:endParaRPr>
          </a:p>
          <a:p>
            <a:pPr>
              <a:buFont typeface="Wingdings" pitchFamily="2" charset="2"/>
              <a:buNone/>
              <a:defRPr/>
            </a:pPr>
            <a:r>
              <a:rPr sz="2800">
                <a:latin typeface="+mn-ea"/>
                <a:ea typeface="+mn-ea"/>
              </a:rPr>
              <a:t>   子命题。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3DB17ACC-514E-2244-B174-91F709AECAEA}"/>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mn-ea"/>
                <a:ea typeface="+mn-ea"/>
              </a:rPr>
              <a:t>简单命题和复合命题举例</a:t>
            </a:r>
          </a:p>
        </p:txBody>
      </p:sp>
      <p:sp>
        <p:nvSpPr>
          <p:cNvPr id="15363" name="Rectangle 3">
            <a:extLst>
              <a:ext uri="{FF2B5EF4-FFF2-40B4-BE49-F238E27FC236}">
                <a16:creationId xmlns:a16="http://schemas.microsoft.com/office/drawing/2014/main" id="{E8ADC39A-A485-2A48-8889-FA38E9CFEBAE}"/>
              </a:ext>
            </a:extLst>
          </p:cNvPr>
          <p:cNvSpPr>
            <a:spLocks noGrp="1"/>
          </p:cNvSpPr>
          <p:nvPr>
            <p:ph idx="1"/>
          </p:nvPr>
        </p:nvSpPr>
        <p:spPr>
          <a:xfrm>
            <a:off x="250825" y="1600200"/>
            <a:ext cx="8435975" cy="4525963"/>
          </a:xfrm>
        </p:spPr>
        <p:txBody>
          <a:bodyPr rtlCol="0">
            <a:normAutofit/>
          </a:bodyPr>
          <a:lstStyle/>
          <a:p>
            <a:pPr>
              <a:defRPr/>
            </a:pPr>
            <a:r>
              <a:rPr sz="2800">
                <a:latin typeface="+mn-ea"/>
                <a:ea typeface="+mn-ea"/>
              </a:rPr>
              <a:t>雪是黑的</a:t>
            </a:r>
          </a:p>
          <a:p>
            <a:pPr>
              <a:defRPr/>
            </a:pPr>
            <a:r>
              <a:rPr lang="en-US" altLang="zh-CN" sz="2800">
                <a:latin typeface="Times New Roman" panose="02020603050405020304" pitchFamily="18" charset="0"/>
                <a:ea typeface="+mn-ea"/>
                <a:cs typeface="Times New Roman" panose="02020603050405020304" pitchFamily="18" charset="0"/>
              </a:rPr>
              <a:t>1</a:t>
            </a:r>
            <a:r>
              <a:rPr sz="2800">
                <a:latin typeface="Times New Roman" panose="02020603050405020304" pitchFamily="18" charset="0"/>
                <a:ea typeface="+mn-ea"/>
                <a:cs typeface="Times New Roman" panose="02020603050405020304" pitchFamily="18" charset="0"/>
              </a:rPr>
              <a:t>＋</a:t>
            </a:r>
            <a:r>
              <a:rPr lang="en-US" altLang="zh-CN" sz="2800">
                <a:latin typeface="Times New Roman" panose="02020603050405020304" pitchFamily="18" charset="0"/>
                <a:ea typeface="+mn-ea"/>
                <a:cs typeface="Times New Roman" panose="02020603050405020304" pitchFamily="18" charset="0"/>
              </a:rPr>
              <a:t>1</a:t>
            </a:r>
            <a:r>
              <a:rPr sz="2800">
                <a:latin typeface="Times New Roman" panose="02020603050405020304" pitchFamily="18" charset="0"/>
                <a:ea typeface="+mn-ea"/>
                <a:cs typeface="Times New Roman" panose="02020603050405020304" pitchFamily="18" charset="0"/>
              </a:rPr>
              <a:t>＝</a:t>
            </a:r>
            <a:r>
              <a:rPr lang="en-US" altLang="zh-CN" sz="2800">
                <a:latin typeface="Times New Roman" panose="02020603050405020304" pitchFamily="18" charset="0"/>
                <a:ea typeface="+mn-ea"/>
                <a:cs typeface="Times New Roman" panose="02020603050405020304" pitchFamily="18" charset="0"/>
              </a:rPr>
              <a:t>2</a:t>
            </a:r>
            <a:endParaRPr sz="2800">
              <a:latin typeface="+mn-ea"/>
              <a:ea typeface="+mn-ea"/>
            </a:endParaRPr>
          </a:p>
          <a:p>
            <a:pPr>
              <a:defRPr/>
            </a:pPr>
            <a:r>
              <a:rPr sz="2800">
                <a:latin typeface="+mn-ea"/>
                <a:ea typeface="+mn-ea"/>
              </a:rPr>
              <a:t>雪是黑的并且</a:t>
            </a:r>
            <a:r>
              <a:rPr lang="en-US" altLang="zh-CN" sz="2800">
                <a:latin typeface="Times New Roman" panose="02020603050405020304" pitchFamily="18" charset="0"/>
                <a:ea typeface="+mn-ea"/>
                <a:cs typeface="Times New Roman" panose="02020603050405020304" pitchFamily="18" charset="0"/>
              </a:rPr>
              <a:t>1</a:t>
            </a:r>
            <a:r>
              <a:rPr sz="2800">
                <a:latin typeface="Times New Roman" panose="02020603050405020304" pitchFamily="18" charset="0"/>
                <a:ea typeface="+mn-ea"/>
                <a:cs typeface="Times New Roman" panose="02020603050405020304" pitchFamily="18" charset="0"/>
              </a:rPr>
              <a:t>＋</a:t>
            </a:r>
            <a:r>
              <a:rPr lang="en-US" altLang="zh-CN" sz="2800">
                <a:latin typeface="Times New Roman" panose="02020603050405020304" pitchFamily="18" charset="0"/>
                <a:ea typeface="+mn-ea"/>
                <a:cs typeface="Times New Roman" panose="02020603050405020304" pitchFamily="18" charset="0"/>
              </a:rPr>
              <a:t>1</a:t>
            </a:r>
            <a:r>
              <a:rPr sz="2800">
                <a:latin typeface="Times New Roman" panose="02020603050405020304" pitchFamily="18" charset="0"/>
                <a:ea typeface="+mn-ea"/>
                <a:cs typeface="Times New Roman" panose="02020603050405020304" pitchFamily="18" charset="0"/>
              </a:rPr>
              <a:t>＝</a:t>
            </a:r>
            <a:r>
              <a:rPr lang="en-US" altLang="zh-CN" sz="2800">
                <a:latin typeface="Times New Roman" panose="02020603050405020304" pitchFamily="18" charset="0"/>
                <a:ea typeface="+mn-ea"/>
                <a:cs typeface="Times New Roman" panose="02020603050405020304" pitchFamily="18" charset="0"/>
              </a:rPr>
              <a:t>2</a:t>
            </a:r>
          </a:p>
          <a:p>
            <a:pPr>
              <a:buFont typeface="Wingdings" pitchFamily="2" charset="2"/>
              <a:buNone/>
              <a:defRPr/>
            </a:pPr>
            <a:endParaRPr lang="en-US" altLang="zh-CN" sz="2800">
              <a:latin typeface="+mn-ea"/>
              <a:ea typeface="+mn-ea"/>
            </a:endParaRPr>
          </a:p>
          <a:p>
            <a:pPr>
              <a:buFont typeface="Wingdings" pitchFamily="2" charset="2"/>
              <a:buNone/>
              <a:defRPr/>
            </a:pPr>
            <a:r>
              <a:rPr lang="zh-Hans" sz="2800">
                <a:latin typeface="+mn-ea"/>
                <a:ea typeface="+mn-ea"/>
              </a:rPr>
              <a:t>  </a:t>
            </a:r>
            <a:r>
              <a:rPr sz="2800">
                <a:latin typeface="+mn-ea"/>
                <a:ea typeface="+mn-ea"/>
              </a:rPr>
              <a:t>“复合命题的真值取决于各简单命题和联结词”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4" end="4"/>
                                            </p:txEl>
                                          </p:spTgt>
                                        </p:tgtEl>
                                        <p:attrNameLst>
                                          <p:attrName>style.visibility</p:attrName>
                                        </p:attrNameLst>
                                      </p:cBhvr>
                                      <p:to>
                                        <p:strVal val="visible"/>
                                      </p:to>
                                    </p:set>
                                    <p:anim calcmode="lin" valueType="num">
                                      <p:cBhvr additive="base">
                                        <p:cTn id="7"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4915950D-C4D8-1942-AC25-5D0C819B1D2D}"/>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1.2 命题联结词及真值表</a:t>
            </a:r>
          </a:p>
        </p:txBody>
      </p:sp>
      <p:sp>
        <p:nvSpPr>
          <p:cNvPr id="17411" name="Rectangle 3">
            <a:extLst>
              <a:ext uri="{FF2B5EF4-FFF2-40B4-BE49-F238E27FC236}">
                <a16:creationId xmlns:a16="http://schemas.microsoft.com/office/drawing/2014/main" id="{A593D0DD-9E41-B94C-B6AB-00C28DFC1720}"/>
              </a:ext>
            </a:extLst>
          </p:cNvPr>
          <p:cNvSpPr>
            <a:spLocks noGrp="1"/>
          </p:cNvSpPr>
          <p:nvPr>
            <p:ph idx="1"/>
          </p:nvPr>
        </p:nvSpPr>
        <p:spPr>
          <a:xfrm>
            <a:off x="684213" y="1628775"/>
            <a:ext cx="7772400" cy="4679950"/>
          </a:xfrm>
        </p:spPr>
        <p:txBody>
          <a:bodyPr rtlCol="0">
            <a:noAutofit/>
          </a:bodyPr>
          <a:lstStyle/>
          <a:p>
            <a:pPr>
              <a:lnSpc>
                <a:spcPct val="120000"/>
              </a:lnSpc>
              <a:defRPr/>
            </a:pPr>
            <a:r>
              <a:rPr sz="2400" dirty="0">
                <a:latin typeface="+mn-ea"/>
                <a:ea typeface="+mn-ea"/>
              </a:rPr>
              <a:t>命题联结词</a:t>
            </a:r>
            <a:r>
              <a:rPr lang="zh-Hans" sz="2400" dirty="0">
                <a:latin typeface="+mn-ea"/>
                <a:ea typeface="+mn-ea"/>
              </a:rPr>
              <a:t> </a:t>
            </a:r>
            <a:r>
              <a:rPr sz="2400" dirty="0">
                <a:latin typeface="+mn-ea"/>
                <a:ea typeface="+mn-ea"/>
                <a:hlinkClick r:id="rId2" action="ppaction://hlinkpres?slideindex=1&amp;slidetitle="/>
              </a:rPr>
              <a:t>（</a:t>
            </a:r>
            <a:r>
              <a:rPr lang="en-US" altLang="zh-CN" sz="2400" dirty="0">
                <a:latin typeface="+mn-ea"/>
                <a:ea typeface="+mn-ea"/>
                <a:hlinkClick r:id="rId2" action="ppaction://hlinkpres?slideindex=1&amp;slidetitle="/>
              </a:rPr>
              <a:t>logical</a:t>
            </a:r>
            <a:r>
              <a:rPr lang="zh-CN" altLang="en-US" sz="2400" dirty="0">
                <a:latin typeface="+mn-ea"/>
                <a:ea typeface="+mn-ea"/>
                <a:hlinkClick r:id="rId2" action="ppaction://hlinkpres?slideindex=1&amp;slidetitle="/>
              </a:rPr>
              <a:t> </a:t>
            </a:r>
            <a:r>
              <a:rPr lang="en-US" altLang="zh-CN" sz="2400" dirty="0">
                <a:latin typeface="+mn-ea"/>
                <a:ea typeface="+mn-ea"/>
                <a:hlinkClick r:id="rId2" action="ppaction://hlinkpres?slideindex=1&amp;slidetitle="/>
              </a:rPr>
              <a:t>connectives</a:t>
            </a:r>
            <a:r>
              <a:rPr sz="2400" dirty="0">
                <a:latin typeface="+mn-ea"/>
                <a:ea typeface="+mn-ea"/>
                <a:hlinkClick r:id="rId2" action="ppaction://hlinkpres?slideindex=1&amp;slidetitle="/>
              </a:rPr>
              <a:t>）</a:t>
            </a:r>
            <a:br>
              <a:rPr sz="2400" dirty="0">
                <a:latin typeface="+mn-ea"/>
                <a:ea typeface="+mn-ea"/>
              </a:rPr>
            </a:br>
            <a:r>
              <a:rPr sz="2400" dirty="0">
                <a:latin typeface="+mn-ea"/>
                <a:ea typeface="+mn-ea"/>
              </a:rPr>
              <a:t>　命题联结词可将命题联结起来构成复杂的命题，是由已有命题定义新命题的基本方法。</a:t>
            </a:r>
            <a:endParaRPr lang="en-US" altLang="zh-CN" sz="2400" dirty="0">
              <a:latin typeface="+mn-ea"/>
              <a:ea typeface="+mn-ea"/>
            </a:endParaRPr>
          </a:p>
          <a:p>
            <a:pPr>
              <a:lnSpc>
                <a:spcPct val="120000"/>
              </a:lnSpc>
              <a:defRPr/>
            </a:pPr>
            <a:r>
              <a:rPr sz="2400" dirty="0">
                <a:latin typeface="+mn-ea"/>
                <a:ea typeface="+mn-ea"/>
              </a:rPr>
              <a:t>命题联结词又可分为</a:t>
            </a:r>
            <a:r>
              <a:rPr sz="2400" dirty="0">
                <a:solidFill>
                  <a:srgbClr val="0432FF"/>
                </a:solidFill>
                <a:latin typeface="+mn-ea"/>
                <a:ea typeface="+mn-ea"/>
              </a:rPr>
              <a:t>一元</a:t>
            </a:r>
            <a:r>
              <a:rPr sz="2400" dirty="0">
                <a:latin typeface="+mn-ea"/>
                <a:ea typeface="+mn-ea"/>
              </a:rPr>
              <a:t>命题联结词、</a:t>
            </a:r>
            <a:r>
              <a:rPr sz="2400" dirty="0">
                <a:solidFill>
                  <a:srgbClr val="0432FF"/>
                </a:solidFill>
                <a:latin typeface="+mn-ea"/>
                <a:ea typeface="+mn-ea"/>
              </a:rPr>
              <a:t>二元</a:t>
            </a:r>
            <a:r>
              <a:rPr sz="2400" dirty="0">
                <a:latin typeface="+mn-ea"/>
                <a:ea typeface="+mn-ea"/>
              </a:rPr>
              <a:t>命题联结词和多元命题联结词。</a:t>
            </a:r>
            <a:endParaRPr lang="en-US" altLang="zh-CN" sz="2400" dirty="0">
              <a:latin typeface="+mn-ea"/>
              <a:ea typeface="+mn-ea"/>
            </a:endParaRPr>
          </a:p>
          <a:p>
            <a:pPr>
              <a:lnSpc>
                <a:spcPct val="120000"/>
              </a:lnSpc>
              <a:defRPr/>
            </a:pPr>
            <a:r>
              <a:rPr sz="2400" dirty="0">
                <a:latin typeface="+mn-ea"/>
                <a:ea typeface="+mn-ea"/>
              </a:rPr>
              <a:t>常用的命题联结词包括</a:t>
            </a:r>
            <a:r>
              <a:rPr sz="2400" dirty="0">
                <a:latin typeface="+mn-ea"/>
                <a:ea typeface="+mn-ea"/>
                <a:hlinkClick r:id="rId3" action="ppaction://hlinksldjump"/>
              </a:rPr>
              <a:t>否定词</a:t>
            </a:r>
            <a:r>
              <a:rPr sz="2400" dirty="0">
                <a:latin typeface="+mn-ea"/>
                <a:ea typeface="+mn-ea"/>
              </a:rPr>
              <a:t>、</a:t>
            </a:r>
            <a:r>
              <a:rPr sz="2400" dirty="0">
                <a:latin typeface="+mn-ea"/>
                <a:ea typeface="+mn-ea"/>
                <a:hlinkClick r:id="rId4" action="ppaction://hlinksldjump"/>
              </a:rPr>
              <a:t>合取词</a:t>
            </a:r>
            <a:r>
              <a:rPr sz="2400" dirty="0">
                <a:latin typeface="+mn-ea"/>
                <a:ea typeface="+mn-ea"/>
              </a:rPr>
              <a:t>、</a:t>
            </a:r>
            <a:r>
              <a:rPr sz="2400" dirty="0">
                <a:latin typeface="+mn-ea"/>
                <a:ea typeface="+mn-ea"/>
                <a:hlinkClick r:id="rId5" action="ppaction://hlinksldjump"/>
              </a:rPr>
              <a:t>析取词</a:t>
            </a:r>
            <a:r>
              <a:rPr sz="2400" dirty="0">
                <a:latin typeface="+mn-ea"/>
                <a:ea typeface="+mn-ea"/>
              </a:rPr>
              <a:t>、</a:t>
            </a:r>
            <a:r>
              <a:rPr sz="2400" dirty="0">
                <a:latin typeface="+mn-ea"/>
                <a:ea typeface="+mn-ea"/>
                <a:hlinkClick r:id="rId6" action="ppaction://hlinksldjump"/>
              </a:rPr>
              <a:t>蕴涵词</a:t>
            </a:r>
            <a:r>
              <a:rPr sz="2400" dirty="0">
                <a:latin typeface="+mn-ea"/>
                <a:ea typeface="+mn-ea"/>
              </a:rPr>
              <a:t>和</a:t>
            </a:r>
            <a:r>
              <a:rPr sz="2400" dirty="0">
                <a:latin typeface="+mn-ea"/>
                <a:ea typeface="+mn-ea"/>
                <a:hlinkClick r:id="rId7" action="ppaction://hlinksldjump"/>
              </a:rPr>
              <a:t>双条件词</a:t>
            </a:r>
            <a:r>
              <a:rPr sz="2400" dirty="0">
                <a:latin typeface="+mn-ea"/>
                <a:ea typeface="+mn-ea"/>
              </a:rPr>
              <a:t>。</a:t>
            </a:r>
            <a:endParaRPr lang="en-US" altLang="zh-CN" sz="2400" dirty="0">
              <a:latin typeface="+mn-ea"/>
              <a:ea typeface="+mn-ea"/>
            </a:endParaRPr>
          </a:p>
          <a:p>
            <a:pPr>
              <a:lnSpc>
                <a:spcPct val="120000"/>
              </a:lnSpc>
              <a:defRPr/>
            </a:pPr>
            <a:r>
              <a:rPr sz="2400" dirty="0">
                <a:latin typeface="+mn-ea"/>
                <a:ea typeface="+mn-ea"/>
              </a:rPr>
              <a:t>其它联结词还包括</a:t>
            </a:r>
            <a:r>
              <a:rPr sz="2400" dirty="0">
                <a:latin typeface="+mn-ea"/>
                <a:ea typeface="+mn-ea"/>
                <a:hlinkClick r:id="rId7" action="ppaction://hlinksldjump"/>
              </a:rPr>
              <a:t>异或（不可兼或）</a:t>
            </a:r>
            <a:r>
              <a:rPr sz="2400" dirty="0">
                <a:latin typeface="+mn-ea"/>
                <a:ea typeface="+mn-ea"/>
              </a:rPr>
              <a:t>、与非和或非等。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 calcmode="lin" valueType="num">
                                      <p:cBhvr additive="base">
                                        <p:cTn id="7"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 calcmode="lin" valueType="num">
                                      <p:cBhvr additive="base">
                                        <p:cTn id="13"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 calcmode="lin" valueType="num">
                                      <p:cBhvr additive="base">
                                        <p:cTn id="19"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B6E5AFE2-4C53-9947-B81E-79095D577313}"/>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1.2 命题联结词及真值表</a:t>
            </a:r>
          </a:p>
        </p:txBody>
      </p:sp>
      <p:sp>
        <p:nvSpPr>
          <p:cNvPr id="17411" name="Rectangle 3">
            <a:extLst>
              <a:ext uri="{FF2B5EF4-FFF2-40B4-BE49-F238E27FC236}">
                <a16:creationId xmlns:a16="http://schemas.microsoft.com/office/drawing/2014/main" id="{40BE9E84-5D14-1B43-85DE-E58F56056A4A}"/>
              </a:ext>
            </a:extLst>
          </p:cNvPr>
          <p:cNvSpPr>
            <a:spLocks noGrp="1"/>
          </p:cNvSpPr>
          <p:nvPr>
            <p:ph idx="1"/>
          </p:nvPr>
        </p:nvSpPr>
        <p:spPr>
          <a:xfrm>
            <a:off x="250825" y="1600200"/>
            <a:ext cx="8435975" cy="4525963"/>
          </a:xfrm>
        </p:spPr>
        <p:txBody>
          <a:bodyPr rtlCol="0">
            <a:noAutofit/>
          </a:bodyPr>
          <a:lstStyle/>
          <a:p>
            <a:pPr>
              <a:defRPr/>
            </a:pPr>
            <a:r>
              <a:rPr sz="2800" dirty="0">
                <a:latin typeface="+mn-ea"/>
                <a:ea typeface="+mn-ea"/>
              </a:rPr>
              <a:t>否定词  </a:t>
            </a:r>
            <a:r>
              <a:rPr lang="en-US" altLang="zh-CN" sz="2800" dirty="0">
                <a:latin typeface="+mn-ea"/>
                <a:ea typeface="+mn-ea"/>
              </a:rPr>
              <a:t>(</a:t>
            </a:r>
            <a:r>
              <a:rPr lang="en-US" altLang="zh-CN" sz="2800" b="1" dirty="0">
                <a:latin typeface="Times New Roman" panose="02020603050405020304" pitchFamily="18" charset="0"/>
                <a:ea typeface="+mn-ea"/>
                <a:cs typeface="Times New Roman" panose="02020603050405020304" pitchFamily="18" charset="0"/>
              </a:rPr>
              <a:t>Negation</a:t>
            </a:r>
            <a:r>
              <a:rPr lang="en-US" altLang="zh-CN" sz="2800" dirty="0">
                <a:latin typeface="+mn-ea"/>
                <a:ea typeface="+mn-ea"/>
              </a:rPr>
              <a:t>)</a:t>
            </a:r>
          </a:p>
          <a:p>
            <a:pPr marL="342900" lvl="1" indent="0">
              <a:buFont typeface="Wingdings" pitchFamily="2" charset="2"/>
              <a:buNone/>
              <a:defRPr/>
            </a:pPr>
            <a:r>
              <a:rPr sz="2575" dirty="0">
                <a:latin typeface="+mn-ea"/>
                <a:ea typeface="+mn-ea"/>
              </a:rPr>
              <a:t> </a:t>
            </a:r>
            <a:r>
              <a:rPr lang="en-US" altLang="zh-CN" sz="2575" dirty="0">
                <a:latin typeface="+mn-ea"/>
                <a:ea typeface="+mn-ea"/>
              </a:rPr>
              <a:t>-</a:t>
            </a:r>
            <a:r>
              <a:rPr sz="2575" dirty="0">
                <a:latin typeface="+mn-ea"/>
                <a:ea typeface="+mn-ea"/>
              </a:rPr>
              <a:t> 否定词是</a:t>
            </a:r>
            <a:r>
              <a:rPr lang="zh-CN" altLang="en-US" sz="2575" u="sng" dirty="0">
                <a:solidFill>
                  <a:srgbClr val="0432FF"/>
                </a:solidFill>
                <a:latin typeface="+mn-ea"/>
                <a:ea typeface="+mn-ea"/>
              </a:rPr>
              <a:t>一元</a:t>
            </a:r>
            <a:r>
              <a:rPr lang="zh-CN" altLang="en-US" sz="2575" u="sng" dirty="0">
                <a:solidFill>
                  <a:srgbClr val="0432FF"/>
                </a:solidFill>
                <a:latin typeface="+mn-ea"/>
                <a:ea typeface="+mn-ea"/>
                <a:hlinkClick r:id="rId2" action="ppaction://hlinksldjump">
                  <a:extLst>
                    <a:ext uri="{A12FA001-AC4F-418D-AE19-62706E023703}">
                      <ahyp:hlinkClr xmlns:ahyp="http://schemas.microsoft.com/office/drawing/2018/hyperlinkcolor" val="tx"/>
                    </a:ext>
                  </a:extLst>
                </a:hlinkClick>
              </a:rPr>
              <a:t>命</a:t>
            </a:r>
            <a:r>
              <a:rPr sz="2575" u="sng" dirty="0">
                <a:solidFill>
                  <a:srgbClr val="0432FF"/>
                </a:solidFill>
                <a:latin typeface="+mn-ea"/>
                <a:ea typeface="+mn-ea"/>
                <a:hlinkClick r:id="rId2" action="ppaction://hlinksldjump">
                  <a:extLst>
                    <a:ext uri="{A12FA001-AC4F-418D-AE19-62706E023703}">
                      <ahyp:hlinkClr xmlns:ahyp="http://schemas.microsoft.com/office/drawing/2018/hyperlinkcolor" val="tx"/>
                    </a:ext>
                  </a:extLst>
                </a:hlinkClick>
              </a:rPr>
              <a:t>题联结词</a:t>
            </a:r>
            <a:r>
              <a:rPr sz="2575" dirty="0">
                <a:latin typeface="+mn-ea"/>
                <a:ea typeface="+mn-ea"/>
              </a:rPr>
              <a:t>。</a:t>
            </a:r>
          </a:p>
          <a:p>
            <a:pPr>
              <a:buFont typeface="Wingdings" pitchFamily="2" charset="2"/>
              <a:buNone/>
              <a:defRPr/>
            </a:pPr>
            <a:endParaRPr sz="1800" dirty="0">
              <a:latin typeface="+mn-ea"/>
              <a:ea typeface="+mn-ea"/>
            </a:endParaRPr>
          </a:p>
          <a:p>
            <a:pPr>
              <a:defRPr/>
            </a:pPr>
            <a:r>
              <a:rPr sz="2800" dirty="0">
                <a:latin typeface="+mn-ea"/>
                <a:ea typeface="+mn-ea"/>
              </a:rPr>
              <a:t>设</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为一命题，</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的否定是一个新的命题，记作</a:t>
            </a:r>
            <a:r>
              <a:rPr sz="2800" i="1"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P</a:t>
            </a:r>
            <a:r>
              <a:rPr lang="en-US" altLang="zh-CN" sz="2800" dirty="0">
                <a:latin typeface="+mn-ea"/>
                <a:ea typeface="+mn-ea"/>
              </a:rPr>
              <a:t>，</a:t>
            </a:r>
            <a:r>
              <a:rPr sz="2800" dirty="0">
                <a:latin typeface="+mn-ea"/>
                <a:ea typeface="+mn-ea"/>
              </a:rPr>
              <a:t>读作非</a:t>
            </a:r>
            <a:r>
              <a:rPr lang="en-US" altLang="zh-CN" sz="2800" i="1" dirty="0">
                <a:latin typeface="Times New Roman" panose="02020603050405020304" pitchFamily="18" charset="0"/>
                <a:ea typeface="+mn-ea"/>
                <a:cs typeface="Times New Roman" panose="02020603050405020304" pitchFamily="18" charset="0"/>
              </a:rPr>
              <a:t>P</a:t>
            </a:r>
            <a:r>
              <a:rPr lang="en-US" altLang="zh-CN" sz="2800" dirty="0">
                <a:latin typeface="+mn-ea"/>
                <a:ea typeface="+mn-ea"/>
              </a:rPr>
              <a:t>。</a:t>
            </a:r>
            <a:endParaRPr lang="en-US" altLang="zh-CN" sz="1800" dirty="0">
              <a:latin typeface="+mn-ea"/>
              <a:ea typeface="+mn-ea"/>
            </a:endParaRPr>
          </a:p>
          <a:p>
            <a:pPr>
              <a:defRPr/>
            </a:pPr>
            <a:r>
              <a:rPr sz="2800" dirty="0">
                <a:latin typeface="+mn-ea"/>
                <a:ea typeface="+mn-ea"/>
              </a:rPr>
              <a:t>若</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为</a:t>
            </a:r>
            <a:r>
              <a:rPr lang="en-US" altLang="zh-CN" sz="2800" i="1" dirty="0">
                <a:latin typeface="Times New Roman" panose="02020603050405020304" pitchFamily="18" charset="0"/>
                <a:ea typeface="+mn-ea"/>
                <a:cs typeface="Times New Roman" panose="02020603050405020304" pitchFamily="18" charset="0"/>
              </a:rPr>
              <a:t>T</a:t>
            </a:r>
            <a:r>
              <a:rPr lang="en-US" altLang="zh-CN" sz="2800" dirty="0">
                <a:latin typeface="+mn-ea"/>
                <a:ea typeface="+mn-ea"/>
              </a:rPr>
              <a:t>， </a:t>
            </a:r>
            <a:r>
              <a:rPr sz="2800" i="1"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为</a:t>
            </a:r>
            <a:r>
              <a:rPr lang="en-US" altLang="zh-CN" sz="2800" i="1" dirty="0">
                <a:latin typeface="Times New Roman" panose="02020603050405020304" pitchFamily="18" charset="0"/>
                <a:ea typeface="+mn-ea"/>
                <a:cs typeface="Times New Roman" panose="02020603050405020304" pitchFamily="18" charset="0"/>
              </a:rPr>
              <a:t>F</a:t>
            </a:r>
            <a:r>
              <a:rPr lang="en-US" altLang="zh-CN" sz="2800" dirty="0">
                <a:latin typeface="+mn-ea"/>
                <a:ea typeface="+mn-ea"/>
              </a:rPr>
              <a:t>；</a:t>
            </a:r>
            <a:r>
              <a:rPr sz="2800" dirty="0">
                <a:latin typeface="+mn-ea"/>
                <a:ea typeface="+mn-ea"/>
              </a:rPr>
              <a:t>若</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为</a:t>
            </a:r>
            <a:r>
              <a:rPr lang="en-US" altLang="zh-CN" sz="2800" i="1" dirty="0">
                <a:latin typeface="Times New Roman" panose="02020603050405020304" pitchFamily="18" charset="0"/>
                <a:ea typeface="+mn-ea"/>
                <a:cs typeface="Times New Roman" panose="02020603050405020304" pitchFamily="18" charset="0"/>
              </a:rPr>
              <a:t>F</a:t>
            </a:r>
            <a:r>
              <a:rPr lang="en-US" altLang="zh-CN" sz="2800" dirty="0">
                <a:latin typeface="+mn-ea"/>
                <a:ea typeface="+mn-ea"/>
              </a:rPr>
              <a:t>， </a:t>
            </a:r>
            <a:r>
              <a:rPr sz="2800" i="1"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为</a:t>
            </a:r>
            <a:r>
              <a:rPr lang="en-US" altLang="zh-CN" sz="2800" i="1" dirty="0">
                <a:latin typeface="Times New Roman" panose="02020603050405020304" pitchFamily="18" charset="0"/>
                <a:ea typeface="+mn-ea"/>
                <a:cs typeface="Times New Roman" panose="02020603050405020304" pitchFamily="18" charset="0"/>
              </a:rPr>
              <a:t>T</a:t>
            </a:r>
            <a:r>
              <a:rPr lang="en-US" altLang="zh-CN" sz="2800" dirty="0">
                <a:latin typeface="+mn-ea"/>
                <a:ea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 calcmode="lin" valueType="num">
                                      <p:cBhvr additive="base">
                                        <p:cTn id="7"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anim calcmode="lin" valueType="num">
                                      <p:cBhvr additive="base">
                                        <p:cTn id="13"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E8026314-8AFC-1A40-B019-A78C6CCC8E76}"/>
              </a:ext>
            </a:extLst>
          </p:cNvPr>
          <p:cNvSpPr>
            <a:spLocks noGrp="1"/>
          </p:cNvSpPr>
          <p:nvPr>
            <p:ph type="title"/>
          </p:nvPr>
        </p:nvSpPr>
        <p:spPr>
          <a:xfrm>
            <a:off x="250825" y="274638"/>
            <a:ext cx="6435725" cy="922337"/>
          </a:xfrm>
        </p:spPr>
        <p:txBody>
          <a:bodyPr rtlCol="0">
            <a:normAutofit/>
          </a:bodyPr>
          <a:lstStyle/>
          <a:p>
            <a:pPr eaLnBrk="1" fontAlgn="auto" hangingPunct="1">
              <a:spcAft>
                <a:spcPts val="0"/>
              </a:spcAft>
              <a:defRPr/>
            </a:pPr>
            <a:r>
              <a:rPr lang="zh-CN" altLang="en-US" sz="3600" dirty="0">
                <a:latin typeface="+mn-ea"/>
                <a:ea typeface="+mn-ea"/>
              </a:rPr>
              <a:t>否定词真值表及举例</a:t>
            </a:r>
          </a:p>
        </p:txBody>
      </p:sp>
      <p:graphicFrame>
        <p:nvGraphicFramePr>
          <p:cNvPr id="122884" name="Group 4">
            <a:extLst>
              <a:ext uri="{FF2B5EF4-FFF2-40B4-BE49-F238E27FC236}">
                <a16:creationId xmlns:a16="http://schemas.microsoft.com/office/drawing/2014/main" id="{BBC66CD6-6FB0-604B-B42E-936070DB30B8}"/>
              </a:ext>
            </a:extLst>
          </p:cNvPr>
          <p:cNvGraphicFramePr>
            <a:graphicFrameLocks noGrp="1"/>
          </p:cNvGraphicFramePr>
          <p:nvPr>
            <p:ph idx="1"/>
          </p:nvPr>
        </p:nvGraphicFramePr>
        <p:xfrm>
          <a:off x="1763713" y="1989138"/>
          <a:ext cx="5472112" cy="2303463"/>
        </p:xfrm>
        <a:graphic>
          <a:graphicData uri="http://schemas.openxmlformats.org/drawingml/2006/table">
            <a:tbl>
              <a:tblPr/>
              <a:tblGrid>
                <a:gridCol w="2770257">
                  <a:extLst>
                    <a:ext uri="{9D8B030D-6E8A-4147-A177-3AD203B41FA5}">
                      <a16:colId xmlns:a16="http://schemas.microsoft.com/office/drawing/2014/main" val="20000"/>
                    </a:ext>
                  </a:extLst>
                </a:gridCol>
                <a:gridCol w="2701855">
                  <a:extLst>
                    <a:ext uri="{9D8B030D-6E8A-4147-A177-3AD203B41FA5}">
                      <a16:colId xmlns:a16="http://schemas.microsoft.com/office/drawing/2014/main" val="20001"/>
                    </a:ext>
                  </a:extLst>
                </a:gridCol>
              </a:tblGrid>
              <a:tr h="767821">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p>
                  </a:txBody>
                  <a:tcPr marL="168705" marR="168705" marT="45704" marB="4570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P</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68705" marR="168705" marT="45704" marB="4570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7821">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168705" marR="168705" marT="45704" marB="4570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68705" marR="168705" marT="45704" marB="4570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7821">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68705" marR="168705" marT="45704" marB="4570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p>
                  </a:txBody>
                  <a:tcPr marL="168705" marR="168705" marT="45704" marB="4570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8688" name="Rectangle 19">
            <a:extLst>
              <a:ext uri="{FF2B5EF4-FFF2-40B4-BE49-F238E27FC236}">
                <a16:creationId xmlns:a16="http://schemas.microsoft.com/office/drawing/2014/main" id="{8CB1AF8C-C55E-844B-87E5-52113D732405}"/>
              </a:ext>
            </a:extLst>
          </p:cNvPr>
          <p:cNvSpPr>
            <a:spLocks noChangeArrowheads="1"/>
          </p:cNvSpPr>
          <p:nvPr/>
        </p:nvSpPr>
        <p:spPr bwMode="auto">
          <a:xfrm>
            <a:off x="1374775" y="4437063"/>
            <a:ext cx="7772400"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buClr>
                <a:schemeClr val="accent2"/>
              </a:buClr>
              <a:buSzPct val="80000"/>
              <a:buFont typeface="Wingdings" pitchFamily="2" charset="2"/>
              <a:buNone/>
            </a:pPr>
            <a:endParaRPr lang="zh-CN" altLang="en-US" sz="1200" b="1">
              <a:latin typeface="Times New Roman" panose="02020603050405020304" pitchFamily="18" charset="0"/>
              <a:ea typeface="宋体" panose="02010600030101010101" pitchFamily="2" charset="-122"/>
            </a:endParaRPr>
          </a:p>
          <a:p>
            <a:pPr eaLnBrk="1" hangingPunct="1">
              <a:lnSpc>
                <a:spcPct val="100000"/>
              </a:lnSpc>
              <a:buClr>
                <a:schemeClr val="accent2"/>
              </a:buClr>
              <a:buSzPct val="80000"/>
              <a:buFont typeface="Wingdings" pitchFamily="2" charset="2"/>
              <a:buNone/>
            </a:pPr>
            <a:r>
              <a:rPr lang="zh-CN" altLang="en-US" sz="3200" b="1">
                <a:latin typeface="Times New Roman" panose="02020603050405020304" pitchFamily="18" charset="0"/>
                <a:ea typeface="宋体" panose="02010600030101010101" pitchFamily="2" charset="-122"/>
              </a:rPr>
              <a:t>例：</a:t>
            </a:r>
          </a:p>
          <a:p>
            <a:pPr eaLnBrk="1" hangingPunct="1">
              <a:lnSpc>
                <a:spcPct val="100000"/>
              </a:lnSpc>
              <a:buClr>
                <a:schemeClr val="accent2"/>
              </a:buClr>
              <a:buSzPct val="80000"/>
              <a:buFont typeface="Wingdings" pitchFamily="2" charset="2"/>
              <a:buNone/>
            </a:pPr>
            <a:r>
              <a:rPr lang="en-US" altLang="zh-CN" sz="3200" b="1">
                <a:latin typeface="Times New Roman" panose="02020603050405020304" pitchFamily="18" charset="0"/>
                <a:ea typeface="宋体" panose="02010600030101010101" pitchFamily="2" charset="-122"/>
              </a:rPr>
              <a:t>P</a:t>
            </a:r>
            <a:r>
              <a:rPr lang="zh-CN" altLang="en-US" sz="3200" b="1">
                <a:latin typeface="Times New Roman" panose="02020603050405020304" pitchFamily="18" charset="0"/>
                <a:ea typeface="宋体" panose="02010600030101010101" pitchFamily="2" charset="-122"/>
              </a:rPr>
              <a:t>：雪是黑的。     </a:t>
            </a:r>
            <a:r>
              <a:rPr lang="en-US" altLang="zh-CN" sz="3200" b="1">
                <a:latin typeface="Arial" panose="020B0604020202020204" pitchFamily="34" charset="0"/>
                <a:ea typeface="宋体" panose="02010600030101010101" pitchFamily="2" charset="-122"/>
                <a:cs typeface="Arial" panose="020B0604020202020204" pitchFamily="34" charset="0"/>
              </a:rPr>
              <a:t>¬</a:t>
            </a:r>
            <a:r>
              <a:rPr lang="en-US" altLang="zh-CN" sz="3200" b="1">
                <a:latin typeface="Times New Roman" panose="02020603050405020304" pitchFamily="18" charset="0"/>
                <a:ea typeface="宋体" panose="02010600030101010101" pitchFamily="2" charset="-122"/>
                <a:cs typeface="Arial" panose="020B0604020202020204" pitchFamily="34" charset="0"/>
              </a:rPr>
              <a:t>P</a:t>
            </a:r>
            <a:r>
              <a:rPr lang="zh-CN" altLang="en-US" sz="3200" b="1">
                <a:latin typeface="Times New Roman" panose="02020603050405020304" pitchFamily="18" charset="0"/>
                <a:ea typeface="宋体" panose="02010600030101010101" pitchFamily="2" charset="-122"/>
                <a:cs typeface="Arial" panose="020B0604020202020204" pitchFamily="34" charset="0"/>
              </a:rPr>
              <a:t>：雪不是黑的。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0185EB53-AB5B-A74D-ACA3-4097E2736963}"/>
              </a:ext>
            </a:extLst>
          </p:cNvPr>
          <p:cNvSpPr>
            <a:spLocks noGrp="1" noChangeArrowheads="1"/>
          </p:cNvSpPr>
          <p:nvPr>
            <p:ph type="title"/>
          </p:nvPr>
        </p:nvSpPr>
        <p:spPr>
          <a:xfrm>
            <a:off x="250825" y="274638"/>
            <a:ext cx="6435725" cy="922337"/>
          </a:xfrm>
        </p:spPr>
        <p:txBody>
          <a:bodyPr/>
          <a:lstStyle/>
          <a:p>
            <a:pPr eaLnBrk="1" hangingPunct="1"/>
            <a:r>
              <a:rPr lang="zh-CN" altLang="en-US" sz="3200" dirty="0">
                <a:latin typeface="黑体" panose="02010609060101010101" pitchFamily="49" charset="-122"/>
                <a:ea typeface="黑体" panose="02010609060101010101" pitchFamily="49" charset="-122"/>
              </a:rPr>
              <a:t>1.2 </a:t>
            </a:r>
            <a:r>
              <a:rPr lang="zh-CN" altLang="en-US" sz="3600" dirty="0">
                <a:latin typeface="黑体" panose="02010609060101010101" pitchFamily="49" charset="-122"/>
                <a:ea typeface="黑体" panose="02010609060101010101" pitchFamily="49" charset="-122"/>
              </a:rPr>
              <a:t>命题联结词及真值表</a:t>
            </a:r>
            <a:endParaRPr lang="zh-CN" altLang="en-US" sz="3200" dirty="0">
              <a:latin typeface="黑体" panose="02010609060101010101" pitchFamily="49" charset="-122"/>
              <a:ea typeface="黑体" panose="02010609060101010101" pitchFamily="49" charset="-122"/>
            </a:endParaRPr>
          </a:p>
        </p:txBody>
      </p:sp>
      <p:sp>
        <p:nvSpPr>
          <p:cNvPr id="19459" name="Rectangle 3">
            <a:extLst>
              <a:ext uri="{FF2B5EF4-FFF2-40B4-BE49-F238E27FC236}">
                <a16:creationId xmlns:a16="http://schemas.microsoft.com/office/drawing/2014/main" id="{994A2B57-4A62-9C4B-8A26-8C73FF1D3323}"/>
              </a:ext>
            </a:extLst>
          </p:cNvPr>
          <p:cNvSpPr>
            <a:spLocks noGrp="1"/>
          </p:cNvSpPr>
          <p:nvPr>
            <p:ph idx="1"/>
          </p:nvPr>
        </p:nvSpPr>
        <p:spPr>
          <a:xfrm>
            <a:off x="250825" y="1600200"/>
            <a:ext cx="8435975" cy="4525963"/>
          </a:xfrm>
        </p:spPr>
        <p:txBody>
          <a:bodyPr rtlCol="0">
            <a:noAutofit/>
          </a:bodyPr>
          <a:lstStyle/>
          <a:p>
            <a:pPr>
              <a:lnSpc>
                <a:spcPct val="100000"/>
              </a:lnSpc>
              <a:defRPr/>
            </a:pPr>
            <a:r>
              <a:rPr sz="2800" dirty="0">
                <a:latin typeface="+mn-ea"/>
                <a:ea typeface="+mn-ea"/>
              </a:rPr>
              <a:t>合取词  </a:t>
            </a:r>
            <a:r>
              <a:rPr lang="en-US" altLang="zh-CN" sz="2800" dirty="0">
                <a:latin typeface="+mn-ea"/>
                <a:ea typeface="+mn-ea"/>
              </a:rPr>
              <a:t>(</a:t>
            </a:r>
            <a:r>
              <a:rPr lang="en-US" altLang="zh-CN" sz="2800" b="1" dirty="0">
                <a:latin typeface="Times New Roman" panose="02020603050405020304" pitchFamily="18" charset="0"/>
                <a:ea typeface="+mn-ea"/>
                <a:cs typeface="Times New Roman" panose="02020603050405020304" pitchFamily="18" charset="0"/>
              </a:rPr>
              <a:t>Conjunction</a:t>
            </a:r>
            <a:r>
              <a:rPr lang="en-US" altLang="zh-CN" sz="2800" dirty="0">
                <a:latin typeface="+mn-ea"/>
                <a:ea typeface="+mn-ea"/>
              </a:rPr>
              <a:t>)</a:t>
            </a:r>
            <a:br>
              <a:rPr sz="2800" dirty="0">
                <a:latin typeface="+mn-ea"/>
                <a:ea typeface="+mn-ea"/>
              </a:rPr>
            </a:br>
            <a:r>
              <a:rPr sz="2800" dirty="0">
                <a:latin typeface="+mn-ea"/>
                <a:ea typeface="+mn-ea"/>
              </a:rPr>
              <a:t>　</a:t>
            </a:r>
            <a:r>
              <a:rPr lang="en-US" altLang="zh-CN" sz="2800" dirty="0">
                <a:latin typeface="+mn-ea"/>
                <a:ea typeface="+mn-ea"/>
              </a:rPr>
              <a:t>-</a:t>
            </a:r>
            <a:r>
              <a:rPr sz="2800" dirty="0">
                <a:latin typeface="+mn-ea"/>
                <a:ea typeface="+mn-ea"/>
              </a:rPr>
              <a:t>合取词是</a:t>
            </a:r>
            <a:r>
              <a:rPr sz="2800" b="1" u="sng" dirty="0">
                <a:solidFill>
                  <a:srgbClr val="0432FF"/>
                </a:solidFill>
                <a:latin typeface="+mn-ea"/>
                <a:ea typeface="+mn-ea"/>
              </a:rPr>
              <a:t>二元</a:t>
            </a:r>
            <a:r>
              <a:rPr sz="2800" dirty="0">
                <a:latin typeface="+mn-ea"/>
                <a:ea typeface="+mn-ea"/>
                <a:hlinkClick r:id="rId2" action="ppaction://hlinksldjump"/>
              </a:rPr>
              <a:t>命题联结词</a:t>
            </a:r>
            <a:endParaRPr sz="2800" dirty="0">
              <a:latin typeface="+mn-ea"/>
              <a:ea typeface="+mn-ea"/>
            </a:endParaRPr>
          </a:p>
          <a:p>
            <a:pPr>
              <a:lnSpc>
                <a:spcPct val="100000"/>
              </a:lnSpc>
              <a:buFont typeface="Wingdings" pitchFamily="2" charset="2"/>
              <a:buNone/>
              <a:defRPr/>
            </a:pPr>
            <a:endParaRPr sz="1800" dirty="0">
              <a:latin typeface="+mn-ea"/>
              <a:ea typeface="+mn-ea"/>
            </a:endParaRPr>
          </a:p>
          <a:p>
            <a:pPr>
              <a:lnSpc>
                <a:spcPct val="100000"/>
              </a:lnSpc>
              <a:defRPr/>
            </a:pPr>
            <a:r>
              <a:rPr sz="2800" dirty="0">
                <a:latin typeface="+mn-ea"/>
                <a:ea typeface="+mn-ea"/>
              </a:rPr>
              <a:t>两个命题</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和</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的合取构成一个新的命题，记作</a:t>
            </a:r>
            <a:r>
              <a:rPr lang="en-US" altLang="zh-CN" sz="2800" i="1" dirty="0">
                <a:latin typeface="Times New Roman" panose="02020603050405020304" pitchFamily="18" charset="0"/>
                <a:ea typeface="+mn-ea"/>
                <a:cs typeface="Times New Roman" panose="02020603050405020304" pitchFamily="18" charset="0"/>
              </a:rPr>
              <a:t>P</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Q</a:t>
            </a:r>
            <a:r>
              <a:rPr lang="en-US" altLang="zh-CN" sz="2800" dirty="0">
                <a:latin typeface="+mn-ea"/>
                <a:ea typeface="+mn-ea"/>
              </a:rPr>
              <a:t>。</a:t>
            </a:r>
            <a:r>
              <a:rPr sz="2800" dirty="0">
                <a:latin typeface="+mn-ea"/>
                <a:ea typeface="+mn-ea"/>
              </a:rPr>
              <a:t>读作</a:t>
            </a:r>
            <a:r>
              <a:rPr lang="en-US" altLang="zh-CN" sz="2800" i="1" dirty="0">
                <a:latin typeface="Times New Roman" panose="02020603050405020304" pitchFamily="18" charset="0"/>
                <a:ea typeface="+mn-ea"/>
                <a:cs typeface="Times New Roman" panose="02020603050405020304" pitchFamily="18" charset="0"/>
              </a:rPr>
              <a:t>P</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的合取（或读作</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与</a:t>
            </a:r>
            <a:r>
              <a:rPr lang="en-US" altLang="zh-CN" sz="2800" i="1" dirty="0">
                <a:latin typeface="Times New Roman" panose="02020603050405020304" pitchFamily="18" charset="0"/>
                <a:ea typeface="+mn-ea"/>
                <a:cs typeface="Times New Roman" panose="02020603050405020304" pitchFamily="18" charset="0"/>
              </a:rPr>
              <a:t>Q</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且</a:t>
            </a:r>
            <a:r>
              <a:rPr lang="en-US" altLang="zh-CN" sz="2800" i="1" dirty="0">
                <a:latin typeface="Times New Roman" panose="02020603050405020304" pitchFamily="18" charset="0"/>
                <a:ea typeface="+mn-ea"/>
                <a:cs typeface="Times New Roman" panose="02020603050405020304" pitchFamily="18" charset="0"/>
              </a:rPr>
              <a:t>Q</a:t>
            </a:r>
            <a:r>
              <a:rPr lang="en-US" altLang="zh-CN" sz="2800" dirty="0">
                <a:latin typeface="+mn-ea"/>
                <a:ea typeface="+mn-ea"/>
              </a:rPr>
              <a:t>）。</a:t>
            </a:r>
          </a:p>
          <a:p>
            <a:pPr>
              <a:lnSpc>
                <a:spcPct val="100000"/>
              </a:lnSpc>
              <a:defRPr/>
            </a:pPr>
            <a:r>
              <a:rPr sz="2800" dirty="0">
                <a:latin typeface="+mn-ea"/>
                <a:ea typeface="+mn-ea"/>
              </a:rPr>
              <a:t>当且仅当</a:t>
            </a:r>
            <a:r>
              <a:rPr lang="en-US" altLang="zh-CN" sz="2800" i="1" dirty="0">
                <a:latin typeface="Times New Roman" panose="02020603050405020304" pitchFamily="18" charset="0"/>
                <a:ea typeface="+mn-ea"/>
                <a:cs typeface="Times New Roman" panose="02020603050405020304" pitchFamily="18" charset="0"/>
              </a:rPr>
              <a:t>P</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同时为</a:t>
            </a:r>
            <a:r>
              <a:rPr lang="en-US" altLang="zh-CN" sz="2800" i="1" dirty="0">
                <a:latin typeface="Times New Roman" panose="02020603050405020304" pitchFamily="18" charset="0"/>
                <a:ea typeface="+mn-ea"/>
                <a:cs typeface="Times New Roman" panose="02020603050405020304" pitchFamily="18" charset="0"/>
              </a:rPr>
              <a:t>T</a:t>
            </a:r>
            <a:r>
              <a:rPr lang="en-US" altLang="zh-CN" sz="2800" i="1" dirty="0">
                <a:latin typeface="+mn-ea"/>
                <a:ea typeface="+mn-ea"/>
              </a:rPr>
              <a:t> </a:t>
            </a:r>
            <a:r>
              <a:rPr sz="2800" dirty="0">
                <a:latin typeface="+mn-ea"/>
                <a:ea typeface="+mn-ea"/>
              </a:rPr>
              <a:t>时， </a:t>
            </a:r>
            <a:r>
              <a:rPr lang="en-US" altLang="zh-CN" sz="2800" i="1" dirty="0">
                <a:latin typeface="Times New Roman" panose="02020603050405020304" pitchFamily="18" charset="0"/>
                <a:ea typeface="+mn-ea"/>
                <a:cs typeface="Times New Roman" panose="02020603050405020304" pitchFamily="18" charset="0"/>
              </a:rPr>
              <a:t>P</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为</a:t>
            </a:r>
            <a:r>
              <a:rPr lang="en-US" altLang="zh-CN" sz="2800" i="1" dirty="0">
                <a:latin typeface="Times New Roman" panose="02020603050405020304" pitchFamily="18" charset="0"/>
                <a:ea typeface="+mn-ea"/>
                <a:cs typeface="Times New Roman" panose="02020603050405020304" pitchFamily="18" charset="0"/>
              </a:rPr>
              <a:t>T</a:t>
            </a:r>
            <a:r>
              <a:rPr lang="en-US" altLang="zh-CN" sz="2800" dirty="0">
                <a:latin typeface="+mn-ea"/>
                <a:ea typeface="+mn-ea"/>
              </a:rPr>
              <a:t>。 </a:t>
            </a:r>
            <a:r>
              <a:rPr sz="2800" dirty="0">
                <a:latin typeface="+mn-ea"/>
                <a:ea typeface="+mn-ea"/>
              </a:rPr>
              <a:t>否则， </a:t>
            </a:r>
            <a:r>
              <a:rPr lang="en-US" altLang="zh-CN" sz="2800" i="1" dirty="0">
                <a:latin typeface="Times New Roman" panose="02020603050405020304" pitchFamily="18" charset="0"/>
                <a:ea typeface="+mn-ea"/>
                <a:cs typeface="Times New Roman" panose="02020603050405020304" pitchFamily="18" charset="0"/>
              </a:rPr>
              <a:t>P</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的真值为</a:t>
            </a:r>
            <a:r>
              <a:rPr lang="en-US" altLang="zh-CN" sz="2800" i="1" dirty="0">
                <a:latin typeface="Times New Roman" panose="02020603050405020304" pitchFamily="18" charset="0"/>
                <a:ea typeface="+mn-ea"/>
                <a:cs typeface="Times New Roman" panose="02020603050405020304" pitchFamily="18" charset="0"/>
              </a:rPr>
              <a:t>F</a:t>
            </a:r>
            <a:r>
              <a:rPr lang="en-US" altLang="zh-CN" sz="2800" dirty="0">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 calcmode="lin" valueType="num">
                                      <p:cBhvr additive="base">
                                        <p:cTn id="7"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anim calcmode="lin" valueType="num">
                                      <p:cBhvr additive="base">
                                        <p:cTn id="13"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0">
            <a:extLst>
              <a:ext uri="{FF2B5EF4-FFF2-40B4-BE49-F238E27FC236}">
                <a16:creationId xmlns:a16="http://schemas.microsoft.com/office/drawing/2014/main" id="{22230EBA-AC75-824B-B15C-B9001EE89018}"/>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mn-ea"/>
                <a:ea typeface="+mn-ea"/>
              </a:rPr>
              <a:t>合取词真值表及举例</a:t>
            </a:r>
          </a:p>
        </p:txBody>
      </p:sp>
      <p:graphicFrame>
        <p:nvGraphicFramePr>
          <p:cNvPr id="124932" name="Group 4">
            <a:extLst>
              <a:ext uri="{FF2B5EF4-FFF2-40B4-BE49-F238E27FC236}">
                <a16:creationId xmlns:a16="http://schemas.microsoft.com/office/drawing/2014/main" id="{DF08EF77-E37D-5E4E-BEF3-C5EB27F14FC8}"/>
              </a:ext>
            </a:extLst>
          </p:cNvPr>
          <p:cNvGraphicFramePr>
            <a:graphicFrameLocks noGrp="1"/>
          </p:cNvGraphicFramePr>
          <p:nvPr>
            <p:ph idx="1"/>
          </p:nvPr>
        </p:nvGraphicFramePr>
        <p:xfrm>
          <a:off x="742950" y="1700213"/>
          <a:ext cx="7715249" cy="2852737"/>
        </p:xfrm>
        <a:graphic>
          <a:graphicData uri="http://schemas.openxmlformats.org/drawingml/2006/table">
            <a:tbl>
              <a:tblPr/>
              <a:tblGrid>
                <a:gridCol w="2570834">
                  <a:extLst>
                    <a:ext uri="{9D8B030D-6E8A-4147-A177-3AD203B41FA5}">
                      <a16:colId xmlns:a16="http://schemas.microsoft.com/office/drawing/2014/main" val="20000"/>
                    </a:ext>
                  </a:extLst>
                </a:gridCol>
                <a:gridCol w="2573579">
                  <a:extLst>
                    <a:ext uri="{9D8B030D-6E8A-4147-A177-3AD203B41FA5}">
                      <a16:colId xmlns:a16="http://schemas.microsoft.com/office/drawing/2014/main" val="20001"/>
                    </a:ext>
                  </a:extLst>
                </a:gridCol>
                <a:gridCol w="2570836">
                  <a:extLst>
                    <a:ext uri="{9D8B030D-6E8A-4147-A177-3AD203B41FA5}">
                      <a16:colId xmlns:a16="http://schemas.microsoft.com/office/drawing/2014/main" val="20002"/>
                    </a:ext>
                  </a:extLst>
                </a:gridCol>
              </a:tblGrid>
              <a:tr h="584351">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L="172800" marR="172800" marT="45729" marB="4572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marL="172800" marR="172800" marT="45729" marB="4572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P∧Q</a:t>
                      </a:r>
                    </a:p>
                  </a:txBody>
                  <a:tcPr marL="172800" marR="172800" marT="45729" marB="4572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7480">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172800" marR="172800" marT="45729" marB="4572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p>
                  </a:txBody>
                  <a:tcPr marL="172800" marR="172800" marT="45729" marB="4572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172800" marR="172800" marT="45729" marB="4572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7480">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172800" marR="172800" marT="45729" marB="4572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72800" marR="172800" marT="45729" marB="4572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172800" marR="172800" marT="45729" marB="4572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946">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72800" marR="172800" marT="45729" marB="4572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172800" marR="172800" marT="45729" marB="4572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172800" marR="172800" marT="45729" marB="4572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7480">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72800" marR="172800" marT="45729" marB="45729"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72800" marR="172800" marT="45729" marB="4572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p>
                  </a:txBody>
                  <a:tcPr marL="172800" marR="172800" marT="45729" marB="45729"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0509" name="Rectangle 32">
            <a:extLst>
              <a:ext uri="{FF2B5EF4-FFF2-40B4-BE49-F238E27FC236}">
                <a16:creationId xmlns:a16="http://schemas.microsoft.com/office/drawing/2014/main" id="{AA28F6BF-1D47-2347-98CC-676E5C961753}"/>
              </a:ext>
            </a:extLst>
          </p:cNvPr>
          <p:cNvSpPr>
            <a:spLocks noChangeArrowheads="1"/>
          </p:cNvSpPr>
          <p:nvPr/>
        </p:nvSpPr>
        <p:spPr bwMode="auto">
          <a:xfrm>
            <a:off x="1116013" y="4573588"/>
            <a:ext cx="7772400"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buClr>
                <a:schemeClr val="accent2"/>
              </a:buClr>
              <a:buSzPct val="80000"/>
              <a:buFont typeface="Wingdings" pitchFamily="2" charset="2"/>
              <a:buNone/>
            </a:pPr>
            <a:endParaRPr lang="zh-CN" altLang="en-US" sz="1100" b="1">
              <a:latin typeface="Times New Roman" panose="02020603050405020304" pitchFamily="18" charset="0"/>
              <a:ea typeface="宋体" panose="02010600030101010101" pitchFamily="2" charset="-122"/>
            </a:endParaRPr>
          </a:p>
          <a:p>
            <a:pPr eaLnBrk="1" hangingPunct="1">
              <a:lnSpc>
                <a:spcPct val="100000"/>
              </a:lnSpc>
              <a:buClr>
                <a:schemeClr val="accent2"/>
              </a:buClr>
              <a:buSzPct val="80000"/>
              <a:buFont typeface="Wingdings" pitchFamily="2" charset="2"/>
              <a:buNone/>
            </a:pPr>
            <a:r>
              <a:rPr lang="en-US" altLang="zh-CN" sz="2400" b="1">
                <a:latin typeface="Times New Roman" panose="02020603050405020304" pitchFamily="18" charset="0"/>
                <a:ea typeface="宋体" panose="02010600030101010101" pitchFamily="2" charset="-122"/>
              </a:rPr>
              <a:t>P</a:t>
            </a:r>
            <a:r>
              <a:rPr lang="zh-CN" altLang="en-US" sz="2400" b="1">
                <a:latin typeface="Times New Roman" panose="02020603050405020304" pitchFamily="18" charset="0"/>
                <a:ea typeface="宋体" panose="02010600030101010101" pitchFamily="2" charset="-122"/>
              </a:rPr>
              <a:t>：北京是中国首都。</a:t>
            </a:r>
            <a:endParaRPr lang="en-US" altLang="zh-CN" sz="2400" b="1">
              <a:latin typeface="Times New Roman" panose="02020603050405020304" pitchFamily="18" charset="0"/>
              <a:ea typeface="宋体" panose="02010600030101010101" pitchFamily="2" charset="-122"/>
            </a:endParaRPr>
          </a:p>
          <a:p>
            <a:pPr eaLnBrk="1" hangingPunct="1">
              <a:lnSpc>
                <a:spcPct val="100000"/>
              </a:lnSpc>
              <a:buClr>
                <a:schemeClr val="accent2"/>
              </a:buClr>
              <a:buSzPct val="80000"/>
              <a:buFont typeface="Wingdings" pitchFamily="2" charset="2"/>
              <a:buNone/>
            </a:pPr>
            <a:r>
              <a:rPr lang="en-US" altLang="zh-CN" sz="2400" b="1">
                <a:latin typeface="Times New Roman" panose="02020603050405020304" pitchFamily="18" charset="0"/>
                <a:ea typeface="宋体" panose="02010600030101010101" pitchFamily="2" charset="-122"/>
              </a:rPr>
              <a:t>Q</a:t>
            </a:r>
            <a:r>
              <a:rPr lang="zh-CN" altLang="en-US" sz="2400" b="1">
                <a:latin typeface="Times New Roman" panose="02020603050405020304" pitchFamily="18" charset="0"/>
                <a:ea typeface="宋体" panose="02010600030101010101" pitchFamily="2" charset="-122"/>
                <a:cs typeface="Arial" panose="020B0604020202020204" pitchFamily="34" charset="0"/>
              </a:rPr>
              <a:t>：星期四我不上课。</a:t>
            </a:r>
          </a:p>
          <a:p>
            <a:pPr eaLnBrk="1" hangingPunct="1">
              <a:lnSpc>
                <a:spcPct val="100000"/>
              </a:lnSpc>
              <a:buClr>
                <a:schemeClr val="accent2"/>
              </a:buClr>
              <a:buSzPct val="80000"/>
              <a:buFont typeface="Wingdings" pitchFamily="2" charset="2"/>
              <a:buNone/>
            </a:pPr>
            <a:r>
              <a:rPr lang="en-US" altLang="zh-CN" sz="2400" b="1">
                <a:latin typeface="Times New Roman" panose="02020603050405020304" pitchFamily="18" charset="0"/>
                <a:ea typeface="宋体" panose="02010600030101010101" pitchFamily="2" charset="-122"/>
                <a:cs typeface="Arial" panose="020B0604020202020204" pitchFamily="34" charset="0"/>
              </a:rPr>
              <a:t>P</a:t>
            </a:r>
            <a:r>
              <a:rPr lang="en-US" altLang="zh-CN" sz="2400" b="1">
                <a:latin typeface="Times New Roman" panose="02020603050405020304" pitchFamily="18" charset="0"/>
                <a:ea typeface="宋体" panose="02010600030101010101" pitchFamily="2" charset="-122"/>
              </a:rPr>
              <a:t>∧Q</a:t>
            </a:r>
            <a:r>
              <a:rPr lang="zh-CN" altLang="en-US" sz="2400" b="1">
                <a:latin typeface="Times New Roman" panose="02020603050405020304" pitchFamily="18" charset="0"/>
                <a:ea typeface="宋体" panose="02010600030101010101" pitchFamily="2" charset="-122"/>
              </a:rPr>
              <a:t>：北京是中国首都并且星期四我不上课。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09"/>
                                        </p:tgtEl>
                                        <p:attrNameLst>
                                          <p:attrName>style.visibility</p:attrName>
                                        </p:attrNameLst>
                                      </p:cBhvr>
                                      <p:to>
                                        <p:strVal val="visible"/>
                                      </p:to>
                                    </p:set>
                                    <p:animEffect transition="in" filter="blinds(horizontal)">
                                      <p:cBhvr>
                                        <p:cTn id="7" dur="500"/>
                                        <p:tgtEl>
                                          <p:spTgt spid="20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B7D3232B-F6E5-4D45-9ACA-DD930287F3C5}"/>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1.2 命题联结词及真值表</a:t>
            </a:r>
          </a:p>
        </p:txBody>
      </p:sp>
      <p:sp>
        <p:nvSpPr>
          <p:cNvPr id="21507" name="Rectangle 3">
            <a:extLst>
              <a:ext uri="{FF2B5EF4-FFF2-40B4-BE49-F238E27FC236}">
                <a16:creationId xmlns:a16="http://schemas.microsoft.com/office/drawing/2014/main" id="{7C027E19-E063-9747-9AC7-48417CDA5E6C}"/>
              </a:ext>
            </a:extLst>
          </p:cNvPr>
          <p:cNvSpPr>
            <a:spLocks noGrp="1"/>
          </p:cNvSpPr>
          <p:nvPr>
            <p:ph idx="1"/>
          </p:nvPr>
        </p:nvSpPr>
        <p:spPr>
          <a:xfrm>
            <a:off x="250825" y="1600200"/>
            <a:ext cx="8435975" cy="4525963"/>
          </a:xfrm>
        </p:spPr>
        <p:txBody>
          <a:bodyPr rtlCol="0">
            <a:noAutofit/>
          </a:bodyPr>
          <a:lstStyle/>
          <a:p>
            <a:pPr>
              <a:lnSpc>
                <a:spcPct val="100000"/>
              </a:lnSpc>
              <a:defRPr/>
            </a:pPr>
            <a:r>
              <a:rPr sz="2800" dirty="0">
                <a:latin typeface="+mn-ea"/>
                <a:ea typeface="+mn-ea"/>
              </a:rPr>
              <a:t>析取词  </a:t>
            </a:r>
            <a:r>
              <a:rPr lang="en-US" altLang="zh-CN" sz="2800" dirty="0">
                <a:latin typeface="+mn-ea"/>
                <a:ea typeface="+mn-ea"/>
              </a:rPr>
              <a:t>(</a:t>
            </a:r>
            <a:r>
              <a:rPr lang="en-US" altLang="zh-CN" sz="2800" b="1" dirty="0">
                <a:latin typeface="Times New Roman" panose="02020603050405020304" pitchFamily="18" charset="0"/>
                <a:ea typeface="+mn-ea"/>
                <a:cs typeface="Times New Roman" panose="02020603050405020304" pitchFamily="18" charset="0"/>
              </a:rPr>
              <a:t>Disjunction</a:t>
            </a:r>
            <a:r>
              <a:rPr lang="en-US" altLang="zh-CN" sz="2800" dirty="0">
                <a:latin typeface="+mn-ea"/>
                <a:ea typeface="+mn-ea"/>
              </a:rPr>
              <a:t>)</a:t>
            </a:r>
            <a:br>
              <a:rPr sz="2800" dirty="0">
                <a:latin typeface="+mn-ea"/>
                <a:ea typeface="+mn-ea"/>
              </a:rPr>
            </a:br>
            <a:r>
              <a:rPr sz="2800" dirty="0">
                <a:latin typeface="+mn-ea"/>
                <a:ea typeface="+mn-ea"/>
              </a:rPr>
              <a:t>　</a:t>
            </a:r>
            <a:r>
              <a:rPr lang="en-US" altLang="zh-CN" sz="2800" dirty="0">
                <a:latin typeface="+mn-ea"/>
                <a:ea typeface="+mn-ea"/>
              </a:rPr>
              <a:t>-</a:t>
            </a:r>
            <a:r>
              <a:rPr sz="2800" dirty="0">
                <a:latin typeface="+mn-ea"/>
                <a:ea typeface="+mn-ea"/>
              </a:rPr>
              <a:t> 析取词是</a:t>
            </a:r>
            <a:r>
              <a:rPr sz="2800" u="sng" dirty="0">
                <a:solidFill>
                  <a:srgbClr val="0432FF"/>
                </a:solidFill>
                <a:latin typeface="+mn-ea"/>
                <a:ea typeface="+mn-ea"/>
              </a:rPr>
              <a:t>二元</a:t>
            </a:r>
            <a:r>
              <a:rPr sz="2800" dirty="0">
                <a:latin typeface="+mn-ea"/>
                <a:ea typeface="+mn-ea"/>
                <a:hlinkClick r:id="rId2" action="ppaction://hlinksldjump"/>
              </a:rPr>
              <a:t>命题联结词</a:t>
            </a:r>
            <a:endParaRPr sz="2800" dirty="0">
              <a:latin typeface="+mn-ea"/>
              <a:ea typeface="+mn-ea"/>
            </a:endParaRPr>
          </a:p>
          <a:p>
            <a:pPr>
              <a:lnSpc>
                <a:spcPct val="100000"/>
              </a:lnSpc>
              <a:buFont typeface="Wingdings" pitchFamily="2" charset="2"/>
              <a:buNone/>
              <a:defRPr/>
            </a:pPr>
            <a:endParaRPr sz="1800" dirty="0">
              <a:latin typeface="+mn-ea"/>
              <a:ea typeface="+mn-ea"/>
            </a:endParaRPr>
          </a:p>
          <a:p>
            <a:pPr>
              <a:lnSpc>
                <a:spcPct val="100000"/>
              </a:lnSpc>
              <a:defRPr/>
            </a:pPr>
            <a:r>
              <a:rPr sz="2800" dirty="0">
                <a:latin typeface="+mn-ea"/>
                <a:ea typeface="+mn-ea"/>
              </a:rPr>
              <a:t>两个命题</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和</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的析取构成一个新的命题，记作</a:t>
            </a:r>
            <a:r>
              <a:rPr lang="en-US" altLang="zh-CN" sz="2800" i="1" dirty="0">
                <a:latin typeface="Times New Roman" panose="02020603050405020304" pitchFamily="18" charset="0"/>
                <a:ea typeface="+mn-ea"/>
                <a:cs typeface="Times New Roman" panose="02020603050405020304" pitchFamily="18" charset="0"/>
              </a:rPr>
              <a:t>P</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Q</a:t>
            </a:r>
            <a:r>
              <a:rPr lang="en-US" altLang="zh-CN" sz="2800" dirty="0">
                <a:latin typeface="+mn-ea"/>
                <a:ea typeface="+mn-ea"/>
              </a:rPr>
              <a:t>。</a:t>
            </a:r>
            <a:r>
              <a:rPr sz="2800" dirty="0">
                <a:latin typeface="+mn-ea"/>
                <a:ea typeface="+mn-ea"/>
              </a:rPr>
              <a:t>读作</a:t>
            </a:r>
            <a:r>
              <a:rPr lang="en-US" altLang="zh-CN" sz="2800" i="1" dirty="0">
                <a:latin typeface="Times New Roman" panose="02020603050405020304" pitchFamily="18" charset="0"/>
                <a:ea typeface="+mn-ea"/>
                <a:cs typeface="Times New Roman" panose="02020603050405020304" pitchFamily="18" charset="0"/>
              </a:rPr>
              <a:t>P</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的析取（也读作</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或</a:t>
            </a:r>
            <a:r>
              <a:rPr lang="en-US" altLang="zh-CN" sz="2800" i="1" dirty="0">
                <a:latin typeface="Times New Roman" panose="02020603050405020304" pitchFamily="18" charset="0"/>
                <a:ea typeface="+mn-ea"/>
                <a:cs typeface="Times New Roman" panose="02020603050405020304" pitchFamily="18" charset="0"/>
              </a:rPr>
              <a:t>Q</a:t>
            </a:r>
            <a:r>
              <a:rPr lang="en-US" altLang="zh-CN" sz="2800" dirty="0">
                <a:latin typeface="+mn-ea"/>
                <a:ea typeface="+mn-ea"/>
              </a:rPr>
              <a:t>）。</a:t>
            </a:r>
          </a:p>
          <a:p>
            <a:pPr>
              <a:lnSpc>
                <a:spcPct val="100000"/>
              </a:lnSpc>
              <a:buFont typeface="Wingdings" pitchFamily="2" charset="2"/>
              <a:buNone/>
              <a:defRPr/>
            </a:pPr>
            <a:endParaRPr lang="en-US" altLang="zh-CN" sz="1800" dirty="0">
              <a:latin typeface="+mn-ea"/>
              <a:ea typeface="+mn-ea"/>
            </a:endParaRPr>
          </a:p>
          <a:p>
            <a:pPr>
              <a:lnSpc>
                <a:spcPct val="100000"/>
              </a:lnSpc>
              <a:defRPr/>
            </a:pPr>
            <a:r>
              <a:rPr sz="2800" dirty="0">
                <a:latin typeface="+mn-ea"/>
                <a:ea typeface="+mn-ea"/>
              </a:rPr>
              <a:t>当且仅当</a:t>
            </a:r>
            <a:r>
              <a:rPr lang="en-US" altLang="zh-CN" sz="2800" i="1" dirty="0">
                <a:latin typeface="Times New Roman" panose="02020603050405020304" pitchFamily="18" charset="0"/>
                <a:ea typeface="+mn-ea"/>
                <a:cs typeface="Times New Roman" panose="02020603050405020304" pitchFamily="18" charset="0"/>
              </a:rPr>
              <a:t>P</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同时为</a:t>
            </a:r>
            <a:r>
              <a:rPr lang="en-US" altLang="zh-CN" sz="2800" i="1" dirty="0">
                <a:latin typeface="Times New Roman" panose="02020603050405020304" pitchFamily="18" charset="0"/>
                <a:ea typeface="+mn-ea"/>
                <a:cs typeface="Times New Roman" panose="02020603050405020304" pitchFamily="18" charset="0"/>
              </a:rPr>
              <a:t>F</a:t>
            </a:r>
            <a:r>
              <a:rPr sz="2800" dirty="0">
                <a:latin typeface="+mn-ea"/>
                <a:ea typeface="+mn-ea"/>
              </a:rPr>
              <a:t>时，</a:t>
            </a:r>
            <a:r>
              <a:rPr lang="en-US" altLang="zh-CN" sz="2800" i="1" dirty="0">
                <a:latin typeface="Times New Roman" panose="02020603050405020304" pitchFamily="18" charset="0"/>
                <a:ea typeface="+mn-ea"/>
                <a:cs typeface="Times New Roman" panose="02020603050405020304" pitchFamily="18" charset="0"/>
              </a:rPr>
              <a:t>P</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为</a:t>
            </a:r>
            <a:r>
              <a:rPr lang="en-US" altLang="zh-CN" sz="2800" i="1" dirty="0">
                <a:latin typeface="Times New Roman" panose="02020603050405020304" pitchFamily="18" charset="0"/>
                <a:ea typeface="+mn-ea"/>
                <a:cs typeface="Times New Roman" panose="02020603050405020304" pitchFamily="18" charset="0"/>
              </a:rPr>
              <a:t>F</a:t>
            </a:r>
            <a:r>
              <a:rPr lang="en-US" altLang="zh-CN" sz="2800" dirty="0">
                <a:latin typeface="+mn-ea"/>
                <a:ea typeface="+mn-ea"/>
              </a:rPr>
              <a:t>。</a:t>
            </a:r>
            <a:r>
              <a:rPr sz="2800" dirty="0">
                <a:latin typeface="+mn-ea"/>
                <a:ea typeface="+mn-ea"/>
              </a:rPr>
              <a:t>否则， </a:t>
            </a:r>
            <a:r>
              <a:rPr lang="en-US" altLang="zh-CN" sz="2800" i="1" dirty="0">
                <a:latin typeface="Times New Roman" panose="02020603050405020304" pitchFamily="18" charset="0"/>
                <a:ea typeface="+mn-ea"/>
                <a:cs typeface="Times New Roman" panose="02020603050405020304" pitchFamily="18" charset="0"/>
              </a:rPr>
              <a:t>P</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的真值为</a:t>
            </a:r>
            <a:r>
              <a:rPr lang="en-US" altLang="zh-CN" sz="2800" i="1" dirty="0">
                <a:latin typeface="Times New Roman" panose="02020603050405020304" pitchFamily="18" charset="0"/>
                <a:ea typeface="+mn-ea"/>
                <a:cs typeface="Times New Roman" panose="02020603050405020304" pitchFamily="18" charset="0"/>
              </a:rPr>
              <a:t>T</a:t>
            </a:r>
            <a:r>
              <a:rPr lang="en-US" altLang="zh-CN" sz="2800" dirty="0">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 calcmode="lin" valueType="num">
                                      <p:cBhvr additive="base">
                                        <p:cTn id="7"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anim calcmode="lin" valueType="num">
                                      <p:cBhvr additive="base">
                                        <p:cTn id="13"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0CD4AFA7-E001-E04D-A274-C13C45A4F972}"/>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mn-ea"/>
                <a:ea typeface="+mn-ea"/>
              </a:rPr>
              <a:t>析取词真值表及举例</a:t>
            </a:r>
          </a:p>
        </p:txBody>
      </p:sp>
      <p:graphicFrame>
        <p:nvGraphicFramePr>
          <p:cNvPr id="127007" name="Group 31">
            <a:extLst>
              <a:ext uri="{FF2B5EF4-FFF2-40B4-BE49-F238E27FC236}">
                <a16:creationId xmlns:a16="http://schemas.microsoft.com/office/drawing/2014/main" id="{9ACFDDC5-B6D1-084C-9A2D-5E49F5868199}"/>
              </a:ext>
            </a:extLst>
          </p:cNvPr>
          <p:cNvGraphicFramePr>
            <a:graphicFrameLocks noGrp="1"/>
          </p:cNvGraphicFramePr>
          <p:nvPr>
            <p:ph idx="1"/>
          </p:nvPr>
        </p:nvGraphicFramePr>
        <p:xfrm>
          <a:off x="1042988" y="1628775"/>
          <a:ext cx="7200900" cy="2405065"/>
        </p:xfrm>
        <a:graphic>
          <a:graphicData uri="http://schemas.openxmlformats.org/drawingml/2006/table">
            <a:tbl>
              <a:tblPr/>
              <a:tblGrid>
                <a:gridCol w="2400300">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gridCol w="2400300">
                  <a:extLst>
                    <a:ext uri="{9D8B030D-6E8A-4147-A177-3AD203B41FA5}">
                      <a16:colId xmlns:a16="http://schemas.microsoft.com/office/drawing/2014/main" val="20002"/>
                    </a:ext>
                  </a:extLst>
                </a:gridCol>
              </a:tblGrid>
              <a:tr h="481013">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L="228109" marR="228109" marT="45724" marB="4572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marL="228109" marR="228109"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P∨Q</a:t>
                      </a:r>
                    </a:p>
                  </a:txBody>
                  <a:tcPr marL="228109" marR="228109" marT="45724" marB="4572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1013">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228109" marR="228109" marT="45724" marB="4572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p>
                  </a:txBody>
                  <a:tcPr marL="228109" marR="228109"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228109" marR="228109" marT="45724" marB="4572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1013">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228109" marR="228109" marT="45724" marB="4572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228109" marR="228109"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228109" marR="228109" marT="45724" marB="4572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1013">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228109" marR="228109" marT="45724" marB="4572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228109" marR="228109"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228109" marR="228109" marT="45724" marB="4572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1013">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228109" marR="228109" marT="45724" marB="4572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228109" marR="228109"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p>
                  </a:txBody>
                  <a:tcPr marL="228109" marR="228109" marT="45724" marB="4572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557" name="Rectangle 32">
            <a:extLst>
              <a:ext uri="{FF2B5EF4-FFF2-40B4-BE49-F238E27FC236}">
                <a16:creationId xmlns:a16="http://schemas.microsoft.com/office/drawing/2014/main" id="{37D95085-A190-1D42-9ADE-DE0892E95E90}"/>
              </a:ext>
            </a:extLst>
          </p:cNvPr>
          <p:cNvSpPr>
            <a:spLocks noChangeArrowheads="1"/>
          </p:cNvSpPr>
          <p:nvPr/>
        </p:nvSpPr>
        <p:spPr bwMode="auto">
          <a:xfrm>
            <a:off x="1331913" y="4440238"/>
            <a:ext cx="7532687"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SzPct val="85000"/>
              <a:buFontTx/>
              <a:buNone/>
              <a:defRPr/>
            </a:pPr>
            <a:r>
              <a:rPr lang="zh-CN" altLang="en-US" b="1" dirty="0">
                <a:latin typeface="+mn-ea"/>
                <a:ea typeface="+mn-ea"/>
              </a:rPr>
              <a:t>      </a:t>
            </a:r>
            <a:r>
              <a:rPr lang="zh-CN" altLang="en-US" b="1" dirty="0">
                <a:latin typeface="Times New Roman" panose="02020603050405020304" pitchFamily="18" charset="0"/>
                <a:ea typeface="+mn-ea"/>
                <a:cs typeface="Times New Roman" panose="02020603050405020304" pitchFamily="18" charset="0"/>
              </a:rPr>
              <a:t> </a:t>
            </a:r>
            <a:r>
              <a:rPr lang="en-US" altLang="zh-CN" b="1" dirty="0">
                <a:latin typeface="Times New Roman" panose="02020603050405020304" pitchFamily="18" charset="0"/>
                <a:ea typeface="+mn-ea"/>
                <a:cs typeface="Times New Roman" panose="02020603050405020304" pitchFamily="18" charset="0"/>
              </a:rPr>
              <a:t>P</a:t>
            </a:r>
            <a:r>
              <a:rPr lang="zh-CN" altLang="en-US" b="1" dirty="0">
                <a:latin typeface="Times New Roman" panose="02020603050405020304" pitchFamily="18" charset="0"/>
                <a:ea typeface="+mn-ea"/>
                <a:cs typeface="Times New Roman" panose="02020603050405020304" pitchFamily="18" charset="0"/>
              </a:rPr>
              <a:t>：</a:t>
            </a:r>
            <a:r>
              <a:rPr lang="zh-CN" altLang="en-US" b="1" dirty="0">
                <a:latin typeface="+mn-ea"/>
                <a:ea typeface="+mn-ea"/>
              </a:rPr>
              <a:t>今天刮风。</a:t>
            </a:r>
            <a:endParaRPr lang="en-US" altLang="zh-CN" b="1" dirty="0">
              <a:latin typeface="+mn-ea"/>
              <a:ea typeface="+mn-ea"/>
            </a:endParaRPr>
          </a:p>
          <a:p>
            <a:pPr eaLnBrk="1" hangingPunct="1">
              <a:buSzPct val="85000"/>
              <a:buFontTx/>
              <a:buNone/>
              <a:defRPr/>
            </a:pPr>
            <a:r>
              <a:rPr lang="zh-CN" altLang="en-US" b="1" dirty="0">
                <a:latin typeface="Times New Roman" panose="02020603050405020304" pitchFamily="18" charset="0"/>
                <a:ea typeface="+mn-ea"/>
                <a:cs typeface="Times New Roman" panose="02020603050405020304" pitchFamily="18" charset="0"/>
              </a:rPr>
              <a:t>       </a:t>
            </a:r>
            <a:r>
              <a:rPr lang="zh-Hans" altLang="en-US" b="1" dirty="0">
                <a:latin typeface="Times New Roman" panose="02020603050405020304" pitchFamily="18" charset="0"/>
                <a:ea typeface="+mn-ea"/>
                <a:cs typeface="Times New Roman" panose="02020603050405020304" pitchFamily="18" charset="0"/>
              </a:rPr>
              <a:t>      </a:t>
            </a:r>
            <a:r>
              <a:rPr lang="en-US" altLang="zh-CN" b="1" dirty="0">
                <a:latin typeface="Times New Roman" panose="02020603050405020304" pitchFamily="18" charset="0"/>
                <a:ea typeface="+mn-ea"/>
                <a:cs typeface="Times New Roman" panose="02020603050405020304" pitchFamily="18" charset="0"/>
              </a:rPr>
              <a:t>Q</a:t>
            </a:r>
            <a:r>
              <a:rPr lang="zh-CN" altLang="en-US" b="1" dirty="0">
                <a:latin typeface="Times New Roman" panose="02020603050405020304" pitchFamily="18" charset="0"/>
                <a:ea typeface="+mn-ea"/>
                <a:cs typeface="Times New Roman" panose="02020603050405020304" pitchFamily="18" charset="0"/>
              </a:rPr>
              <a:t>：</a:t>
            </a:r>
            <a:r>
              <a:rPr lang="zh-CN" altLang="en-US" b="1" dirty="0">
                <a:latin typeface="+mn-ea"/>
                <a:ea typeface="+mn-ea"/>
              </a:rPr>
              <a:t>今天下雨。</a:t>
            </a:r>
          </a:p>
          <a:p>
            <a:pPr eaLnBrk="1" hangingPunct="1">
              <a:buSzPct val="85000"/>
              <a:buFontTx/>
              <a:buNone/>
              <a:defRPr/>
            </a:pPr>
            <a:r>
              <a:rPr lang="zh-CN" altLang="en-US" b="1" dirty="0">
                <a:latin typeface="+mn-ea"/>
                <a:ea typeface="+mn-ea"/>
              </a:rPr>
              <a:t>    </a:t>
            </a:r>
            <a:r>
              <a:rPr lang="en-US" altLang="zh-CN" b="1" dirty="0">
                <a:latin typeface="Times New Roman" panose="02020603050405020304" pitchFamily="18" charset="0"/>
                <a:ea typeface="+mn-ea"/>
                <a:cs typeface="Times New Roman" panose="02020603050405020304" pitchFamily="18" charset="0"/>
              </a:rPr>
              <a:t>P∨Q</a:t>
            </a:r>
            <a:r>
              <a:rPr lang="zh-CN" altLang="en-US" b="1" dirty="0">
                <a:latin typeface="Times New Roman" panose="02020603050405020304" pitchFamily="18" charset="0"/>
                <a:ea typeface="+mn-ea"/>
                <a:cs typeface="Times New Roman" panose="02020603050405020304" pitchFamily="18" charset="0"/>
              </a:rPr>
              <a:t>：</a:t>
            </a:r>
            <a:r>
              <a:rPr lang="zh-CN" altLang="en-US" b="1" dirty="0">
                <a:latin typeface="+mn-ea"/>
                <a:ea typeface="+mn-ea"/>
              </a:rPr>
              <a:t>今天刮风或者下雨。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57"/>
                                        </p:tgtEl>
                                        <p:attrNameLst>
                                          <p:attrName>style.visibility</p:attrName>
                                        </p:attrNameLst>
                                      </p:cBhvr>
                                      <p:to>
                                        <p:strVal val="visible"/>
                                      </p:to>
                                    </p:set>
                                    <p:animEffect transition="in" filter="blinds(horizontal)">
                                      <p:cBhvr>
                                        <p:cTn id="7" dur="500"/>
                                        <p:tgtEl>
                                          <p:spTgt spid="22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CD2383D8-305E-F74E-927A-8EF0EF4C833C}"/>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1.2 命题联结词及真值表</a:t>
            </a:r>
          </a:p>
        </p:txBody>
      </p:sp>
      <p:sp>
        <p:nvSpPr>
          <p:cNvPr id="23555" name="Rectangle 3">
            <a:extLst>
              <a:ext uri="{FF2B5EF4-FFF2-40B4-BE49-F238E27FC236}">
                <a16:creationId xmlns:a16="http://schemas.microsoft.com/office/drawing/2014/main" id="{04B7C265-B56F-AC47-9BB3-E04AAF41918E}"/>
              </a:ext>
            </a:extLst>
          </p:cNvPr>
          <p:cNvSpPr>
            <a:spLocks noGrp="1"/>
          </p:cNvSpPr>
          <p:nvPr>
            <p:ph idx="1"/>
          </p:nvPr>
        </p:nvSpPr>
        <p:spPr>
          <a:xfrm>
            <a:off x="684213" y="1628775"/>
            <a:ext cx="7772400" cy="4679950"/>
          </a:xfrm>
        </p:spPr>
        <p:txBody>
          <a:bodyPr rtlCol="0">
            <a:normAutofit/>
          </a:bodyPr>
          <a:lstStyle/>
          <a:p>
            <a:pPr>
              <a:lnSpc>
                <a:spcPct val="90000"/>
              </a:lnSpc>
              <a:defRPr/>
            </a:pPr>
            <a:r>
              <a:rPr sz="2800" dirty="0">
                <a:latin typeface="+mn-ea"/>
                <a:ea typeface="+mn-ea"/>
              </a:rPr>
              <a:t>蕴涵词 </a:t>
            </a:r>
            <a:r>
              <a:rPr lang="en-US" altLang="zh-CN" sz="2800" dirty="0">
                <a:latin typeface="+mn-ea"/>
              </a:rPr>
              <a:t>(</a:t>
            </a:r>
            <a:r>
              <a:rPr lang="en-US" altLang="zh-CN" sz="2800" b="1" dirty="0">
                <a:latin typeface="Times New Roman" panose="02020603050405020304" pitchFamily="18" charset="0"/>
                <a:cs typeface="Times New Roman" panose="02020603050405020304" pitchFamily="18" charset="0"/>
              </a:rPr>
              <a:t>Implication</a:t>
            </a:r>
            <a:r>
              <a:rPr lang="en-US" altLang="zh-CN" sz="2800" dirty="0">
                <a:latin typeface="+mn-ea"/>
              </a:rPr>
              <a:t>)</a:t>
            </a:r>
            <a:br>
              <a:rPr lang="en-US" altLang="zh-CN" sz="2800" dirty="0">
                <a:latin typeface="+mn-ea"/>
              </a:rPr>
            </a:br>
            <a:r>
              <a:rPr sz="2800" dirty="0">
                <a:latin typeface="+mn-ea"/>
                <a:ea typeface="+mn-ea"/>
              </a:rPr>
              <a:t> </a:t>
            </a:r>
            <a:br>
              <a:rPr sz="2800" dirty="0">
                <a:latin typeface="+mn-ea"/>
                <a:ea typeface="+mn-ea"/>
              </a:rPr>
            </a:br>
            <a:r>
              <a:rPr sz="2800" dirty="0">
                <a:latin typeface="+mn-ea"/>
                <a:ea typeface="+mn-ea"/>
              </a:rPr>
              <a:t>　　</a:t>
            </a:r>
            <a:r>
              <a:rPr lang="zh-Hans" sz="2800" dirty="0">
                <a:latin typeface="+mn-ea"/>
                <a:ea typeface="+mn-ea"/>
              </a:rPr>
              <a:t> </a:t>
            </a:r>
            <a:r>
              <a:rPr sz="2800" dirty="0">
                <a:latin typeface="+mn-ea"/>
                <a:ea typeface="+mn-ea"/>
              </a:rPr>
              <a:t>蕴涵词是</a:t>
            </a:r>
            <a:r>
              <a:rPr sz="2800" u="sng" dirty="0">
                <a:solidFill>
                  <a:srgbClr val="0432FF"/>
                </a:solidFill>
                <a:latin typeface="+mn-ea"/>
                <a:ea typeface="+mn-ea"/>
              </a:rPr>
              <a:t>二元</a:t>
            </a:r>
            <a:r>
              <a:rPr sz="2800" dirty="0">
                <a:latin typeface="+mn-ea"/>
                <a:ea typeface="+mn-ea"/>
                <a:hlinkClick r:id="rId2" action="ppaction://hlinksldjump"/>
              </a:rPr>
              <a:t>命题联结词</a:t>
            </a:r>
            <a:endParaRPr sz="2800" dirty="0">
              <a:latin typeface="+mn-ea"/>
              <a:ea typeface="+mn-ea"/>
            </a:endParaRPr>
          </a:p>
          <a:p>
            <a:pPr>
              <a:lnSpc>
                <a:spcPct val="90000"/>
              </a:lnSpc>
              <a:buFont typeface="Wingdings" pitchFamily="2" charset="2"/>
              <a:buNone/>
              <a:defRPr/>
            </a:pPr>
            <a:endParaRPr sz="2000" dirty="0">
              <a:latin typeface="+mn-ea"/>
              <a:ea typeface="+mn-ea"/>
            </a:endParaRPr>
          </a:p>
          <a:p>
            <a:pPr>
              <a:lnSpc>
                <a:spcPct val="90000"/>
              </a:lnSpc>
              <a:defRPr/>
            </a:pPr>
            <a:r>
              <a:rPr sz="2800" dirty="0">
                <a:latin typeface="+mn-ea"/>
                <a:ea typeface="+mn-ea"/>
              </a:rPr>
              <a:t>两个命题</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和</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用蕴涵词“</a:t>
            </a:r>
            <a:r>
              <a:rPr sz="2800" dirty="0">
                <a:latin typeface="Times New Roman" panose="02020603050405020304" pitchFamily="18" charset="0"/>
                <a:ea typeface="+mn-ea"/>
                <a:cs typeface="Times New Roman" panose="02020603050405020304" pitchFamily="18" charset="0"/>
              </a:rPr>
              <a:t>→</a:t>
            </a:r>
            <a:r>
              <a:rPr sz="2800" dirty="0">
                <a:latin typeface="+mn-ea"/>
                <a:ea typeface="+mn-ea"/>
              </a:rPr>
              <a:t>”联结起来，构成一个新的命题，记作</a:t>
            </a:r>
            <a:r>
              <a:rPr lang="en-US" altLang="zh-CN" sz="2800" i="1" dirty="0">
                <a:latin typeface="Times New Roman" panose="02020603050405020304" pitchFamily="18" charset="0"/>
                <a:ea typeface="+mn-ea"/>
                <a:cs typeface="Times New Roman" panose="02020603050405020304" pitchFamily="18" charset="0"/>
              </a:rPr>
              <a:t>P</a:t>
            </a:r>
            <a:r>
              <a:rPr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 。</a:t>
            </a:r>
          </a:p>
          <a:p>
            <a:pPr>
              <a:lnSpc>
                <a:spcPct val="90000"/>
              </a:lnSpc>
              <a:buFont typeface="Arial" panose="020B0604020202020204" pitchFamily="34" charset="0"/>
              <a:buNone/>
              <a:defRPr/>
            </a:pPr>
            <a:r>
              <a:rPr sz="2800" dirty="0">
                <a:latin typeface="+mn-ea"/>
                <a:ea typeface="+mn-ea"/>
              </a:rPr>
              <a:t>   读作如果</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则</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 ，或读作</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蕴涵</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 。</a:t>
            </a:r>
          </a:p>
          <a:p>
            <a:pPr>
              <a:lnSpc>
                <a:spcPct val="90000"/>
              </a:lnSpc>
              <a:buFont typeface="Wingdings" pitchFamily="2" charset="2"/>
              <a:buNone/>
              <a:defRPr/>
            </a:pPr>
            <a:endParaRPr sz="1800" dirty="0">
              <a:latin typeface="+mn-ea"/>
              <a:ea typeface="+mn-ea"/>
            </a:endParaRPr>
          </a:p>
          <a:p>
            <a:pPr>
              <a:lnSpc>
                <a:spcPct val="90000"/>
              </a:lnSpc>
              <a:defRPr/>
            </a:pPr>
            <a:r>
              <a:rPr sz="2800" dirty="0">
                <a:latin typeface="+mn-ea"/>
                <a:ea typeface="+mn-ea"/>
              </a:rPr>
              <a:t>当且仅当</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的真值为</a:t>
            </a:r>
            <a:r>
              <a:rPr lang="en-US" altLang="zh-CN" sz="2800" i="1" dirty="0">
                <a:latin typeface="Times New Roman" panose="02020603050405020304" pitchFamily="18" charset="0"/>
                <a:ea typeface="+mn-ea"/>
                <a:cs typeface="Times New Roman" panose="02020603050405020304" pitchFamily="18" charset="0"/>
              </a:rPr>
              <a:t>T</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的真值为</a:t>
            </a:r>
            <a:r>
              <a:rPr lang="en-US" altLang="zh-CN" sz="2800" i="1" dirty="0">
                <a:latin typeface="Times New Roman" panose="02020603050405020304" pitchFamily="18" charset="0"/>
                <a:ea typeface="+mn-ea"/>
                <a:cs typeface="Times New Roman" panose="02020603050405020304" pitchFamily="18" charset="0"/>
              </a:rPr>
              <a:t>F</a:t>
            </a:r>
            <a:r>
              <a:rPr lang="en-US" altLang="zh-CN" sz="2800" i="1" dirty="0">
                <a:latin typeface="+mn-ea"/>
                <a:ea typeface="+mn-ea"/>
              </a:rPr>
              <a:t> </a:t>
            </a:r>
            <a:r>
              <a:rPr sz="2800" dirty="0">
                <a:latin typeface="+mn-ea"/>
                <a:ea typeface="+mn-ea"/>
              </a:rPr>
              <a:t>时， </a:t>
            </a:r>
            <a:r>
              <a:rPr lang="en-US" altLang="zh-CN" sz="2800" i="1" dirty="0">
                <a:latin typeface="Times New Roman" panose="02020603050405020304" pitchFamily="18" charset="0"/>
                <a:ea typeface="+mn-ea"/>
                <a:cs typeface="Times New Roman" panose="02020603050405020304" pitchFamily="18" charset="0"/>
              </a:rPr>
              <a:t>P</a:t>
            </a:r>
            <a:r>
              <a:rPr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的真值为</a:t>
            </a:r>
            <a:r>
              <a:rPr lang="en-US" altLang="zh-CN" sz="2800" i="1" dirty="0">
                <a:latin typeface="Times New Roman" panose="02020603050405020304" pitchFamily="18" charset="0"/>
                <a:ea typeface="+mn-ea"/>
                <a:cs typeface="Times New Roman" panose="02020603050405020304" pitchFamily="18" charset="0"/>
              </a:rPr>
              <a:t>F</a:t>
            </a:r>
            <a:r>
              <a:rPr lang="en-US" altLang="zh-CN" sz="2800" dirty="0">
                <a:latin typeface="+mn-ea"/>
                <a:ea typeface="+mn-ea"/>
              </a:rPr>
              <a:t>，</a:t>
            </a:r>
            <a:r>
              <a:rPr sz="2800" dirty="0">
                <a:latin typeface="+mn-ea"/>
                <a:ea typeface="+mn-ea"/>
              </a:rPr>
              <a:t>否则</a:t>
            </a:r>
            <a:r>
              <a:rPr lang="en-US" altLang="zh-CN" sz="2800" i="1" dirty="0">
                <a:latin typeface="Times New Roman" panose="02020603050405020304" pitchFamily="18" charset="0"/>
                <a:ea typeface="+mn-ea"/>
                <a:cs typeface="Times New Roman" panose="02020603050405020304" pitchFamily="18" charset="0"/>
              </a:rPr>
              <a:t>P</a:t>
            </a:r>
            <a:r>
              <a:rPr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的真值为</a:t>
            </a:r>
            <a:r>
              <a:rPr lang="en-US" altLang="zh-CN" sz="2800" i="1" dirty="0">
                <a:latin typeface="Times New Roman" panose="02020603050405020304" pitchFamily="18" charset="0"/>
                <a:ea typeface="+mn-ea"/>
                <a:cs typeface="Times New Roman" panose="02020603050405020304" pitchFamily="18" charset="0"/>
              </a:rPr>
              <a:t>T</a:t>
            </a:r>
            <a:r>
              <a:rPr lang="en-US" altLang="zh-CN" sz="2800" dirty="0">
                <a:latin typeface="+mn-ea"/>
                <a:ea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 calcmode="lin" valueType="num">
                                      <p:cBhvr additive="base">
                                        <p:cTn id="7"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55">
                                            <p:txEl>
                                              <p:pRg st="3" end="3"/>
                                            </p:txEl>
                                          </p:spTgt>
                                        </p:tgtEl>
                                        <p:attrNameLst>
                                          <p:attrName>style.visibility</p:attrName>
                                        </p:attrNameLst>
                                      </p:cBhvr>
                                      <p:to>
                                        <p:strVal val="visible"/>
                                      </p:to>
                                    </p:set>
                                    <p:anim calcmode="lin" valueType="num">
                                      <p:cBhvr additive="base">
                                        <p:cTn id="11"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17" dur="500"/>
                                        <p:tgtEl>
                                          <p:spTgt spid="23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4CACBF76-75C6-DA4B-B5F9-B1C32D91AF13}"/>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mn-ea"/>
                <a:ea typeface="+mn-ea"/>
              </a:rPr>
              <a:t>第一章 命题逻辑的基本概念 </a:t>
            </a:r>
          </a:p>
        </p:txBody>
      </p:sp>
      <p:sp>
        <p:nvSpPr>
          <p:cNvPr id="17410" name="Rectangle 3">
            <a:extLst>
              <a:ext uri="{FF2B5EF4-FFF2-40B4-BE49-F238E27FC236}">
                <a16:creationId xmlns:a16="http://schemas.microsoft.com/office/drawing/2014/main" id="{FC1C2426-E804-5049-A657-139FB1EF5F2D}"/>
              </a:ext>
            </a:extLst>
          </p:cNvPr>
          <p:cNvSpPr>
            <a:spLocks noGrp="1"/>
          </p:cNvSpPr>
          <p:nvPr>
            <p:ph idx="1"/>
          </p:nvPr>
        </p:nvSpPr>
        <p:spPr>
          <a:xfrm>
            <a:off x="685800" y="1905000"/>
            <a:ext cx="7772400" cy="4332288"/>
          </a:xfrm>
        </p:spPr>
        <p:txBody>
          <a:bodyPr rtlCol="0">
            <a:normAutofit/>
          </a:bodyPr>
          <a:lstStyle/>
          <a:p>
            <a:pPr>
              <a:defRPr/>
            </a:pPr>
            <a:r>
              <a:rPr sz="2400" dirty="0">
                <a:latin typeface="Times New Roman" panose="02020603050405020304" pitchFamily="18" charset="0"/>
                <a:ea typeface="+mn-ea"/>
                <a:cs typeface="Times New Roman" panose="02020603050405020304" pitchFamily="18" charset="0"/>
              </a:rPr>
              <a:t>1.1 </a:t>
            </a:r>
            <a:r>
              <a:rPr sz="2400" dirty="0">
                <a:latin typeface="Times New Roman" panose="02020603050405020304" pitchFamily="18" charset="0"/>
                <a:ea typeface="+mn-ea"/>
                <a:cs typeface="Times New Roman" panose="02020603050405020304" pitchFamily="18" charset="0"/>
                <a:hlinkClick r:id="rId2" action="ppaction://hlinksldjump"/>
              </a:rPr>
              <a:t>命题</a:t>
            </a:r>
            <a:r>
              <a:rPr sz="2400" dirty="0">
                <a:latin typeface="Times New Roman" panose="02020603050405020304" pitchFamily="18" charset="0"/>
                <a:ea typeface="+mn-ea"/>
                <a:cs typeface="Times New Roman" panose="02020603050405020304" pitchFamily="18" charset="0"/>
              </a:rPr>
              <a:t> </a:t>
            </a:r>
          </a:p>
          <a:p>
            <a:pPr>
              <a:defRPr/>
            </a:pPr>
            <a:r>
              <a:rPr sz="2400" dirty="0">
                <a:latin typeface="Times New Roman" panose="02020603050405020304" pitchFamily="18" charset="0"/>
                <a:ea typeface="+mn-ea"/>
                <a:cs typeface="Times New Roman" panose="02020603050405020304" pitchFamily="18" charset="0"/>
              </a:rPr>
              <a:t>1.2 </a:t>
            </a:r>
            <a:r>
              <a:rPr sz="2400" dirty="0">
                <a:latin typeface="Times New Roman" panose="02020603050405020304" pitchFamily="18" charset="0"/>
                <a:ea typeface="+mn-ea"/>
                <a:cs typeface="Times New Roman" panose="02020603050405020304" pitchFamily="18" charset="0"/>
                <a:hlinkClick r:id="rId3" action="ppaction://hlinksldjump"/>
              </a:rPr>
              <a:t>命题联结词及真值表 </a:t>
            </a:r>
            <a:endParaRPr sz="2400" dirty="0">
              <a:latin typeface="Times New Roman" panose="02020603050405020304" pitchFamily="18" charset="0"/>
              <a:ea typeface="+mn-ea"/>
              <a:cs typeface="Times New Roman" panose="02020603050405020304" pitchFamily="18" charset="0"/>
            </a:endParaRPr>
          </a:p>
          <a:p>
            <a:pPr>
              <a:defRPr/>
            </a:pPr>
            <a:r>
              <a:rPr sz="2400" dirty="0">
                <a:latin typeface="Times New Roman" panose="02020603050405020304" pitchFamily="18" charset="0"/>
                <a:ea typeface="+mn-ea"/>
                <a:cs typeface="Times New Roman" panose="02020603050405020304" pitchFamily="18" charset="0"/>
              </a:rPr>
              <a:t>1.3 </a:t>
            </a:r>
            <a:r>
              <a:rPr sz="2400" dirty="0">
                <a:latin typeface="Times New Roman" panose="02020603050405020304" pitchFamily="18" charset="0"/>
                <a:ea typeface="+mn-ea"/>
                <a:cs typeface="Times New Roman" panose="02020603050405020304" pitchFamily="18" charset="0"/>
                <a:hlinkClick r:id="rId4" action="ppaction://hlinksldjump"/>
              </a:rPr>
              <a:t>合式公式 (</a:t>
            </a:r>
            <a:r>
              <a:rPr lang="en-US" altLang="zh-CN" sz="2400" dirty="0">
                <a:latin typeface="Times New Roman" panose="02020603050405020304" pitchFamily="18" charset="0"/>
                <a:ea typeface="+mn-ea"/>
                <a:cs typeface="Times New Roman" panose="02020603050405020304" pitchFamily="18" charset="0"/>
                <a:hlinkClick r:id="rId4" action="ppaction://hlinksldjump"/>
              </a:rPr>
              <a:t>Well Formed Formula)</a:t>
            </a:r>
            <a:endParaRPr lang="en-US" altLang="zh-CN" sz="2400" dirty="0">
              <a:latin typeface="Times New Roman" panose="02020603050405020304" pitchFamily="18" charset="0"/>
              <a:ea typeface="+mn-ea"/>
              <a:cs typeface="Times New Roman" panose="02020603050405020304" pitchFamily="18" charset="0"/>
            </a:endParaRPr>
          </a:p>
          <a:p>
            <a:pPr>
              <a:defRPr/>
            </a:pPr>
            <a:r>
              <a:rPr sz="2400" dirty="0">
                <a:latin typeface="Times New Roman" panose="02020603050405020304" pitchFamily="18" charset="0"/>
                <a:ea typeface="+mn-ea"/>
                <a:cs typeface="Times New Roman" panose="02020603050405020304" pitchFamily="18" charset="0"/>
              </a:rPr>
              <a:t>1.4 </a:t>
            </a:r>
            <a:r>
              <a:rPr sz="2400" dirty="0">
                <a:latin typeface="Times New Roman" panose="02020603050405020304" pitchFamily="18" charset="0"/>
                <a:ea typeface="+mn-ea"/>
                <a:cs typeface="Times New Roman" panose="02020603050405020304" pitchFamily="18" charset="0"/>
                <a:hlinkClick r:id="rId5" action="ppaction://hlinksldjump"/>
              </a:rPr>
              <a:t>重言式 (</a:t>
            </a:r>
            <a:r>
              <a:rPr lang="en-US" altLang="zh-CN" sz="2400" dirty="0">
                <a:latin typeface="Times New Roman" panose="02020603050405020304" pitchFamily="18" charset="0"/>
                <a:ea typeface="+mn-ea"/>
                <a:cs typeface="Times New Roman" panose="02020603050405020304" pitchFamily="18" charset="0"/>
                <a:hlinkClick r:id="rId5" action="ppaction://hlinksldjump"/>
              </a:rPr>
              <a:t>Tautology)</a:t>
            </a:r>
            <a:endParaRPr lang="en-US" altLang="zh-CN" sz="2400" dirty="0">
              <a:latin typeface="Times New Roman" panose="02020603050405020304" pitchFamily="18" charset="0"/>
              <a:ea typeface="+mn-ea"/>
              <a:cs typeface="Times New Roman" panose="02020603050405020304" pitchFamily="18" charset="0"/>
            </a:endParaRPr>
          </a:p>
          <a:p>
            <a:pPr>
              <a:defRPr/>
            </a:pPr>
            <a:r>
              <a:rPr sz="2400" dirty="0">
                <a:latin typeface="Times New Roman" panose="02020603050405020304" pitchFamily="18" charset="0"/>
                <a:ea typeface="+mn-ea"/>
                <a:cs typeface="Times New Roman" panose="02020603050405020304" pitchFamily="18" charset="0"/>
              </a:rPr>
              <a:t>1.5 </a:t>
            </a:r>
            <a:r>
              <a:rPr sz="2400" dirty="0">
                <a:latin typeface="Times New Roman" panose="02020603050405020304" pitchFamily="18" charset="0"/>
                <a:ea typeface="+mn-ea"/>
                <a:cs typeface="Times New Roman" panose="02020603050405020304" pitchFamily="18" charset="0"/>
                <a:hlinkClick r:id="rId5" action="ppaction://hlinksldjump"/>
              </a:rPr>
              <a:t>命题形式</a:t>
            </a:r>
            <a:r>
              <a:rPr lang="zh-CN" altLang="en-US" sz="2400" dirty="0">
                <a:latin typeface="Times New Roman" panose="02020603050405020304" pitchFamily="18" charset="0"/>
                <a:ea typeface="+mn-ea"/>
                <a:cs typeface="Times New Roman" panose="02020603050405020304" pitchFamily="18" charset="0"/>
                <a:hlinkClick r:id="rId5" action="ppaction://hlinksldjump"/>
              </a:rPr>
              <a:t>化</a:t>
            </a:r>
            <a:r>
              <a:rPr lang="en-US" altLang="zh-CN" sz="2400" u="sng" dirty="0">
                <a:solidFill>
                  <a:srgbClr val="0432FF"/>
                </a:solidFill>
                <a:latin typeface="Times New Roman" panose="02020603050405020304" pitchFamily="18" charset="0"/>
                <a:ea typeface="+mn-ea"/>
                <a:cs typeface="Times New Roman" panose="02020603050405020304" pitchFamily="18" charset="0"/>
              </a:rPr>
              <a:t>(Formulation)</a:t>
            </a:r>
            <a:endParaRPr lang="zh-CN" altLang="en-US" sz="2400" u="sng" dirty="0">
              <a:solidFill>
                <a:srgbClr val="0432FF"/>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0">
            <a:extLst>
              <a:ext uri="{FF2B5EF4-FFF2-40B4-BE49-F238E27FC236}">
                <a16:creationId xmlns:a16="http://schemas.microsoft.com/office/drawing/2014/main" id="{A6E2EA46-2F1A-2748-8D38-0D8C37DC18B6}"/>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mn-ea"/>
                <a:ea typeface="+mn-ea"/>
              </a:rPr>
              <a:t>蕴涵词真值表及举例</a:t>
            </a:r>
          </a:p>
        </p:txBody>
      </p:sp>
      <p:graphicFrame>
        <p:nvGraphicFramePr>
          <p:cNvPr id="129028" name="Group 4">
            <a:extLst>
              <a:ext uri="{FF2B5EF4-FFF2-40B4-BE49-F238E27FC236}">
                <a16:creationId xmlns:a16="http://schemas.microsoft.com/office/drawing/2014/main" id="{5264BABC-31E0-E241-AD5C-FE1CF6B01F17}"/>
              </a:ext>
            </a:extLst>
          </p:cNvPr>
          <p:cNvGraphicFramePr>
            <a:graphicFrameLocks noGrp="1"/>
          </p:cNvGraphicFramePr>
          <p:nvPr>
            <p:ph idx="1"/>
          </p:nvPr>
        </p:nvGraphicFramePr>
        <p:xfrm>
          <a:off x="971550" y="1611313"/>
          <a:ext cx="7200900" cy="2316163"/>
        </p:xfrm>
        <a:graphic>
          <a:graphicData uri="http://schemas.openxmlformats.org/drawingml/2006/table">
            <a:tbl>
              <a:tblPr/>
              <a:tblGrid>
                <a:gridCol w="2399372">
                  <a:extLst>
                    <a:ext uri="{9D8B030D-6E8A-4147-A177-3AD203B41FA5}">
                      <a16:colId xmlns:a16="http://schemas.microsoft.com/office/drawing/2014/main" val="20000"/>
                    </a:ext>
                  </a:extLst>
                </a:gridCol>
                <a:gridCol w="2402158">
                  <a:extLst>
                    <a:ext uri="{9D8B030D-6E8A-4147-A177-3AD203B41FA5}">
                      <a16:colId xmlns:a16="http://schemas.microsoft.com/office/drawing/2014/main" val="20001"/>
                    </a:ext>
                  </a:extLst>
                </a:gridCol>
                <a:gridCol w="2399370">
                  <a:extLst>
                    <a:ext uri="{9D8B030D-6E8A-4147-A177-3AD203B41FA5}">
                      <a16:colId xmlns:a16="http://schemas.microsoft.com/office/drawing/2014/main" val="20002"/>
                    </a:ext>
                  </a:extLst>
                </a:gridCol>
              </a:tblGrid>
              <a:tr h="474663">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L="188031" marR="18803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marL="188031" marR="18803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marL="188031" marR="18803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188031" marR="18803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p>
                  </a:txBody>
                  <a:tcPr marL="188031" marR="18803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88031" marR="18803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188031" marR="18803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88031" marR="18803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88031" marR="18803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375">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88031" marR="18803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188031" marR="18803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188031" marR="18803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88031" marR="18803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88031" marR="18803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p>
                  </a:txBody>
                  <a:tcPr marL="188031" marR="18803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4605" name="Rectangle 32">
            <a:extLst>
              <a:ext uri="{FF2B5EF4-FFF2-40B4-BE49-F238E27FC236}">
                <a16:creationId xmlns:a16="http://schemas.microsoft.com/office/drawing/2014/main" id="{E30AF754-5EE3-E94E-ABC8-38BCCFD1B2A6}"/>
              </a:ext>
            </a:extLst>
          </p:cNvPr>
          <p:cNvSpPr>
            <a:spLocks noChangeArrowheads="1"/>
          </p:cNvSpPr>
          <p:nvPr/>
        </p:nvSpPr>
        <p:spPr bwMode="auto">
          <a:xfrm>
            <a:off x="684213" y="4221163"/>
            <a:ext cx="8064500"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SzPct val="85000"/>
              <a:buFontTx/>
              <a:buNone/>
              <a:defRPr/>
            </a:pPr>
            <a:r>
              <a:rPr lang="en-US" altLang="zh-CN" sz="2800" b="1" dirty="0">
                <a:latin typeface="Times New Roman" panose="02020603050405020304" pitchFamily="18" charset="0"/>
                <a:ea typeface="+mn-ea"/>
                <a:cs typeface="Times New Roman" panose="02020603050405020304" pitchFamily="18" charset="0"/>
              </a:rPr>
              <a:t>P</a:t>
            </a:r>
            <a:r>
              <a:rPr lang="zh-CN" altLang="en-US" sz="2800" b="1" dirty="0">
                <a:latin typeface="Times New Roman" panose="02020603050405020304" pitchFamily="18" charset="0"/>
                <a:ea typeface="+mn-ea"/>
                <a:cs typeface="Times New Roman" panose="02020603050405020304" pitchFamily="18" charset="0"/>
              </a:rPr>
              <a:t>：</a:t>
            </a:r>
            <a:r>
              <a:rPr lang="zh-CN" altLang="en-US" sz="2800" b="1" dirty="0">
                <a:latin typeface="+mn-ea"/>
                <a:ea typeface="+mn-ea"/>
              </a:rPr>
              <a:t>整数</a:t>
            </a:r>
            <a:r>
              <a:rPr lang="en-US" altLang="zh-CN" sz="2800" b="1" dirty="0">
                <a:latin typeface="Times New Roman" panose="02020603050405020304" pitchFamily="18" charset="0"/>
                <a:ea typeface="+mn-ea"/>
                <a:cs typeface="Times New Roman" panose="02020603050405020304" pitchFamily="18" charset="0"/>
              </a:rPr>
              <a:t>4</a:t>
            </a:r>
            <a:r>
              <a:rPr lang="zh-CN" altLang="en-US" sz="2800" b="1" dirty="0">
                <a:latin typeface="+mn-ea"/>
                <a:ea typeface="+mn-ea"/>
              </a:rPr>
              <a:t>大于</a:t>
            </a:r>
            <a:r>
              <a:rPr lang="en-US" altLang="zh-CN" sz="2800" b="1" dirty="0">
                <a:latin typeface="Times New Roman" panose="02020603050405020304" pitchFamily="18" charset="0"/>
                <a:ea typeface="+mn-ea"/>
                <a:cs typeface="Times New Roman" panose="02020603050405020304" pitchFamily="18" charset="0"/>
              </a:rPr>
              <a:t>3</a:t>
            </a:r>
          </a:p>
          <a:p>
            <a:pPr eaLnBrk="1" hangingPunct="1">
              <a:buSzPct val="85000"/>
              <a:buFontTx/>
              <a:buNone/>
              <a:defRPr/>
            </a:pPr>
            <a:r>
              <a:rPr lang="en-US" altLang="zh-CN" sz="2800" b="1" dirty="0">
                <a:latin typeface="Times New Roman" panose="02020603050405020304" pitchFamily="18" charset="0"/>
                <a:ea typeface="+mn-ea"/>
                <a:cs typeface="Times New Roman" panose="02020603050405020304" pitchFamily="18" charset="0"/>
              </a:rPr>
              <a:t>Q</a:t>
            </a:r>
            <a:r>
              <a:rPr lang="zh-CN" altLang="en-US" sz="2800" b="1" dirty="0">
                <a:latin typeface="Times New Roman" panose="02020603050405020304" pitchFamily="18" charset="0"/>
                <a:ea typeface="+mn-ea"/>
                <a:cs typeface="Times New Roman" panose="02020603050405020304" pitchFamily="18" charset="0"/>
              </a:rPr>
              <a:t>：</a:t>
            </a:r>
            <a:r>
              <a:rPr lang="zh-CN" altLang="en-US" sz="2800" b="1" dirty="0">
                <a:latin typeface="+mn-ea"/>
                <a:ea typeface="+mn-ea"/>
              </a:rPr>
              <a:t>整数</a:t>
            </a:r>
            <a:r>
              <a:rPr lang="en-US" altLang="zh-CN" sz="2800" b="1" dirty="0">
                <a:latin typeface="Times New Roman" panose="02020603050405020304" pitchFamily="18" charset="0"/>
                <a:ea typeface="+mn-ea"/>
                <a:cs typeface="Times New Roman" panose="02020603050405020304" pitchFamily="18" charset="0"/>
              </a:rPr>
              <a:t>4</a:t>
            </a:r>
            <a:r>
              <a:rPr lang="zh-CN" altLang="en-US" sz="2800" b="1" dirty="0">
                <a:latin typeface="+mn-ea"/>
                <a:ea typeface="+mn-ea"/>
              </a:rPr>
              <a:t>的平方大于</a:t>
            </a:r>
            <a:r>
              <a:rPr lang="en-US" altLang="zh-CN" sz="2800" b="1" dirty="0">
                <a:latin typeface="Times New Roman" panose="02020603050405020304" pitchFamily="18" charset="0"/>
                <a:ea typeface="+mn-ea"/>
                <a:cs typeface="Times New Roman" panose="02020603050405020304" pitchFamily="18" charset="0"/>
              </a:rPr>
              <a:t>9</a:t>
            </a:r>
          </a:p>
          <a:p>
            <a:pPr eaLnBrk="1" hangingPunct="1">
              <a:buSzPct val="85000"/>
              <a:buFontTx/>
              <a:buNone/>
              <a:defRPr/>
            </a:pPr>
            <a:r>
              <a:rPr lang="en-US" altLang="zh-CN" sz="2800" b="1" dirty="0">
                <a:latin typeface="Times New Roman" panose="02020603050405020304" pitchFamily="18" charset="0"/>
                <a:ea typeface="+mn-ea"/>
                <a:cs typeface="Times New Roman" panose="02020603050405020304" pitchFamily="18" charset="0"/>
              </a:rPr>
              <a:t>P→Q</a:t>
            </a:r>
            <a:r>
              <a:rPr lang="zh-CN" altLang="en-US" sz="2800" b="1" dirty="0">
                <a:latin typeface="Times New Roman" panose="02020603050405020304" pitchFamily="18" charset="0"/>
                <a:ea typeface="+mn-ea"/>
                <a:cs typeface="Times New Roman" panose="02020603050405020304" pitchFamily="18" charset="0"/>
              </a:rPr>
              <a:t>：</a:t>
            </a:r>
            <a:r>
              <a:rPr lang="zh-CN" altLang="en-US" sz="2800" b="1" dirty="0">
                <a:latin typeface="+mn-ea"/>
                <a:ea typeface="+mn-ea"/>
              </a:rPr>
              <a:t>如果整数</a:t>
            </a:r>
            <a:r>
              <a:rPr lang="en-US" altLang="zh-CN" sz="2800" b="1" dirty="0">
                <a:latin typeface="Times New Roman" panose="02020603050405020304" pitchFamily="18" charset="0"/>
                <a:ea typeface="+mn-ea"/>
                <a:cs typeface="Times New Roman" panose="02020603050405020304" pitchFamily="18" charset="0"/>
              </a:rPr>
              <a:t>4</a:t>
            </a:r>
            <a:r>
              <a:rPr lang="zh-CN" altLang="en-US" sz="2800" b="1" dirty="0">
                <a:latin typeface="+mn-ea"/>
                <a:ea typeface="+mn-ea"/>
              </a:rPr>
              <a:t>大于</a:t>
            </a:r>
            <a:r>
              <a:rPr lang="en-US" altLang="zh-CN" sz="2800" b="1" dirty="0">
                <a:latin typeface="Times New Roman" panose="02020603050405020304" pitchFamily="18" charset="0"/>
                <a:ea typeface="+mn-ea"/>
                <a:cs typeface="Times New Roman" panose="02020603050405020304" pitchFamily="18" charset="0"/>
              </a:rPr>
              <a:t>3</a:t>
            </a:r>
            <a:r>
              <a:rPr lang="zh-CN" altLang="en-US" sz="2800" b="1" dirty="0">
                <a:latin typeface="+mn-ea"/>
                <a:ea typeface="+mn-ea"/>
              </a:rPr>
              <a:t>，那么整数</a:t>
            </a:r>
            <a:r>
              <a:rPr lang="en-US" altLang="zh-CN" sz="2800" b="1">
                <a:latin typeface="Times New Roman" panose="02020603050405020304" pitchFamily="18" charset="0"/>
                <a:ea typeface="+mn-ea"/>
                <a:cs typeface="Times New Roman" panose="02020603050405020304" pitchFamily="18" charset="0"/>
              </a:rPr>
              <a:t>4</a:t>
            </a:r>
            <a:r>
              <a:rPr lang="zh-CN" altLang="en-US" sz="2800" b="1">
                <a:latin typeface="+mn-ea"/>
                <a:ea typeface="+mn-ea"/>
              </a:rPr>
              <a:t>的</a:t>
            </a:r>
            <a:r>
              <a:rPr lang="zh-CN" altLang="en-US" sz="2800" b="1" dirty="0">
                <a:latin typeface="+mn-ea"/>
                <a:ea typeface="+mn-ea"/>
              </a:rPr>
              <a:t>平方大于</a:t>
            </a:r>
            <a:r>
              <a:rPr lang="en-US" altLang="zh-CN" sz="2800" b="1" dirty="0">
                <a:latin typeface="Times New Roman" panose="02020603050405020304" pitchFamily="18" charset="0"/>
                <a:ea typeface="+mn-ea"/>
                <a:cs typeface="Times New Roman" panose="02020603050405020304" pitchFamily="18" charset="0"/>
              </a:rPr>
              <a:t>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05"/>
                                        </p:tgtEl>
                                        <p:attrNameLst>
                                          <p:attrName>style.visibility</p:attrName>
                                        </p:attrNameLst>
                                      </p:cBhvr>
                                      <p:to>
                                        <p:strVal val="visible"/>
                                      </p:to>
                                    </p:set>
                                    <p:animEffect transition="in" filter="blinds(horizontal)">
                                      <p:cBhvr>
                                        <p:cTn id="7" dur="500"/>
                                        <p:tgtEl>
                                          <p:spTgt spid="24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4FD90395-903C-F349-A3BA-47B6DB199B7B}"/>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mn-ea"/>
                <a:ea typeface="+mn-ea"/>
              </a:rPr>
              <a:t>蕴涵关系</a:t>
            </a:r>
          </a:p>
        </p:txBody>
      </p:sp>
      <p:graphicFrame>
        <p:nvGraphicFramePr>
          <p:cNvPr id="5" name="Group 4">
            <a:extLst>
              <a:ext uri="{FF2B5EF4-FFF2-40B4-BE49-F238E27FC236}">
                <a16:creationId xmlns:a16="http://schemas.microsoft.com/office/drawing/2014/main" id="{2F97B62A-8A04-0E47-9F38-0866D4E36EDB}"/>
              </a:ext>
            </a:extLst>
          </p:cNvPr>
          <p:cNvGraphicFramePr>
            <a:graphicFrameLocks noGrp="1"/>
          </p:cNvGraphicFramePr>
          <p:nvPr>
            <p:ph idx="1"/>
          </p:nvPr>
        </p:nvGraphicFramePr>
        <p:xfrm>
          <a:off x="973138" y="3573463"/>
          <a:ext cx="7270750" cy="2292351"/>
        </p:xfrm>
        <a:graphic>
          <a:graphicData uri="http://schemas.openxmlformats.org/drawingml/2006/table">
            <a:tbl>
              <a:tblPr/>
              <a:tblGrid>
                <a:gridCol w="2421808">
                  <a:extLst>
                    <a:ext uri="{9D8B030D-6E8A-4147-A177-3AD203B41FA5}">
                      <a16:colId xmlns:a16="http://schemas.microsoft.com/office/drawing/2014/main" val="989852422"/>
                    </a:ext>
                  </a:extLst>
                </a:gridCol>
                <a:gridCol w="2427134">
                  <a:extLst>
                    <a:ext uri="{9D8B030D-6E8A-4147-A177-3AD203B41FA5}">
                      <a16:colId xmlns:a16="http://schemas.microsoft.com/office/drawing/2014/main" val="3056522038"/>
                    </a:ext>
                  </a:extLst>
                </a:gridCol>
                <a:gridCol w="2421808">
                  <a:extLst>
                    <a:ext uri="{9D8B030D-6E8A-4147-A177-3AD203B41FA5}">
                      <a16:colId xmlns:a16="http://schemas.microsoft.com/office/drawing/2014/main" val="806696227"/>
                    </a:ext>
                  </a:extLst>
                </a:gridCol>
              </a:tblGrid>
              <a:tr h="46333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L="118639" marR="118639" marT="45725" marB="45725"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marL="118639" marR="118639" marT="45725" marB="45725"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marL="118639" marR="118639" marT="45725" marB="45725"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86376357"/>
                  </a:ext>
                </a:extLst>
              </a:tr>
              <a:tr h="457254">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下午下雨</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18639" marR="118639" marT="45725" marB="45725"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邓肯在房间</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18639" marR="118639" marT="45725" marB="45725"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18639" marR="118639" marT="45725" marB="45725"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13456584"/>
                  </a:ext>
                </a:extLst>
              </a:tr>
              <a:tr h="457254">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下午下雨</a:t>
                      </a:r>
                      <a:endParaRPr kumimoji="1"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118639" marR="118639" marT="45725" marB="45725"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邓肯不在房间</a:t>
                      </a:r>
                      <a:endParaRPr kumimoji="1"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118639" marR="118639" marT="45725" marB="45725"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F</a:t>
                      </a:r>
                    </a:p>
                  </a:txBody>
                  <a:tcPr marL="118639" marR="118639" marT="45725" marB="45725"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03060737"/>
                  </a:ext>
                </a:extLst>
              </a:tr>
              <a:tr h="457254">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下午不下雨</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18639" marR="118639" marT="45725" marB="45725"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邓肯在房间</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18639" marR="118639" marT="45725" marB="45725"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18639" marR="118639" marT="45725" marB="45725"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97229540"/>
                  </a:ext>
                </a:extLst>
              </a:tr>
              <a:tr h="457254">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下午不下雨</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18639" marR="118639" marT="45725" marB="45725"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邓肯不在房间</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18639" marR="118639" marT="45725" marB="45725"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p>
                  </a:txBody>
                  <a:tcPr marL="118639" marR="118639" marT="45725" marB="45725"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44837855"/>
                  </a:ext>
                </a:extLst>
              </a:tr>
            </a:tbl>
          </a:graphicData>
        </a:graphic>
      </p:graphicFrame>
      <p:sp>
        <p:nvSpPr>
          <p:cNvPr id="35868" name="Rectangle 3">
            <a:extLst>
              <a:ext uri="{FF2B5EF4-FFF2-40B4-BE49-F238E27FC236}">
                <a16:creationId xmlns:a16="http://schemas.microsoft.com/office/drawing/2014/main" id="{104233E5-9F18-BD47-B635-BDC5D1363841}"/>
              </a:ext>
            </a:extLst>
          </p:cNvPr>
          <p:cNvSpPr txBox="1">
            <a:spLocks noChangeArrowheads="1"/>
          </p:cNvSpPr>
          <p:nvPr/>
        </p:nvSpPr>
        <p:spPr bwMode="auto">
          <a:xfrm>
            <a:off x="395288" y="1582738"/>
            <a:ext cx="8353425"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90000"/>
              </a:lnSpc>
              <a:spcBef>
                <a:spcPts val="600"/>
              </a:spcBef>
              <a:buClr>
                <a:schemeClr val="accent1"/>
              </a:buClr>
              <a:buSzPct val="80000"/>
              <a:buFont typeface="Wingdings 2" pitchFamily="2" charset="2"/>
              <a:buChar char=""/>
            </a:pPr>
            <a:r>
              <a:rPr kumimoji="0" lang="en-US" altLang="zh-CN" sz="3200">
                <a:solidFill>
                  <a:srgbClr val="C00000"/>
                </a:solidFill>
                <a:latin typeface="Times New Roman" panose="02020603050405020304" pitchFamily="18" charset="0"/>
                <a:ea typeface="宋体" panose="02010600030101010101" pitchFamily="2" charset="-122"/>
              </a:rPr>
              <a:t>P</a:t>
            </a:r>
            <a:r>
              <a:rPr kumimoji="0" lang="zh-CN" altLang="en-US" sz="3200">
                <a:solidFill>
                  <a:srgbClr val="C00000"/>
                </a:solidFill>
                <a:latin typeface="Times New Roman" panose="02020603050405020304" pitchFamily="18" charset="0"/>
                <a:ea typeface="宋体" panose="02010600030101010101" pitchFamily="2" charset="-122"/>
              </a:rPr>
              <a:t>为假时，蕴涵关系真值为真；</a:t>
            </a:r>
            <a:endParaRPr kumimoji="0" lang="en-US" altLang="zh-CN" sz="3200">
              <a:solidFill>
                <a:srgbClr val="C00000"/>
              </a:solidFill>
              <a:latin typeface="Times New Roman" panose="02020603050405020304" pitchFamily="18" charset="0"/>
              <a:ea typeface="宋体" panose="02010600030101010101" pitchFamily="2" charset="-122"/>
            </a:endParaRPr>
          </a:p>
          <a:p>
            <a:pPr eaLnBrk="1" hangingPunct="1">
              <a:lnSpc>
                <a:spcPct val="90000"/>
              </a:lnSpc>
              <a:spcBef>
                <a:spcPts val="600"/>
              </a:spcBef>
              <a:buClr>
                <a:schemeClr val="accent1"/>
              </a:buClr>
              <a:buSzPct val="80000"/>
              <a:buFontTx/>
              <a:buNone/>
            </a:pPr>
            <a:r>
              <a:rPr kumimoji="0" lang="zh-CN" altLang="en-US" sz="2800">
                <a:latin typeface="Times New Roman" panose="02020603050405020304" pitchFamily="18" charset="0"/>
                <a:ea typeface="宋体" panose="02010600030101010101" pitchFamily="2" charset="-122"/>
              </a:rPr>
              <a:t>     </a:t>
            </a:r>
            <a:r>
              <a:rPr kumimoji="0" lang="en-US" altLang="zh-CN" sz="2800">
                <a:latin typeface="Times New Roman" panose="02020603050405020304" pitchFamily="18" charset="0"/>
                <a:ea typeface="宋体" panose="02010600030101010101" pitchFamily="2" charset="-122"/>
              </a:rPr>
              <a:t>P</a:t>
            </a:r>
            <a:r>
              <a:rPr kumimoji="0" lang="zh-CN" altLang="en-US" sz="2800">
                <a:latin typeface="Times New Roman" panose="02020603050405020304" pitchFamily="18" charset="0"/>
                <a:ea typeface="宋体" panose="02010600030101010101" pitchFamily="2" charset="-122"/>
              </a:rPr>
              <a:t>：下午下雨</a:t>
            </a:r>
            <a:endParaRPr kumimoji="0" lang="en-US" altLang="zh-CN" sz="2800">
              <a:latin typeface="Times New Roman" panose="02020603050405020304" pitchFamily="18" charset="0"/>
              <a:ea typeface="宋体" panose="02010600030101010101" pitchFamily="2" charset="-122"/>
            </a:endParaRPr>
          </a:p>
          <a:p>
            <a:pPr eaLnBrk="1" hangingPunct="1">
              <a:lnSpc>
                <a:spcPct val="90000"/>
              </a:lnSpc>
              <a:spcBef>
                <a:spcPts val="600"/>
              </a:spcBef>
              <a:buClr>
                <a:schemeClr val="accent1"/>
              </a:buClr>
              <a:buSzPct val="80000"/>
              <a:buFontTx/>
              <a:buNone/>
            </a:pPr>
            <a:r>
              <a:rPr kumimoji="0" lang="zh-CN" altLang="en-US" sz="2800">
                <a:latin typeface="Times New Roman" panose="02020603050405020304" pitchFamily="18" charset="0"/>
                <a:ea typeface="宋体" panose="02010600030101010101" pitchFamily="2" charset="-122"/>
              </a:rPr>
              <a:t>     </a:t>
            </a:r>
            <a:r>
              <a:rPr kumimoji="0" lang="en-US" altLang="zh-CN" sz="2800">
                <a:latin typeface="Times New Roman" panose="02020603050405020304" pitchFamily="18" charset="0"/>
                <a:ea typeface="宋体" panose="02010600030101010101" pitchFamily="2" charset="-122"/>
              </a:rPr>
              <a:t>Q</a:t>
            </a:r>
            <a:r>
              <a:rPr kumimoji="0" lang="zh-CN" altLang="en-US" sz="2800">
                <a:latin typeface="Times New Roman" panose="02020603050405020304" pitchFamily="18" charset="0"/>
                <a:ea typeface="宋体" panose="02010600030101010101" pitchFamily="2" charset="-122"/>
              </a:rPr>
              <a:t>：邓肯将待在房间里</a:t>
            </a:r>
            <a:endParaRPr kumimoji="0" lang="en-US" altLang="zh-CN" sz="2800">
              <a:latin typeface="Times New Roman" panose="02020603050405020304" pitchFamily="18" charset="0"/>
              <a:ea typeface="宋体" panose="02010600030101010101" pitchFamily="2" charset="-122"/>
            </a:endParaRPr>
          </a:p>
          <a:p>
            <a:pPr eaLnBrk="1" hangingPunct="1">
              <a:lnSpc>
                <a:spcPct val="90000"/>
              </a:lnSpc>
              <a:spcBef>
                <a:spcPts val="600"/>
              </a:spcBef>
              <a:buClr>
                <a:schemeClr val="accent1"/>
              </a:buClr>
              <a:buSzPct val="80000"/>
              <a:buFontTx/>
              <a:buNone/>
            </a:pPr>
            <a:r>
              <a:rPr kumimoji="0" lang="zh-CN" altLang="en-US" sz="2800">
                <a:latin typeface="Times New Roman" panose="02020603050405020304" pitchFamily="18" charset="0"/>
                <a:ea typeface="宋体" panose="02010600030101010101" pitchFamily="2" charset="-122"/>
              </a:rPr>
              <a:t>     </a:t>
            </a:r>
            <a:r>
              <a:rPr kumimoji="0" lang="en-US" altLang="zh-CN" sz="2800">
                <a:latin typeface="Times New Roman" panose="02020603050405020304" pitchFamily="18" charset="0"/>
                <a:ea typeface="宋体" panose="02010600030101010101" pitchFamily="2" charset="-122"/>
              </a:rPr>
              <a:t>P</a:t>
            </a:r>
            <a:r>
              <a:rPr kumimoji="0" lang="en-US" altLang="zh-CN" sz="2800">
                <a:latin typeface="Times New Roman" panose="02020603050405020304" pitchFamily="18" charset="0"/>
                <a:ea typeface="宋体" panose="02010600030101010101" pitchFamily="2" charset="-122"/>
                <a:sym typeface="Wingdings" pitchFamily="2" charset="2"/>
              </a:rPr>
              <a:t>Q</a:t>
            </a:r>
            <a:r>
              <a:rPr kumimoji="0" lang="zh-CN" altLang="en-US" sz="2800">
                <a:latin typeface="Times New Roman" panose="02020603050405020304" pitchFamily="18" charset="0"/>
                <a:ea typeface="宋体" panose="02010600030101010101" pitchFamily="2" charset="-122"/>
                <a:sym typeface="Wingdings" pitchFamily="2" charset="2"/>
              </a:rPr>
              <a:t>：如果下午下雨，邓肯将待在房间里</a:t>
            </a:r>
            <a:endParaRPr kumimoji="0" lang="en-US" altLang="zh-CN" sz="28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F2D6B2CB-AA24-294A-945F-A4AD413B629E}"/>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1.2 命题联结词及真值表</a:t>
            </a:r>
          </a:p>
        </p:txBody>
      </p:sp>
      <p:sp>
        <p:nvSpPr>
          <p:cNvPr id="26627" name="Rectangle 3">
            <a:extLst>
              <a:ext uri="{FF2B5EF4-FFF2-40B4-BE49-F238E27FC236}">
                <a16:creationId xmlns:a16="http://schemas.microsoft.com/office/drawing/2014/main" id="{3BE4F55D-36FB-EA41-86D5-75FE17AC7AE6}"/>
              </a:ext>
            </a:extLst>
          </p:cNvPr>
          <p:cNvSpPr>
            <a:spLocks noGrp="1"/>
          </p:cNvSpPr>
          <p:nvPr>
            <p:ph idx="1"/>
          </p:nvPr>
        </p:nvSpPr>
        <p:spPr>
          <a:xfrm>
            <a:off x="250825" y="1600200"/>
            <a:ext cx="8435975" cy="4525963"/>
          </a:xfrm>
        </p:spPr>
        <p:txBody>
          <a:bodyPr rtlCol="0">
            <a:normAutofit/>
          </a:bodyPr>
          <a:lstStyle/>
          <a:p>
            <a:pPr>
              <a:lnSpc>
                <a:spcPct val="100000"/>
              </a:lnSpc>
              <a:defRPr/>
            </a:pPr>
            <a:r>
              <a:rPr sz="2800" dirty="0">
                <a:latin typeface="+mn-ea"/>
                <a:ea typeface="+mn-ea"/>
              </a:rPr>
              <a:t>双条件词 </a:t>
            </a:r>
            <a:r>
              <a:rPr lang="en-US" altLang="zh-CN" sz="2800" dirty="0">
                <a:latin typeface="+mn-ea"/>
                <a:ea typeface="+mn-ea"/>
              </a:rPr>
              <a:t>(</a:t>
            </a:r>
            <a:r>
              <a:rPr lang="en-US" altLang="zh-CN" sz="2800" b="1" dirty="0">
                <a:latin typeface="Times New Roman" panose="02020603050405020304" pitchFamily="18" charset="0"/>
                <a:ea typeface="+mn-ea"/>
                <a:cs typeface="Times New Roman" panose="02020603050405020304" pitchFamily="18" charset="0"/>
              </a:rPr>
              <a:t>Biconditional</a:t>
            </a:r>
            <a:r>
              <a:rPr lang="en-US" altLang="zh-CN" sz="2800" dirty="0">
                <a:latin typeface="+mn-ea"/>
                <a:ea typeface="+mn-ea"/>
              </a:rPr>
              <a:t>)</a:t>
            </a:r>
            <a:r>
              <a:rPr sz="2800" dirty="0">
                <a:latin typeface="+mn-ea"/>
                <a:ea typeface="+mn-ea"/>
              </a:rPr>
              <a:t> </a:t>
            </a:r>
            <a:br>
              <a:rPr sz="2800" dirty="0">
                <a:latin typeface="+mn-ea"/>
                <a:ea typeface="+mn-ea"/>
              </a:rPr>
            </a:br>
            <a:r>
              <a:rPr sz="2800" dirty="0">
                <a:latin typeface="+mn-ea"/>
                <a:ea typeface="+mn-ea"/>
              </a:rPr>
              <a:t>　</a:t>
            </a:r>
            <a:r>
              <a:rPr lang="en-US" altLang="zh-CN" sz="2800" dirty="0">
                <a:latin typeface="+mn-ea"/>
                <a:ea typeface="+mn-ea"/>
              </a:rPr>
              <a:t>-</a:t>
            </a:r>
            <a:r>
              <a:rPr sz="2800" dirty="0">
                <a:latin typeface="+mn-ea"/>
                <a:ea typeface="+mn-ea"/>
              </a:rPr>
              <a:t>双条件词是二元</a:t>
            </a:r>
            <a:r>
              <a:rPr sz="2800" dirty="0">
                <a:latin typeface="+mn-ea"/>
                <a:ea typeface="+mn-ea"/>
                <a:hlinkClick r:id="rId3" action="ppaction://hlinksldjump"/>
              </a:rPr>
              <a:t>命题联结词</a:t>
            </a:r>
            <a:endParaRPr sz="2800" dirty="0">
              <a:latin typeface="+mn-ea"/>
              <a:ea typeface="+mn-ea"/>
            </a:endParaRPr>
          </a:p>
          <a:p>
            <a:pPr>
              <a:lnSpc>
                <a:spcPct val="100000"/>
              </a:lnSpc>
              <a:buFont typeface="Wingdings" pitchFamily="2" charset="2"/>
              <a:buNone/>
              <a:defRPr/>
            </a:pPr>
            <a:endParaRPr sz="1800" dirty="0">
              <a:latin typeface="+mn-ea"/>
              <a:ea typeface="+mn-ea"/>
            </a:endParaRPr>
          </a:p>
          <a:p>
            <a:pPr>
              <a:lnSpc>
                <a:spcPct val="100000"/>
              </a:lnSpc>
              <a:defRPr/>
            </a:pPr>
            <a:r>
              <a:rPr sz="2800" dirty="0">
                <a:latin typeface="+mn-ea"/>
                <a:ea typeface="+mn-ea"/>
              </a:rPr>
              <a:t>两个命题</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和</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用双条件词“</a:t>
            </a:r>
            <a:r>
              <a:rPr sz="2800" dirty="0">
                <a:latin typeface="Times New Roman" panose="02020603050405020304" pitchFamily="18" charset="0"/>
                <a:ea typeface="+mn-ea"/>
                <a:cs typeface="Times New Roman" panose="02020603050405020304" pitchFamily="18" charset="0"/>
                <a:sym typeface="Symbol" pitchFamily="2" charset="2"/>
              </a:rPr>
              <a:t></a:t>
            </a:r>
            <a:r>
              <a:rPr sz="2800" dirty="0">
                <a:latin typeface="+mn-ea"/>
                <a:ea typeface="+mn-ea"/>
              </a:rPr>
              <a:t>”联结起来，构成一个新的命题，记作</a:t>
            </a:r>
            <a:r>
              <a:rPr lang="en-US" altLang="zh-CN" sz="2800" i="1" dirty="0">
                <a:latin typeface="Times New Roman" panose="02020603050405020304" pitchFamily="18" charset="0"/>
                <a:ea typeface="+mn-ea"/>
                <a:cs typeface="Times New Roman" panose="02020603050405020304" pitchFamily="18" charset="0"/>
              </a:rPr>
              <a:t>P</a:t>
            </a:r>
            <a:r>
              <a:rPr sz="2800" dirty="0">
                <a:latin typeface="Times New Roman" panose="02020603050405020304" pitchFamily="18" charset="0"/>
                <a:ea typeface="+mn-ea"/>
                <a:cs typeface="Times New Roman" panose="02020603050405020304" pitchFamily="18" charset="0"/>
                <a:sym typeface="Symbol" pitchFamily="2" charset="2"/>
              </a:rPr>
              <a:t></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 。</a:t>
            </a:r>
          </a:p>
          <a:p>
            <a:pPr>
              <a:lnSpc>
                <a:spcPct val="100000"/>
              </a:lnSpc>
              <a:defRPr/>
            </a:pPr>
            <a:r>
              <a:rPr sz="2800" dirty="0">
                <a:latin typeface="+mn-ea"/>
                <a:ea typeface="+mn-ea"/>
              </a:rPr>
              <a:t>读作</a:t>
            </a:r>
            <a:r>
              <a:rPr lang="en-US" altLang="zh-CN" sz="2800" i="1" dirty="0">
                <a:latin typeface="Times New Roman" panose="02020603050405020304" pitchFamily="18" charset="0"/>
                <a:ea typeface="+mn-ea"/>
                <a:cs typeface="Times New Roman" panose="02020603050405020304" pitchFamily="18" charset="0"/>
              </a:rPr>
              <a:t>P</a:t>
            </a:r>
            <a:r>
              <a:rPr sz="2800" dirty="0">
                <a:solidFill>
                  <a:srgbClr val="C00000"/>
                </a:solidFill>
                <a:latin typeface="+mn-ea"/>
                <a:ea typeface="+mn-ea"/>
              </a:rPr>
              <a:t>当且仅当</a:t>
            </a:r>
            <a:r>
              <a:rPr lang="en-US" altLang="zh-CN" sz="2800" i="1" dirty="0">
                <a:latin typeface="Times New Roman" panose="02020603050405020304" pitchFamily="18" charset="0"/>
                <a:ea typeface="+mn-ea"/>
                <a:cs typeface="Times New Roman" panose="02020603050405020304" pitchFamily="18" charset="0"/>
              </a:rPr>
              <a:t>Q</a:t>
            </a:r>
            <a:r>
              <a:rPr sz="2800" dirty="0">
                <a:latin typeface="Times New Roman" panose="02020603050405020304" pitchFamily="18" charset="0"/>
                <a:ea typeface="+mn-ea"/>
                <a:cs typeface="Times New Roman" panose="02020603050405020304" pitchFamily="18" charset="0"/>
              </a:rPr>
              <a:t> </a:t>
            </a:r>
            <a:r>
              <a:rPr sz="2800" dirty="0">
                <a:latin typeface="+mn-ea"/>
                <a:ea typeface="+mn-ea"/>
              </a:rPr>
              <a:t>，或读作</a:t>
            </a:r>
            <a:r>
              <a:rPr lang="en-US" altLang="zh-CN" sz="2800" i="1" dirty="0">
                <a:latin typeface="Times New Roman" panose="02020603050405020304" pitchFamily="18" charset="0"/>
                <a:ea typeface="+mn-ea"/>
                <a:cs typeface="Times New Roman" panose="02020603050405020304" pitchFamily="18" charset="0"/>
              </a:rPr>
              <a:t>P</a:t>
            </a:r>
            <a:r>
              <a:rPr sz="2800" dirty="0">
                <a:solidFill>
                  <a:srgbClr val="C00000"/>
                </a:solidFill>
                <a:latin typeface="+mn-ea"/>
                <a:ea typeface="+mn-ea"/>
              </a:rPr>
              <a:t>等价</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 。</a:t>
            </a:r>
          </a:p>
          <a:p>
            <a:pPr>
              <a:lnSpc>
                <a:spcPct val="100000"/>
              </a:lnSpc>
              <a:defRPr/>
            </a:pPr>
            <a:r>
              <a:rPr sz="2800" dirty="0">
                <a:latin typeface="+mn-ea"/>
                <a:ea typeface="+mn-ea"/>
              </a:rPr>
              <a:t>当</a:t>
            </a:r>
            <a:r>
              <a:rPr lang="en-US" altLang="zh-CN" sz="2800" i="1" dirty="0">
                <a:latin typeface="Times New Roman" panose="02020603050405020304" pitchFamily="18" charset="0"/>
                <a:ea typeface="+mn-ea"/>
                <a:cs typeface="Times New Roman" panose="02020603050405020304" pitchFamily="18" charset="0"/>
              </a:rPr>
              <a:t>P</a:t>
            </a:r>
            <a:r>
              <a:rPr sz="2800" dirty="0">
                <a:latin typeface="+mn-ea"/>
                <a:ea typeface="+mn-ea"/>
              </a:rPr>
              <a:t>和</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的真值相同时，</a:t>
            </a:r>
            <a:r>
              <a:rPr lang="en-US" altLang="zh-CN" sz="2800" i="1" dirty="0">
                <a:latin typeface="Times New Roman" panose="02020603050405020304" pitchFamily="18" charset="0"/>
                <a:ea typeface="+mn-ea"/>
                <a:cs typeface="Times New Roman" panose="02020603050405020304" pitchFamily="18" charset="0"/>
              </a:rPr>
              <a:t>P</a:t>
            </a:r>
            <a:r>
              <a:rPr sz="2800" dirty="0">
                <a:latin typeface="Times New Roman" panose="02020603050405020304" pitchFamily="18" charset="0"/>
                <a:ea typeface="+mn-ea"/>
                <a:cs typeface="Times New Roman" panose="02020603050405020304" pitchFamily="18" charset="0"/>
                <a:sym typeface="Symbol" pitchFamily="2" charset="2"/>
              </a:rPr>
              <a:t></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的真值为</a:t>
            </a:r>
            <a:r>
              <a:rPr lang="en-US" altLang="zh-CN" sz="2800" i="1" dirty="0">
                <a:latin typeface="Times New Roman" panose="02020603050405020304" pitchFamily="18" charset="0"/>
                <a:ea typeface="+mn-ea"/>
                <a:cs typeface="Times New Roman" panose="02020603050405020304" pitchFamily="18" charset="0"/>
              </a:rPr>
              <a:t>T</a:t>
            </a:r>
            <a:r>
              <a:rPr lang="en-US" altLang="zh-CN" sz="2800" dirty="0">
                <a:latin typeface="+mn-ea"/>
                <a:ea typeface="+mn-ea"/>
              </a:rPr>
              <a:t>，</a:t>
            </a:r>
            <a:r>
              <a:rPr sz="2800" dirty="0">
                <a:latin typeface="+mn-ea"/>
                <a:ea typeface="+mn-ea"/>
              </a:rPr>
              <a:t>否则</a:t>
            </a:r>
            <a:r>
              <a:rPr lang="en-US" altLang="zh-CN" sz="2800" i="1" dirty="0">
                <a:latin typeface="Times New Roman" panose="02020603050405020304" pitchFamily="18" charset="0"/>
                <a:ea typeface="+mn-ea"/>
                <a:cs typeface="Times New Roman" panose="02020603050405020304" pitchFamily="18" charset="0"/>
              </a:rPr>
              <a:t>P</a:t>
            </a:r>
            <a:r>
              <a:rPr sz="2800" dirty="0">
                <a:latin typeface="Times New Roman" panose="02020603050405020304" pitchFamily="18" charset="0"/>
                <a:ea typeface="+mn-ea"/>
                <a:cs typeface="Times New Roman" panose="02020603050405020304" pitchFamily="18" charset="0"/>
                <a:sym typeface="Symbol" pitchFamily="2" charset="2"/>
              </a:rPr>
              <a:t></a:t>
            </a:r>
            <a:r>
              <a:rPr lang="en-US" altLang="zh-CN" sz="2800" i="1" dirty="0">
                <a:latin typeface="Times New Roman" panose="02020603050405020304" pitchFamily="18" charset="0"/>
                <a:ea typeface="+mn-ea"/>
                <a:cs typeface="Times New Roman" panose="02020603050405020304" pitchFamily="18" charset="0"/>
              </a:rPr>
              <a:t>Q</a:t>
            </a:r>
            <a:r>
              <a:rPr sz="2800" dirty="0">
                <a:latin typeface="+mn-ea"/>
                <a:ea typeface="+mn-ea"/>
              </a:rPr>
              <a:t>的真值为</a:t>
            </a:r>
            <a:r>
              <a:rPr lang="en-US" altLang="zh-CN" sz="2800" i="1" dirty="0">
                <a:latin typeface="Times New Roman" panose="02020603050405020304" pitchFamily="18" charset="0"/>
                <a:ea typeface="+mn-ea"/>
                <a:cs typeface="Times New Roman" panose="02020603050405020304" pitchFamily="18" charset="0"/>
              </a:rPr>
              <a:t>F</a:t>
            </a:r>
            <a:r>
              <a:rPr lang="en-US" altLang="zh-CN" sz="2800" dirty="0">
                <a:latin typeface="+mn-ea"/>
                <a:ea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7"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0">
            <a:extLst>
              <a:ext uri="{FF2B5EF4-FFF2-40B4-BE49-F238E27FC236}">
                <a16:creationId xmlns:a16="http://schemas.microsoft.com/office/drawing/2014/main" id="{A27A0929-7094-D041-85DF-608EDB2E6CD5}"/>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mn-ea"/>
                <a:ea typeface="+mn-ea"/>
              </a:rPr>
              <a:t>双条件词真值表及举例</a:t>
            </a:r>
          </a:p>
        </p:txBody>
      </p:sp>
      <p:graphicFrame>
        <p:nvGraphicFramePr>
          <p:cNvPr id="131076" name="Group 4">
            <a:extLst>
              <a:ext uri="{FF2B5EF4-FFF2-40B4-BE49-F238E27FC236}">
                <a16:creationId xmlns:a16="http://schemas.microsoft.com/office/drawing/2014/main" id="{8755B24F-44B6-144D-9405-A5EF0F2BC980}"/>
              </a:ext>
            </a:extLst>
          </p:cNvPr>
          <p:cNvGraphicFramePr>
            <a:graphicFrameLocks noGrp="1"/>
          </p:cNvGraphicFramePr>
          <p:nvPr>
            <p:ph idx="1"/>
          </p:nvPr>
        </p:nvGraphicFramePr>
        <p:xfrm>
          <a:off x="750888" y="1617663"/>
          <a:ext cx="7642225" cy="2316163"/>
        </p:xfrm>
        <a:graphic>
          <a:graphicData uri="http://schemas.openxmlformats.org/drawingml/2006/table">
            <a:tbl>
              <a:tblPr/>
              <a:tblGrid>
                <a:gridCol w="2547409">
                  <a:extLst>
                    <a:ext uri="{9D8B030D-6E8A-4147-A177-3AD203B41FA5}">
                      <a16:colId xmlns:a16="http://schemas.microsoft.com/office/drawing/2014/main" val="20000"/>
                    </a:ext>
                  </a:extLst>
                </a:gridCol>
                <a:gridCol w="2514253">
                  <a:extLst>
                    <a:ext uri="{9D8B030D-6E8A-4147-A177-3AD203B41FA5}">
                      <a16:colId xmlns:a16="http://schemas.microsoft.com/office/drawing/2014/main" val="20001"/>
                    </a:ext>
                  </a:extLst>
                </a:gridCol>
                <a:gridCol w="2580563">
                  <a:extLst>
                    <a:ext uri="{9D8B030D-6E8A-4147-A177-3AD203B41FA5}">
                      <a16:colId xmlns:a16="http://schemas.microsoft.com/office/drawing/2014/main" val="20002"/>
                    </a:ext>
                  </a:extLst>
                </a:gridCol>
              </a:tblGrid>
              <a:tr h="474663">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L="175651" marR="17565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marL="175651" marR="17565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lang="zh-CN" altLang="en-US" sz="2400" dirty="0">
                          <a:latin typeface="Times New Roman" panose="02020603050405020304" pitchFamily="18" charset="0"/>
                          <a:ea typeface="+mn-ea"/>
                          <a:cs typeface="Times New Roman" panose="02020603050405020304" pitchFamily="18" charset="0"/>
                          <a:sym typeface="Symbol" pitchFamily="2" charset="2"/>
                        </a:rPr>
                        <a:t></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p>
                  </a:txBody>
                  <a:tcPr marL="175651" marR="17565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175651" marR="17565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175651" marR="17565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75651" marR="17565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p>
                  </a:txBody>
                  <a:tcPr marL="175651" marR="17565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75651" marR="17565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p>
                  </a:txBody>
                  <a:tcPr marL="175651" marR="17565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375">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75651" marR="17565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p>
                  </a:txBody>
                  <a:tcPr marL="175651" marR="17565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175651" marR="17565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75651" marR="17565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175651" marR="175651"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buFont typeface="Arial" panose="020B0604020202020204" pitchFamily="34" charset="0"/>
                        <a:defRPr sz="2800">
                          <a:solidFill>
                            <a:schemeClr val="tx1"/>
                          </a:solidFill>
                          <a:latin typeface="Calibri" panose="020F0502020204030204" pitchFamily="34" charset="0"/>
                        </a:defRPr>
                      </a:lvl1pPr>
                      <a:lvl2pPr marL="742950" indent="-285750" eaLnBrk="0" hangingPunct="0">
                        <a:buFont typeface="Arial" panose="020B0604020202020204" pitchFamily="34" charset="0"/>
                        <a:defRPr sz="2400">
                          <a:solidFill>
                            <a:schemeClr val="tx1"/>
                          </a:solidFill>
                          <a:latin typeface="Calibri" panose="020F0502020204030204" pitchFamily="34" charset="0"/>
                        </a:defRPr>
                      </a:lvl2pPr>
                      <a:lvl3pPr marL="1143000" indent="-228600" eaLnBrk="0" hangingPunct="0">
                        <a:buFont typeface="Arial" panose="020B0604020202020204" pitchFamily="34" charset="0"/>
                        <a:defRPr sz="2000">
                          <a:solidFill>
                            <a:schemeClr val="tx1"/>
                          </a:solidFill>
                          <a:latin typeface="Calibri" panose="020F0502020204030204" pitchFamily="34" charset="0"/>
                        </a:defRPr>
                      </a:lvl3pPr>
                      <a:lvl4pPr marL="1600200" indent="-228600" eaLnBrk="0" hangingPunct="0">
                        <a:buFont typeface="Arial" panose="020B0604020202020204" pitchFamily="34" charset="0"/>
                        <a:defRPr>
                          <a:solidFill>
                            <a:schemeClr val="tx1"/>
                          </a:solidFill>
                          <a:latin typeface="Calibri" panose="020F0502020204030204" pitchFamily="34" charset="0"/>
                        </a:defRPr>
                      </a:lvl4pPr>
                      <a:lvl5pPr marL="2057400" indent="-228600" eaLnBrk="0" hangingPunct="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p>
                  </a:txBody>
                  <a:tcPr marL="175651" marR="17565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7677" name="Rectangle 32">
            <a:extLst>
              <a:ext uri="{FF2B5EF4-FFF2-40B4-BE49-F238E27FC236}">
                <a16:creationId xmlns:a16="http://schemas.microsoft.com/office/drawing/2014/main" id="{2787FA2F-42D3-5740-A954-B6B3A10D81EF}"/>
              </a:ext>
            </a:extLst>
          </p:cNvPr>
          <p:cNvSpPr>
            <a:spLocks noChangeArrowheads="1"/>
          </p:cNvSpPr>
          <p:nvPr/>
        </p:nvSpPr>
        <p:spPr bwMode="auto">
          <a:xfrm>
            <a:off x="750888" y="4149725"/>
            <a:ext cx="80645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SzPct val="85000"/>
              <a:buFontTx/>
              <a:buNone/>
              <a:defRPr/>
            </a:pPr>
            <a:r>
              <a:rPr lang="en-US" altLang="zh-CN" sz="2800" b="1" dirty="0">
                <a:latin typeface="Times New Roman" panose="02020603050405020304" pitchFamily="18" charset="0"/>
                <a:ea typeface="+mn-ea"/>
                <a:cs typeface="Times New Roman" panose="02020603050405020304" pitchFamily="18" charset="0"/>
              </a:rPr>
              <a:t>P</a:t>
            </a:r>
            <a:r>
              <a:rPr lang="zh-CN" altLang="en-US" sz="2800" b="1" dirty="0">
                <a:latin typeface="Times New Roman" panose="02020603050405020304" pitchFamily="18" charset="0"/>
                <a:ea typeface="+mn-ea"/>
                <a:cs typeface="Times New Roman" panose="02020603050405020304" pitchFamily="18" charset="0"/>
              </a:rPr>
              <a:t>：</a:t>
            </a:r>
            <a:r>
              <a:rPr kumimoji="0" lang="en-US" altLang="zh-CN" sz="2800" b="1" dirty="0">
                <a:latin typeface="Times New Roman" panose="02020603050405020304" pitchFamily="18" charset="0"/>
                <a:ea typeface="+mn-ea"/>
                <a:cs typeface="Times New Roman" panose="02020603050405020304" pitchFamily="18" charset="0"/>
              </a:rPr>
              <a:t>△ABC</a:t>
            </a:r>
            <a:r>
              <a:rPr kumimoji="0" lang="zh-CN" altLang="en-US" sz="2800" b="1" dirty="0">
                <a:latin typeface="+mn-ea"/>
                <a:ea typeface="+mn-ea"/>
              </a:rPr>
              <a:t>是等腰三角形</a:t>
            </a:r>
          </a:p>
          <a:p>
            <a:pPr eaLnBrk="1" hangingPunct="1">
              <a:buSzPct val="85000"/>
              <a:buFontTx/>
              <a:buNone/>
              <a:defRPr/>
            </a:pPr>
            <a:r>
              <a:rPr lang="en-US" altLang="zh-CN" sz="2800" b="1" dirty="0">
                <a:latin typeface="Times New Roman" panose="02020603050405020304" pitchFamily="18" charset="0"/>
                <a:ea typeface="+mn-ea"/>
                <a:cs typeface="Times New Roman" panose="02020603050405020304" pitchFamily="18" charset="0"/>
              </a:rPr>
              <a:t>Q</a:t>
            </a:r>
            <a:r>
              <a:rPr lang="zh-CN" altLang="en-US" sz="2800" b="1" dirty="0">
                <a:latin typeface="Times New Roman" panose="02020603050405020304" pitchFamily="18" charset="0"/>
                <a:ea typeface="+mn-ea"/>
                <a:cs typeface="Times New Roman" panose="02020603050405020304" pitchFamily="18" charset="0"/>
              </a:rPr>
              <a:t>：</a:t>
            </a:r>
            <a:r>
              <a:rPr kumimoji="0" lang="en-US" altLang="zh-CN" sz="2800" b="1" dirty="0">
                <a:latin typeface="Times New Roman" panose="02020603050405020304" pitchFamily="18" charset="0"/>
                <a:ea typeface="+mn-ea"/>
                <a:cs typeface="Times New Roman" panose="02020603050405020304" pitchFamily="18" charset="0"/>
              </a:rPr>
              <a:t>△ABC</a:t>
            </a:r>
            <a:r>
              <a:rPr kumimoji="0" lang="zh-CN" altLang="en-US" sz="2800" b="1" dirty="0">
                <a:latin typeface="+mn-ea"/>
                <a:ea typeface="+mn-ea"/>
              </a:rPr>
              <a:t>有两个角相等</a:t>
            </a:r>
            <a:endParaRPr lang="zh-CN" altLang="en-US" sz="2800" b="1" dirty="0">
              <a:latin typeface="+mn-ea"/>
              <a:ea typeface="+mn-ea"/>
            </a:endParaRPr>
          </a:p>
          <a:p>
            <a:pPr eaLnBrk="1" hangingPunct="1">
              <a:buSzPct val="85000"/>
              <a:buFontTx/>
              <a:buNone/>
              <a:defRPr/>
            </a:pPr>
            <a:r>
              <a:rPr lang="en-US" altLang="zh-CN" sz="2800" b="1" dirty="0">
                <a:latin typeface="Times New Roman" panose="02020603050405020304" pitchFamily="18" charset="0"/>
                <a:ea typeface="+mn-ea"/>
                <a:cs typeface="Times New Roman" panose="02020603050405020304" pitchFamily="18" charset="0"/>
              </a:rPr>
              <a:t>P </a:t>
            </a:r>
            <a:r>
              <a:rPr lang="zh-CN" altLang="en-US" sz="2800" dirty="0">
                <a:latin typeface="Times New Roman" panose="02020603050405020304" pitchFamily="18" charset="0"/>
                <a:cs typeface="Times New Roman" panose="02020603050405020304" pitchFamily="18" charset="0"/>
                <a:sym typeface="Symbol" pitchFamily="2" charset="2"/>
              </a:rPr>
              <a:t> </a:t>
            </a:r>
            <a:r>
              <a:rPr lang="en-US" altLang="zh-CN" sz="2800" b="1" dirty="0">
                <a:latin typeface="Times New Roman" panose="02020603050405020304" pitchFamily="18" charset="0"/>
                <a:ea typeface="+mn-ea"/>
                <a:cs typeface="Times New Roman" panose="02020603050405020304" pitchFamily="18" charset="0"/>
              </a:rPr>
              <a:t>Q</a:t>
            </a:r>
            <a:r>
              <a:rPr lang="zh-CN" altLang="en-US" sz="2800" b="1" dirty="0">
                <a:latin typeface="Times New Roman" panose="02020603050405020304" pitchFamily="18" charset="0"/>
                <a:ea typeface="+mn-ea"/>
                <a:cs typeface="Times New Roman" panose="02020603050405020304" pitchFamily="18" charset="0"/>
              </a:rPr>
              <a:t>： </a:t>
            </a:r>
            <a:r>
              <a:rPr kumimoji="0" lang="en-US" altLang="zh-CN" sz="2800" b="1" dirty="0">
                <a:latin typeface="Times New Roman" panose="02020603050405020304" pitchFamily="18" charset="0"/>
                <a:ea typeface="+mn-ea"/>
                <a:cs typeface="Times New Roman" panose="02020603050405020304" pitchFamily="18" charset="0"/>
              </a:rPr>
              <a:t>△ABC</a:t>
            </a:r>
            <a:r>
              <a:rPr kumimoji="0" lang="zh-CN" altLang="en-US" sz="2800" b="1" dirty="0">
                <a:latin typeface="+mn-ea"/>
                <a:ea typeface="+mn-ea"/>
              </a:rPr>
              <a:t>是等腰三角形当且仅当</a:t>
            </a:r>
            <a:r>
              <a:rPr kumimoji="0" lang="en-US" altLang="zh-CN" sz="2800" b="1" dirty="0">
                <a:latin typeface="Times New Roman" panose="02020603050405020304" pitchFamily="18" charset="0"/>
                <a:ea typeface="+mn-ea"/>
                <a:cs typeface="Times New Roman" panose="02020603050405020304" pitchFamily="18" charset="0"/>
              </a:rPr>
              <a:t>△ABC</a:t>
            </a:r>
            <a:r>
              <a:rPr kumimoji="0" lang="zh-CN" altLang="en-US" sz="2800" b="1" dirty="0">
                <a:latin typeface="+mn-ea"/>
                <a:ea typeface="+mn-ea"/>
              </a:rPr>
              <a:t>有两个角相等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77"/>
                                        </p:tgtEl>
                                        <p:attrNameLst>
                                          <p:attrName>style.visibility</p:attrName>
                                        </p:attrNameLst>
                                      </p:cBhvr>
                                      <p:to>
                                        <p:strVal val="visible"/>
                                      </p:to>
                                    </p:set>
                                    <p:animEffect transition="in" filter="blinds(horizontal)">
                                      <p:cBhvr>
                                        <p:cTn id="7" dur="500"/>
                                        <p:tgtEl>
                                          <p:spTgt spid="27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49B87971-4431-6D4A-B1BC-51FE556416FB}"/>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1.2 命题联结词及真值表</a:t>
            </a:r>
          </a:p>
        </p:txBody>
      </p:sp>
      <p:sp>
        <p:nvSpPr>
          <p:cNvPr id="40962" name="Rectangle 3">
            <a:extLst>
              <a:ext uri="{FF2B5EF4-FFF2-40B4-BE49-F238E27FC236}">
                <a16:creationId xmlns:a16="http://schemas.microsoft.com/office/drawing/2014/main" id="{E26EA2A8-2F1E-3141-8ADB-F79CB22EA7A1}"/>
              </a:ext>
            </a:extLst>
          </p:cNvPr>
          <p:cNvSpPr>
            <a:spLocks noGrp="1"/>
          </p:cNvSpPr>
          <p:nvPr>
            <p:ph idx="1"/>
          </p:nvPr>
        </p:nvSpPr>
        <p:spPr>
          <a:xfrm>
            <a:off x="250825" y="1600200"/>
            <a:ext cx="8435975" cy="4525963"/>
          </a:xfrm>
        </p:spPr>
        <p:txBody>
          <a:bodyPr rtlCol="0">
            <a:normAutofit/>
          </a:bodyPr>
          <a:lstStyle/>
          <a:p>
            <a:pPr>
              <a:defRPr/>
            </a:pPr>
            <a:r>
              <a:rPr sz="2800" dirty="0">
                <a:latin typeface="+mn-ea"/>
                <a:ea typeface="+mn-ea"/>
              </a:rPr>
              <a:t>命题的解释</a:t>
            </a:r>
            <a:br>
              <a:rPr sz="1800" dirty="0">
                <a:latin typeface="+mn-ea"/>
                <a:ea typeface="+mn-ea"/>
              </a:rPr>
            </a:br>
            <a:r>
              <a:rPr sz="2800" dirty="0">
                <a:latin typeface="+mn-ea"/>
                <a:ea typeface="+mn-ea"/>
              </a:rPr>
              <a:t>　　设</a:t>
            </a:r>
            <a:r>
              <a:rPr lang="en-US" altLang="zh-CN" sz="2800" i="1" dirty="0">
                <a:latin typeface="Times New Roman" panose="02020603050405020304" pitchFamily="18" charset="0"/>
                <a:ea typeface="+mn-ea"/>
                <a:cs typeface="Times New Roman" panose="02020603050405020304" pitchFamily="18" charset="0"/>
              </a:rPr>
              <a:t>P</a:t>
            </a:r>
            <a:r>
              <a:rPr lang="en-US" altLang="zh-CN" sz="2800" i="1" baseline="-25000" dirty="0">
                <a:latin typeface="Times New Roman" panose="02020603050405020304" pitchFamily="18" charset="0"/>
                <a:ea typeface="+mn-ea"/>
                <a:cs typeface="Times New Roman" panose="02020603050405020304" pitchFamily="18" charset="0"/>
              </a:rPr>
              <a:t>1</a:t>
            </a:r>
            <a:r>
              <a:rPr lang="en-US" altLang="zh-CN" sz="2800" i="1" dirty="0">
                <a:latin typeface="Times New Roman" panose="02020603050405020304" pitchFamily="18" charset="0"/>
                <a:ea typeface="+mn-ea"/>
                <a:cs typeface="Times New Roman" panose="02020603050405020304" pitchFamily="18" charset="0"/>
              </a:rPr>
              <a:t>, P</a:t>
            </a:r>
            <a:r>
              <a:rPr lang="en-US" altLang="zh-CN" sz="2800" i="1" baseline="-25000" dirty="0">
                <a:latin typeface="Times New Roman" panose="02020603050405020304" pitchFamily="18" charset="0"/>
                <a:ea typeface="+mn-ea"/>
                <a:cs typeface="Times New Roman" panose="02020603050405020304" pitchFamily="18" charset="0"/>
              </a:rPr>
              <a:t>2</a:t>
            </a:r>
            <a:r>
              <a:rPr lang="en-US" altLang="zh-CN" sz="2800" i="1" dirty="0">
                <a:latin typeface="Times New Roman" panose="02020603050405020304" pitchFamily="18" charset="0"/>
                <a:ea typeface="+mn-ea"/>
                <a:cs typeface="Times New Roman" panose="02020603050405020304" pitchFamily="18" charset="0"/>
              </a:rPr>
              <a:t>, …, </a:t>
            </a:r>
            <a:r>
              <a:rPr lang="en-US" altLang="zh-CN" sz="2800" i="1" dirty="0" err="1">
                <a:latin typeface="Times New Roman" panose="02020603050405020304" pitchFamily="18" charset="0"/>
                <a:ea typeface="+mn-ea"/>
                <a:cs typeface="Times New Roman" panose="02020603050405020304" pitchFamily="18" charset="0"/>
              </a:rPr>
              <a:t>P</a:t>
            </a:r>
            <a:r>
              <a:rPr lang="en-US" altLang="zh-CN" sz="2800" i="1" baseline="-25000" dirty="0" err="1">
                <a:latin typeface="Times New Roman" panose="02020603050405020304" pitchFamily="18" charset="0"/>
                <a:ea typeface="+mn-ea"/>
                <a:cs typeface="Times New Roman" panose="02020603050405020304" pitchFamily="18" charset="0"/>
              </a:rPr>
              <a:t>n</a:t>
            </a:r>
            <a:r>
              <a:rPr sz="2800" dirty="0">
                <a:latin typeface="+mn-ea"/>
                <a:ea typeface="+mn-ea"/>
              </a:rPr>
              <a:t>是出现在命题</a:t>
            </a:r>
            <a:r>
              <a:rPr lang="en-US" altLang="zh-CN" sz="2800" i="1" dirty="0">
                <a:latin typeface="+mn-ea"/>
                <a:ea typeface="+mn-ea"/>
              </a:rPr>
              <a:t>A</a:t>
            </a:r>
            <a:r>
              <a:rPr sz="2800" dirty="0">
                <a:latin typeface="+mn-ea"/>
                <a:ea typeface="+mn-ea"/>
              </a:rPr>
              <a:t>中的全部命题变项，给</a:t>
            </a:r>
            <a:r>
              <a:rPr lang="en-US" altLang="zh-CN" sz="2800" i="1" dirty="0">
                <a:latin typeface="Times New Roman" panose="02020603050405020304" pitchFamily="18" charset="0"/>
                <a:ea typeface="+mn-ea"/>
                <a:cs typeface="Times New Roman" panose="02020603050405020304" pitchFamily="18" charset="0"/>
              </a:rPr>
              <a:t>P</a:t>
            </a:r>
            <a:r>
              <a:rPr lang="en-US" altLang="zh-CN" sz="2800" i="1" baseline="-25000" dirty="0">
                <a:latin typeface="Times New Roman" panose="02020603050405020304" pitchFamily="18" charset="0"/>
                <a:ea typeface="+mn-ea"/>
                <a:cs typeface="Times New Roman" panose="02020603050405020304" pitchFamily="18" charset="0"/>
              </a:rPr>
              <a:t>1</a:t>
            </a:r>
            <a:r>
              <a:rPr lang="en-US" altLang="zh-CN" sz="2800" i="1" dirty="0">
                <a:latin typeface="Times New Roman" panose="02020603050405020304" pitchFamily="18" charset="0"/>
                <a:ea typeface="+mn-ea"/>
                <a:cs typeface="Times New Roman" panose="02020603050405020304" pitchFamily="18" charset="0"/>
              </a:rPr>
              <a:t>, P</a:t>
            </a:r>
            <a:r>
              <a:rPr lang="en-US" altLang="zh-CN" sz="2800" i="1" baseline="-25000" dirty="0">
                <a:latin typeface="Times New Roman" panose="02020603050405020304" pitchFamily="18" charset="0"/>
                <a:ea typeface="+mn-ea"/>
                <a:cs typeface="Times New Roman" panose="02020603050405020304" pitchFamily="18" charset="0"/>
              </a:rPr>
              <a:t>2</a:t>
            </a:r>
            <a:r>
              <a:rPr lang="en-US" altLang="zh-CN" sz="2800" i="1" dirty="0">
                <a:latin typeface="Times New Roman" panose="02020603050405020304" pitchFamily="18" charset="0"/>
                <a:ea typeface="+mn-ea"/>
                <a:cs typeface="Times New Roman" panose="02020603050405020304" pitchFamily="18" charset="0"/>
              </a:rPr>
              <a:t>, …, </a:t>
            </a:r>
            <a:r>
              <a:rPr lang="en-US" altLang="zh-CN" sz="2800" i="1" dirty="0" err="1">
                <a:latin typeface="Times New Roman" panose="02020603050405020304" pitchFamily="18" charset="0"/>
                <a:ea typeface="+mn-ea"/>
                <a:cs typeface="Times New Roman" panose="02020603050405020304" pitchFamily="18" charset="0"/>
              </a:rPr>
              <a:t>P</a:t>
            </a:r>
            <a:r>
              <a:rPr lang="en-US" altLang="zh-CN" sz="2800" i="1" baseline="-25000" dirty="0" err="1">
                <a:latin typeface="Times New Roman" panose="02020603050405020304" pitchFamily="18" charset="0"/>
                <a:ea typeface="+mn-ea"/>
                <a:cs typeface="Times New Roman" panose="02020603050405020304" pitchFamily="18" charset="0"/>
              </a:rPr>
              <a:t>n</a:t>
            </a:r>
            <a:r>
              <a:rPr sz="2800" dirty="0">
                <a:latin typeface="+mn-ea"/>
                <a:ea typeface="+mn-ea"/>
              </a:rPr>
              <a:t>各指定一个</a:t>
            </a:r>
            <a:r>
              <a:rPr sz="2800" dirty="0">
                <a:latin typeface="+mn-ea"/>
                <a:ea typeface="+mn-ea"/>
                <a:hlinkClick r:id="rId2" action="ppaction://hlinksldjump"/>
              </a:rPr>
              <a:t>真值</a:t>
            </a:r>
            <a:r>
              <a:rPr sz="2800" dirty="0">
                <a:latin typeface="+mn-ea"/>
                <a:ea typeface="+mn-ea"/>
              </a:rPr>
              <a:t>，称为对命题</a:t>
            </a:r>
            <a:r>
              <a:rPr lang="en-US" altLang="zh-CN" sz="2800" i="1" dirty="0">
                <a:latin typeface="Times New Roman" panose="02020603050405020304" pitchFamily="18" charset="0"/>
                <a:ea typeface="+mn-ea"/>
                <a:cs typeface="Times New Roman" panose="02020603050405020304" pitchFamily="18" charset="0"/>
              </a:rPr>
              <a:t>A</a:t>
            </a:r>
            <a:r>
              <a:rPr sz="2800" dirty="0">
                <a:latin typeface="+mn-ea"/>
                <a:ea typeface="+mn-ea"/>
              </a:rPr>
              <a:t>的一个解释或一个赋值，命题的解释用符号</a:t>
            </a:r>
            <a:r>
              <a:rPr lang="en-US" altLang="zh-CN" sz="2800" i="1" dirty="0">
                <a:latin typeface="Times New Roman" panose="02020603050405020304" pitchFamily="18" charset="0"/>
                <a:ea typeface="+mn-ea"/>
                <a:cs typeface="Times New Roman" panose="02020603050405020304" pitchFamily="18" charset="0"/>
              </a:rPr>
              <a:t>I</a:t>
            </a:r>
            <a:r>
              <a:rPr lang="zh-Hans" sz="2800" i="1" dirty="0">
                <a:latin typeface="Times New Roman" panose="02020603050405020304" pitchFamily="18" charset="0"/>
                <a:ea typeface="+mn-ea"/>
                <a:cs typeface="Times New Roman" panose="02020603050405020304" pitchFamily="18" charset="0"/>
              </a:rPr>
              <a:t> </a:t>
            </a:r>
            <a:r>
              <a:rPr sz="2800" dirty="0">
                <a:latin typeface="+mn-ea"/>
                <a:ea typeface="+mn-ea"/>
              </a:rPr>
              <a:t>表示。 </a:t>
            </a:r>
            <a:endParaRPr altLang="zh-CN" sz="2800" dirty="0">
              <a:latin typeface="+mn-ea"/>
              <a:ea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FB2AF668-E762-984F-9640-3741FBC880A6}"/>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命题的解释举例</a:t>
            </a:r>
          </a:p>
        </p:txBody>
      </p:sp>
      <p:sp>
        <p:nvSpPr>
          <p:cNvPr id="41986" name="Rectangle 3">
            <a:extLst>
              <a:ext uri="{FF2B5EF4-FFF2-40B4-BE49-F238E27FC236}">
                <a16:creationId xmlns:a16="http://schemas.microsoft.com/office/drawing/2014/main" id="{EE0CB4AB-5474-D348-8FD5-8AA660D43263}"/>
              </a:ext>
            </a:extLst>
          </p:cNvPr>
          <p:cNvSpPr>
            <a:spLocks noGrp="1"/>
          </p:cNvSpPr>
          <p:nvPr>
            <p:ph idx="1"/>
          </p:nvPr>
        </p:nvSpPr>
        <p:spPr>
          <a:xfrm>
            <a:off x="250825" y="1600200"/>
            <a:ext cx="8435975" cy="4525963"/>
          </a:xfrm>
        </p:spPr>
        <p:txBody>
          <a:bodyPr rtlCol="0">
            <a:normAutofit/>
          </a:bodyPr>
          <a:lstStyle/>
          <a:p>
            <a:pPr>
              <a:lnSpc>
                <a:spcPct val="110000"/>
              </a:lnSpc>
              <a:buFont typeface="Wingdings" pitchFamily="2" charset="2"/>
              <a:buNone/>
              <a:defRPr/>
            </a:pPr>
            <a:r>
              <a:rPr lang="zh-Hans" sz="2800" b="1" dirty="0">
                <a:latin typeface="+mn-ea"/>
                <a:ea typeface="+mn-ea"/>
              </a:rPr>
              <a:t>     </a:t>
            </a:r>
            <a:r>
              <a:rPr sz="2800" b="1" dirty="0">
                <a:latin typeface="+mn-ea"/>
                <a:ea typeface="+mn-ea"/>
              </a:rPr>
              <a:t>举例</a:t>
            </a:r>
            <a:r>
              <a:rPr sz="2800" dirty="0">
                <a:latin typeface="+mn-ea"/>
                <a:ea typeface="+mn-ea"/>
              </a:rPr>
              <a:t>：</a:t>
            </a:r>
          </a:p>
          <a:p>
            <a:pPr>
              <a:lnSpc>
                <a:spcPct val="110000"/>
              </a:lnSpc>
              <a:buFont typeface="Wingdings 2" pitchFamily="18" charset="2"/>
              <a:buNone/>
              <a:defRPr/>
            </a:pPr>
            <a:r>
              <a:rPr lang="zh-Hans" sz="2800" dirty="0">
                <a:latin typeface="Times New Roman" panose="02020603050405020304" pitchFamily="18" charset="0"/>
                <a:ea typeface="+mn-ea"/>
                <a:cs typeface="Times New Roman" panose="02020603050405020304" pitchFamily="18" charset="0"/>
              </a:rPr>
              <a:t>                     </a:t>
            </a:r>
            <a:r>
              <a:rPr lang="en-US" altLang="zh-CN" sz="2800" dirty="0">
                <a:latin typeface="Times New Roman" panose="02020603050405020304" pitchFamily="18" charset="0"/>
                <a:ea typeface="+mn-ea"/>
                <a:cs typeface="Times New Roman" panose="02020603050405020304" pitchFamily="18" charset="0"/>
              </a:rPr>
              <a:t>P	 </a:t>
            </a:r>
            <a:r>
              <a:rPr lang="zh-Hans" sz="2800" dirty="0">
                <a:latin typeface="Times New Roman" panose="02020603050405020304" pitchFamily="18" charset="0"/>
                <a:ea typeface="+mn-ea"/>
                <a:cs typeface="Times New Roman" panose="02020603050405020304" pitchFamily="18" charset="0"/>
              </a:rPr>
              <a:t>     </a:t>
            </a:r>
            <a:r>
              <a:rPr lang="en-US" altLang="zh-CN" sz="2800" dirty="0">
                <a:latin typeface="Times New Roman" panose="02020603050405020304" pitchFamily="18" charset="0"/>
                <a:ea typeface="+mn-ea"/>
                <a:cs typeface="Times New Roman" panose="02020603050405020304" pitchFamily="18" charset="0"/>
              </a:rPr>
              <a:t>Q	</a:t>
            </a:r>
            <a:r>
              <a:rPr lang="zh-Hans" sz="2800" dirty="0">
                <a:latin typeface="Times New Roman" panose="02020603050405020304" pitchFamily="18" charset="0"/>
                <a:ea typeface="+mn-ea"/>
                <a:cs typeface="Times New Roman" panose="02020603050405020304" pitchFamily="18" charset="0"/>
              </a:rPr>
              <a:t>     </a:t>
            </a:r>
            <a:r>
              <a:rPr lang="en-US" altLang="zh-CN" sz="2800" dirty="0">
                <a:latin typeface="Times New Roman" panose="02020603050405020304" pitchFamily="18" charset="0"/>
                <a:ea typeface="+mn-ea"/>
                <a:cs typeface="Times New Roman" panose="02020603050405020304" pitchFamily="18" charset="0"/>
              </a:rPr>
              <a:t>  P</a:t>
            </a:r>
            <a:r>
              <a:rPr sz="3200" dirty="0">
                <a:latin typeface="Times New Roman" panose="02020603050405020304" pitchFamily="18" charset="0"/>
                <a:ea typeface="+mn-ea"/>
                <a:cs typeface="Times New Roman" panose="02020603050405020304" pitchFamily="18" charset="0"/>
                <a:sym typeface="Symbol" pitchFamily="2" charset="2"/>
              </a:rPr>
              <a:t>  </a:t>
            </a:r>
            <a:r>
              <a:rPr lang="en-US" altLang="zh-CN" sz="2800" dirty="0">
                <a:latin typeface="Times New Roman" panose="02020603050405020304" pitchFamily="18" charset="0"/>
                <a:ea typeface="+mn-ea"/>
                <a:cs typeface="Times New Roman" panose="02020603050405020304" pitchFamily="18" charset="0"/>
              </a:rPr>
              <a:t>Q</a:t>
            </a:r>
          </a:p>
          <a:p>
            <a:pPr>
              <a:lnSpc>
                <a:spcPct val="110000"/>
              </a:lnSpc>
              <a:buFont typeface="Wingdings" pitchFamily="2" charset="2"/>
              <a:buNone/>
              <a:defRPr/>
            </a:pPr>
            <a:r>
              <a:rPr lang="zh-Hans" sz="2800" dirty="0">
                <a:latin typeface="Times New Roman" panose="02020603050405020304" pitchFamily="18" charset="0"/>
                <a:ea typeface="+mn-ea"/>
                <a:cs typeface="Times New Roman" panose="02020603050405020304" pitchFamily="18" charset="0"/>
              </a:rPr>
              <a:t>                     </a:t>
            </a:r>
            <a:r>
              <a:rPr lang="en-US" altLang="zh-CN" sz="2800" dirty="0">
                <a:latin typeface="Times New Roman" panose="02020603050405020304" pitchFamily="18" charset="0"/>
                <a:ea typeface="+mn-ea"/>
                <a:cs typeface="Times New Roman" panose="02020603050405020304" pitchFamily="18" charset="0"/>
              </a:rPr>
              <a:t>F	</a:t>
            </a:r>
            <a:r>
              <a:rPr lang="zh-Hans" sz="2800" dirty="0">
                <a:latin typeface="Times New Roman" panose="02020603050405020304" pitchFamily="18" charset="0"/>
                <a:ea typeface="+mn-ea"/>
                <a:cs typeface="Times New Roman" panose="02020603050405020304" pitchFamily="18" charset="0"/>
              </a:rPr>
              <a:t>     </a:t>
            </a:r>
            <a:r>
              <a:rPr lang="en-US" altLang="zh-CN" sz="2800" dirty="0">
                <a:latin typeface="Times New Roman" panose="02020603050405020304" pitchFamily="18" charset="0"/>
                <a:ea typeface="+mn-ea"/>
                <a:cs typeface="Times New Roman" panose="02020603050405020304" pitchFamily="18" charset="0"/>
              </a:rPr>
              <a:t>  F	 </a:t>
            </a:r>
            <a:r>
              <a:rPr lang="zh-Hans" sz="2800" dirty="0">
                <a:latin typeface="Times New Roman" panose="02020603050405020304" pitchFamily="18" charset="0"/>
                <a:ea typeface="+mn-ea"/>
                <a:cs typeface="Times New Roman" panose="02020603050405020304" pitchFamily="18" charset="0"/>
              </a:rPr>
              <a:t>    </a:t>
            </a:r>
            <a:r>
              <a:rPr lang="en-US" altLang="zh-CN" sz="2800" dirty="0">
                <a:latin typeface="Times New Roman" panose="02020603050405020304" pitchFamily="18" charset="0"/>
                <a:ea typeface="+mn-ea"/>
                <a:cs typeface="Times New Roman" panose="02020603050405020304" pitchFamily="18" charset="0"/>
              </a:rPr>
              <a:t>   </a:t>
            </a:r>
            <a:r>
              <a:rPr lang="zh-Hans" sz="2800" dirty="0">
                <a:latin typeface="Times New Roman" panose="02020603050405020304" pitchFamily="18" charset="0"/>
                <a:ea typeface="+mn-ea"/>
                <a:cs typeface="Times New Roman" panose="02020603050405020304" pitchFamily="18" charset="0"/>
              </a:rPr>
              <a:t>    </a:t>
            </a:r>
            <a:r>
              <a:rPr lang="en-US" altLang="zh-CN" sz="2800" dirty="0">
                <a:latin typeface="Times New Roman" panose="02020603050405020304" pitchFamily="18" charset="0"/>
                <a:ea typeface="+mn-ea"/>
                <a:cs typeface="Times New Roman" panose="02020603050405020304" pitchFamily="18" charset="0"/>
              </a:rPr>
              <a:t>T</a:t>
            </a:r>
          </a:p>
          <a:p>
            <a:pPr>
              <a:lnSpc>
                <a:spcPct val="110000"/>
              </a:lnSpc>
              <a:buFont typeface="Wingdings" pitchFamily="2" charset="2"/>
              <a:buNone/>
              <a:defRPr/>
            </a:pPr>
            <a:endParaRPr lang="en-US" altLang="zh-CN" sz="2800" dirty="0">
              <a:latin typeface="+mn-ea"/>
              <a:ea typeface="+mn-ea"/>
            </a:endParaRPr>
          </a:p>
          <a:p>
            <a:pPr>
              <a:lnSpc>
                <a:spcPct val="110000"/>
              </a:lnSpc>
              <a:buFont typeface="Wingdings" pitchFamily="2" charset="2"/>
              <a:buNone/>
              <a:defRPr/>
            </a:pPr>
            <a:r>
              <a:rPr lang="zh-Hans" sz="2800" dirty="0">
                <a:latin typeface="+mn-ea"/>
                <a:ea typeface="+mn-ea"/>
              </a:rPr>
              <a:t>      </a:t>
            </a:r>
            <a:r>
              <a:rPr sz="2800" dirty="0">
                <a:latin typeface="+mn-ea"/>
                <a:ea typeface="+mn-ea"/>
              </a:rPr>
              <a:t>类比：初等代数中的函数赋值</a:t>
            </a:r>
          </a:p>
          <a:p>
            <a:pPr>
              <a:lnSpc>
                <a:spcPct val="110000"/>
              </a:lnSpc>
              <a:buFont typeface="Wingdings" pitchFamily="2" charset="2"/>
              <a:buNone/>
              <a:defRPr/>
            </a:pPr>
            <a:r>
              <a:rPr lang="zh-Hans" sz="2800" dirty="0">
                <a:latin typeface="+mn-ea"/>
                <a:ea typeface="+mn-ea"/>
              </a:rPr>
              <a:t>      </a:t>
            </a:r>
            <a:r>
              <a:rPr lang="en-US" altLang="zh-CN" sz="2800" i="1" dirty="0">
                <a:latin typeface="Times New Roman" panose="02020603050405020304" pitchFamily="18" charset="0"/>
                <a:ea typeface="+mn-ea"/>
                <a:cs typeface="Times New Roman" panose="02020603050405020304" pitchFamily="18" charset="0"/>
              </a:rPr>
              <a:t>f(x)=3x+5</a:t>
            </a:r>
          </a:p>
          <a:p>
            <a:pPr>
              <a:lnSpc>
                <a:spcPct val="110000"/>
              </a:lnSpc>
              <a:buFont typeface="Wingdings" pitchFamily="2" charset="2"/>
              <a:buNone/>
              <a:defRPr/>
            </a:pPr>
            <a:r>
              <a:rPr lang="zh-Hans" sz="2800" dirty="0">
                <a:latin typeface="+mn-ea"/>
                <a:ea typeface="+mn-ea"/>
              </a:rPr>
              <a:t>      </a:t>
            </a:r>
            <a:r>
              <a:rPr lang="en-US" altLang="zh-CN" sz="2800" i="1" dirty="0">
                <a:latin typeface="Times New Roman" panose="02020603050405020304" pitchFamily="18" charset="0"/>
                <a:ea typeface="+mn-ea"/>
                <a:cs typeface="Times New Roman" panose="02020603050405020304" pitchFamily="18" charset="0"/>
              </a:rPr>
              <a:t>x=4</a:t>
            </a:r>
            <a:r>
              <a:rPr sz="2800" dirty="0">
                <a:latin typeface="+mn-ea"/>
                <a:ea typeface="+mn-ea"/>
              </a:rPr>
              <a:t>可以看作对函数</a:t>
            </a:r>
            <a:r>
              <a:rPr lang="en-US" altLang="zh-CN" sz="2800" i="1" dirty="0">
                <a:latin typeface="Times New Roman" panose="02020603050405020304" pitchFamily="18" charset="0"/>
                <a:ea typeface="+mn-ea"/>
                <a:cs typeface="Times New Roman" panose="02020603050405020304" pitchFamily="18" charset="0"/>
              </a:rPr>
              <a:t>f(x)</a:t>
            </a:r>
            <a:r>
              <a:rPr sz="2800" dirty="0">
                <a:latin typeface="+mn-ea"/>
                <a:ea typeface="+mn-ea"/>
              </a:rPr>
              <a:t>的解释</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4F4DB9DB-82CB-A74B-BE4D-4BB78B616848}"/>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1.2 命题联结词及真值表</a:t>
            </a:r>
          </a:p>
        </p:txBody>
      </p:sp>
      <p:sp>
        <p:nvSpPr>
          <p:cNvPr id="43010" name="Rectangle 3">
            <a:extLst>
              <a:ext uri="{FF2B5EF4-FFF2-40B4-BE49-F238E27FC236}">
                <a16:creationId xmlns:a16="http://schemas.microsoft.com/office/drawing/2014/main" id="{A1888F7B-8601-2D44-A73B-853AE09513F0}"/>
              </a:ext>
            </a:extLst>
          </p:cNvPr>
          <p:cNvSpPr>
            <a:spLocks noGrp="1"/>
          </p:cNvSpPr>
          <p:nvPr>
            <p:ph idx="1"/>
          </p:nvPr>
        </p:nvSpPr>
        <p:spPr>
          <a:xfrm>
            <a:off x="250825" y="1600200"/>
            <a:ext cx="8435975" cy="4525963"/>
          </a:xfrm>
        </p:spPr>
        <p:txBody>
          <a:bodyPr rtlCol="0">
            <a:normAutofit/>
          </a:bodyPr>
          <a:lstStyle/>
          <a:p>
            <a:pPr>
              <a:defRPr/>
            </a:pPr>
            <a:r>
              <a:rPr sz="2800">
                <a:latin typeface="+mn-ea"/>
                <a:ea typeface="+mn-ea"/>
              </a:rPr>
              <a:t>真值表</a:t>
            </a:r>
          </a:p>
          <a:p>
            <a:pPr>
              <a:buFont typeface="Wingdings" pitchFamily="2" charset="2"/>
              <a:buNone/>
              <a:defRPr/>
            </a:pPr>
            <a:r>
              <a:rPr sz="1800">
                <a:latin typeface="+mn-ea"/>
                <a:ea typeface="+mn-ea"/>
              </a:rPr>
              <a:t>   </a:t>
            </a:r>
          </a:p>
          <a:p>
            <a:pPr>
              <a:buFont typeface="Wingdings" pitchFamily="2" charset="2"/>
              <a:buNone/>
              <a:defRPr/>
            </a:pPr>
            <a:r>
              <a:rPr sz="2800">
                <a:latin typeface="+mn-ea"/>
                <a:ea typeface="+mn-ea"/>
              </a:rPr>
              <a:t>　　在命题公式中， 对于全部命题变项指定不同真值的所有可能的解释，确定了该命题公式的各种真值情形，把所有解释（赋值）下的取值情形列成表，称作命题公式的真值表。 </a:t>
            </a:r>
            <a:endParaRPr altLang="zh-CN" sz="2800">
              <a:latin typeface="+mn-ea"/>
              <a:ea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98EE0682-C7E8-4E4D-8730-16AEE9DD463F}"/>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1.3 合式公式</a:t>
            </a:r>
          </a:p>
        </p:txBody>
      </p:sp>
      <p:sp>
        <p:nvSpPr>
          <p:cNvPr id="44034" name="Rectangle 3">
            <a:extLst>
              <a:ext uri="{FF2B5EF4-FFF2-40B4-BE49-F238E27FC236}">
                <a16:creationId xmlns:a16="http://schemas.microsoft.com/office/drawing/2014/main" id="{1FFD126C-5A0E-634D-B0BC-9A4AB0D627C7}"/>
              </a:ext>
            </a:extLst>
          </p:cNvPr>
          <p:cNvSpPr>
            <a:spLocks noGrp="1" noChangeArrowheads="1"/>
          </p:cNvSpPr>
          <p:nvPr>
            <p:ph idx="1"/>
          </p:nvPr>
        </p:nvSpPr>
        <p:spPr>
          <a:xfrm>
            <a:off x="684213" y="1844675"/>
            <a:ext cx="7772400" cy="4114800"/>
          </a:xfrm>
        </p:spPr>
        <p:txBody>
          <a:bodyPr/>
          <a:lstStyle/>
          <a:p>
            <a:pPr>
              <a:lnSpc>
                <a:spcPct val="140000"/>
              </a:lnSpc>
              <a:buFont typeface="Wingdings 2" pitchFamily="2" charset="2"/>
              <a:buChar char=""/>
            </a:pPr>
            <a:r>
              <a:rPr sz="2800" dirty="0">
                <a:latin typeface="宋体" panose="02010600030101010101" pitchFamily="2" charset="-122"/>
                <a:ea typeface="宋体" panose="02010600030101010101" pitchFamily="2" charset="-122"/>
                <a:cs typeface="Times New Roman" panose="02020603050405020304" pitchFamily="18" charset="0"/>
              </a:rPr>
              <a:t>合式公式 </a:t>
            </a:r>
            <a:r>
              <a:rPr lang="en-US" altLang="zh-CN" sz="2800" dirty="0">
                <a:latin typeface="宋体" panose="02010600030101010101" pitchFamily="2" charset="-122"/>
                <a:ea typeface="宋体" panose="02010600030101010101" pitchFamily="2" charset="-122"/>
                <a:cs typeface="Times New Roman" panose="02020603050405020304" pitchFamily="18" charset="0"/>
              </a:rPr>
              <a:t>(</a:t>
            </a:r>
            <a:r>
              <a:rPr lang="en-US" altLang="zh-CN" sz="2800" b="1" dirty="0">
                <a:latin typeface="宋体" panose="02010600030101010101" pitchFamily="2" charset="-122"/>
                <a:ea typeface="宋体" panose="02010600030101010101" pitchFamily="2" charset="-122"/>
                <a:cs typeface="Times New Roman" panose="02020603050405020304" pitchFamily="18" charset="0"/>
              </a:rPr>
              <a:t>formulas</a:t>
            </a:r>
            <a:r>
              <a:rPr lang="en-US" altLang="zh-CN" sz="2800" dirty="0">
                <a:latin typeface="宋体" panose="02010600030101010101" pitchFamily="2" charset="-122"/>
                <a:ea typeface="宋体" panose="02010600030101010101" pitchFamily="2" charset="-122"/>
                <a:cs typeface="Times New Roman" panose="02020603050405020304" pitchFamily="18" charset="0"/>
              </a:rPr>
              <a:t>)</a:t>
            </a:r>
            <a:endParaRPr sz="2800" dirty="0">
              <a:latin typeface="宋体" panose="02010600030101010101" pitchFamily="2" charset="-122"/>
              <a:ea typeface="宋体" panose="02010600030101010101" pitchFamily="2" charset="-122"/>
              <a:cs typeface="Times New Roman" panose="02020603050405020304" pitchFamily="18" charset="0"/>
            </a:endParaRPr>
          </a:p>
          <a:p>
            <a:pPr>
              <a:lnSpc>
                <a:spcPct val="140000"/>
              </a:lnSpc>
              <a:buFont typeface="Wingdings" pitchFamily="2" charset="2"/>
              <a:buNone/>
            </a:pPr>
            <a:r>
              <a:rPr sz="2400" dirty="0">
                <a:latin typeface="宋体" panose="02010600030101010101" pitchFamily="2" charset="-122"/>
                <a:ea typeface="宋体" panose="02010600030101010101" pitchFamily="2" charset="-122"/>
                <a:cs typeface="Times New Roman" panose="02020603050405020304" pitchFamily="18" charset="0"/>
              </a:rPr>
              <a:t> </a:t>
            </a:r>
            <a:r>
              <a:rPr sz="2800" dirty="0">
                <a:latin typeface="宋体" panose="02010600030101010101" pitchFamily="2" charset="-122"/>
                <a:ea typeface="宋体" panose="02010600030101010101" pitchFamily="2" charset="-122"/>
                <a:cs typeface="Times New Roman" panose="02020603050405020304" pitchFamily="18" charset="0"/>
              </a:rPr>
              <a:t>　　将命题变项用联结词和圆括号按照一定的逻辑关系连接起来的符号串称为合式公式。当使用</a:t>
            </a:r>
            <a:r>
              <a:rPr sz="280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联结词</a:t>
            </a:r>
            <a:r>
              <a:rPr sz="2800" dirty="0">
                <a:latin typeface="宋体" panose="02010600030101010101" pitchFamily="2" charset="-122"/>
                <a:ea typeface="宋体" panose="02010600030101010101" pitchFamily="2" charset="-122"/>
                <a:cs typeface="Times New Roman" panose="02020603050405020304" pitchFamily="18" charset="0"/>
              </a:rPr>
              <a:t>集</a:t>
            </a:r>
            <a:r>
              <a:rPr sz="2800" dirty="0">
                <a:latin typeface="Times New Roman" panose="02020603050405020304" pitchFamily="18" charset="0"/>
                <a:ea typeface="宋体" panose="02010600030101010101" pitchFamily="2" charset="-122"/>
                <a:cs typeface="Times New Roman" panose="02020603050405020304" pitchFamily="18" charset="0"/>
              </a:rPr>
              <a:t>{</a:t>
            </a:r>
            <a:r>
              <a:rPr sz="2800" dirty="0">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r>
              <a:rPr sz="2800" dirty="0">
                <a:latin typeface="Times New Roman" panose="02020603050405020304" pitchFamily="18" charset="0"/>
                <a:ea typeface="宋体" panose="02010600030101010101" pitchFamily="2" charset="-122"/>
                <a:cs typeface="Times New Roman" panose="02020603050405020304" pitchFamily="18" charset="0"/>
              </a:rPr>
              <a:t>，∧，∨，→，</a:t>
            </a:r>
            <a:r>
              <a:rPr sz="2800" dirty="0">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r>
              <a:rPr sz="2800" dirty="0">
                <a:latin typeface="Times New Roman" panose="02020603050405020304" pitchFamily="18" charset="0"/>
                <a:ea typeface="宋体" panose="02010600030101010101" pitchFamily="2" charset="-122"/>
                <a:cs typeface="Times New Roman" panose="02020603050405020304" pitchFamily="18" charset="0"/>
              </a:rPr>
              <a:t>}</a:t>
            </a:r>
            <a:r>
              <a:rPr sz="2800" dirty="0">
                <a:latin typeface="宋体" panose="02010600030101010101" pitchFamily="2" charset="-122"/>
                <a:ea typeface="宋体" panose="02010600030101010101" pitchFamily="2" charset="-122"/>
                <a:cs typeface="Times New Roman" panose="02020603050405020304" pitchFamily="18" charset="0"/>
              </a:rPr>
              <a:t>中的联结词时，合式公式可归纳定义如下： </a:t>
            </a:r>
            <a:br>
              <a:rPr sz="2800" dirty="0">
                <a:latin typeface="Times New Roman" panose="02020603050405020304" pitchFamily="18" charset="0"/>
                <a:ea typeface="宋体" panose="02010600030101010101" pitchFamily="2" charset="-122"/>
                <a:cs typeface="Times New Roman" panose="02020603050405020304" pitchFamily="18" charset="0"/>
              </a:rPr>
            </a:br>
            <a:endParaRPr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E8B95CDB-03E7-1940-A2AF-1744A0BEF3A1}"/>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1.3 合式公式</a:t>
            </a:r>
          </a:p>
        </p:txBody>
      </p:sp>
      <p:sp>
        <p:nvSpPr>
          <p:cNvPr id="32771" name="Rectangle 3">
            <a:extLst>
              <a:ext uri="{FF2B5EF4-FFF2-40B4-BE49-F238E27FC236}">
                <a16:creationId xmlns:a16="http://schemas.microsoft.com/office/drawing/2014/main" id="{1B20EBAB-AE76-3246-AE40-7F2AFF331785}"/>
              </a:ext>
            </a:extLst>
          </p:cNvPr>
          <p:cNvSpPr>
            <a:spLocks noGrp="1"/>
          </p:cNvSpPr>
          <p:nvPr>
            <p:ph idx="1"/>
          </p:nvPr>
        </p:nvSpPr>
        <p:spPr>
          <a:xfrm>
            <a:off x="539750" y="1844675"/>
            <a:ext cx="8424863" cy="4114800"/>
          </a:xfrm>
        </p:spPr>
        <p:txBody>
          <a:bodyPr rtlCol="0">
            <a:noAutofit/>
          </a:bodyPr>
          <a:lstStyle/>
          <a:p>
            <a:pPr>
              <a:lnSpc>
                <a:spcPct val="100000"/>
              </a:lnSpc>
              <a:buFont typeface="Wingdings" pitchFamily="2" charset="2"/>
              <a:buNone/>
              <a:defRPr/>
            </a:pPr>
            <a:r>
              <a:rPr altLang="zh-CN" sz="2800" dirty="0">
                <a:latin typeface="+mn-ea"/>
                <a:ea typeface="+mn-ea"/>
              </a:rPr>
              <a:t>(1) </a:t>
            </a:r>
            <a:r>
              <a:rPr sz="2800" dirty="0">
                <a:latin typeface="+mn-ea"/>
                <a:ea typeface="+mn-ea"/>
                <a:hlinkClick r:id="rId2" action="ppaction://hlinksldjump"/>
              </a:rPr>
              <a:t>简单命题</a:t>
            </a:r>
            <a:r>
              <a:rPr sz="2800" dirty="0">
                <a:latin typeface="+mn-ea"/>
                <a:ea typeface="+mn-ea"/>
              </a:rPr>
              <a:t>是合式公式；</a:t>
            </a:r>
          </a:p>
          <a:p>
            <a:pPr>
              <a:lnSpc>
                <a:spcPct val="100000"/>
              </a:lnSpc>
              <a:buFont typeface="Wingdings" pitchFamily="2" charset="2"/>
              <a:buNone/>
              <a:defRPr/>
            </a:pPr>
            <a:r>
              <a:rPr sz="2800" dirty="0">
                <a:latin typeface="+mn-ea"/>
                <a:ea typeface="+mn-ea"/>
              </a:rPr>
              <a:t>(2) 若</a:t>
            </a:r>
            <a:r>
              <a:rPr lang="en-US" altLang="zh-CN" sz="2800" i="1" dirty="0">
                <a:latin typeface="Times New Roman" panose="02020603050405020304" pitchFamily="18" charset="0"/>
                <a:ea typeface="+mn-ea"/>
                <a:cs typeface="Times New Roman" panose="02020603050405020304" pitchFamily="18" charset="0"/>
              </a:rPr>
              <a:t>A</a:t>
            </a:r>
            <a:r>
              <a:rPr sz="2800" dirty="0">
                <a:latin typeface="+mn-ea"/>
                <a:ea typeface="+mn-ea"/>
              </a:rPr>
              <a:t>是合式公式，则</a:t>
            </a:r>
            <a:r>
              <a:rPr sz="2800" dirty="0">
                <a:latin typeface="Times New Roman" panose="02020603050405020304" pitchFamily="18" charset="0"/>
                <a:ea typeface="+mn-ea"/>
                <a:cs typeface="Times New Roman" panose="02020603050405020304" pitchFamily="18" charset="0"/>
              </a:rPr>
              <a:t>(</a:t>
            </a:r>
            <a:r>
              <a:rPr sz="2800" dirty="0">
                <a:latin typeface="Times New Roman" panose="02020603050405020304" pitchFamily="18" charset="0"/>
                <a:ea typeface="+mn-ea"/>
                <a:cs typeface="Times New Roman" panose="02020603050405020304" pitchFamily="18" charset="0"/>
                <a:sym typeface="Symbol" pitchFamily="2" charset="2"/>
              </a:rPr>
              <a:t></a:t>
            </a:r>
            <a:r>
              <a:rPr lang="en-US" altLang="zh-CN" sz="2800" i="1" dirty="0">
                <a:latin typeface="Times New Roman" panose="02020603050405020304" pitchFamily="18" charset="0"/>
                <a:ea typeface="+mn-ea"/>
                <a:cs typeface="Times New Roman" panose="02020603050405020304" pitchFamily="18" charset="0"/>
                <a:sym typeface="Symbol" pitchFamily="2" charset="2"/>
              </a:rPr>
              <a:t>A</a:t>
            </a:r>
            <a:r>
              <a:rPr lang="en-US" altLang="zh-CN" sz="2800" dirty="0">
                <a:latin typeface="Times New Roman" panose="02020603050405020304" pitchFamily="18" charset="0"/>
                <a:ea typeface="+mn-ea"/>
                <a:cs typeface="Times New Roman" panose="02020603050405020304" pitchFamily="18" charset="0"/>
              </a:rPr>
              <a:t>)</a:t>
            </a:r>
            <a:r>
              <a:rPr sz="2800" dirty="0">
                <a:latin typeface="+mn-ea"/>
                <a:ea typeface="+mn-ea"/>
              </a:rPr>
              <a:t>也是合式公式；</a:t>
            </a:r>
          </a:p>
          <a:p>
            <a:pPr>
              <a:lnSpc>
                <a:spcPct val="100000"/>
              </a:lnSpc>
              <a:buFont typeface="Wingdings" pitchFamily="2" charset="2"/>
              <a:buNone/>
              <a:defRPr/>
            </a:pPr>
            <a:r>
              <a:rPr sz="2800" dirty="0">
                <a:latin typeface="+mn-ea"/>
                <a:ea typeface="+mn-ea"/>
              </a:rPr>
              <a:t>(3) 若</a:t>
            </a:r>
            <a:r>
              <a:rPr lang="en-US" altLang="zh-CN" sz="2800" i="1" dirty="0">
                <a:latin typeface="Times New Roman" panose="02020603050405020304" pitchFamily="18" charset="0"/>
                <a:ea typeface="+mn-ea"/>
                <a:cs typeface="Times New Roman" panose="02020603050405020304" pitchFamily="18" charset="0"/>
              </a:rPr>
              <a:t>A</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B</a:t>
            </a:r>
            <a:r>
              <a:rPr sz="2800" dirty="0">
                <a:latin typeface="+mn-ea"/>
                <a:ea typeface="+mn-ea"/>
              </a:rPr>
              <a:t>是合式公式，则</a:t>
            </a:r>
            <a:r>
              <a:rPr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A</a:t>
            </a:r>
            <a:r>
              <a:rPr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B</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A</a:t>
            </a:r>
            <a:r>
              <a:rPr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B</a:t>
            </a:r>
            <a:r>
              <a:rPr lang="en-US" altLang="zh-CN" sz="2800" dirty="0">
                <a:latin typeface="Times New Roman" panose="02020603050405020304" pitchFamily="18" charset="0"/>
                <a:ea typeface="+mn-ea"/>
                <a:cs typeface="Times New Roman" panose="02020603050405020304" pitchFamily="18" charset="0"/>
              </a:rPr>
              <a:t>)，</a:t>
            </a:r>
            <a:br>
              <a:rPr lang="en-US" altLang="zh-CN" sz="2800" dirty="0">
                <a:latin typeface="+mn-ea"/>
                <a:ea typeface="+mn-ea"/>
              </a:rPr>
            </a:br>
            <a:r>
              <a:rPr lang="en-US" altLang="zh-CN" sz="2800" dirty="0">
                <a:latin typeface="+mn-ea"/>
                <a:ea typeface="+mn-ea"/>
              </a:rPr>
              <a:t>   </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A</a:t>
            </a:r>
            <a:r>
              <a:rPr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B</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A</a:t>
            </a:r>
            <a:r>
              <a:rPr sz="2800" dirty="0">
                <a:latin typeface="Times New Roman" panose="02020603050405020304" pitchFamily="18" charset="0"/>
                <a:ea typeface="+mn-ea"/>
                <a:cs typeface="Times New Roman" panose="02020603050405020304" pitchFamily="18" charset="0"/>
                <a:sym typeface="Symbol" pitchFamily="2" charset="2"/>
              </a:rPr>
              <a:t></a:t>
            </a:r>
            <a:r>
              <a:rPr lang="en-US" altLang="zh-CN" sz="2800" i="1" dirty="0">
                <a:latin typeface="Times New Roman" panose="02020603050405020304" pitchFamily="18" charset="0"/>
                <a:ea typeface="+mn-ea"/>
                <a:cs typeface="Times New Roman" panose="02020603050405020304" pitchFamily="18" charset="0"/>
              </a:rPr>
              <a:t>B</a:t>
            </a:r>
            <a:r>
              <a:rPr lang="en-US" altLang="zh-CN" sz="2800" dirty="0">
                <a:latin typeface="Times New Roman" panose="02020603050405020304" pitchFamily="18" charset="0"/>
                <a:ea typeface="+mn-ea"/>
                <a:cs typeface="Times New Roman" panose="02020603050405020304" pitchFamily="18" charset="0"/>
              </a:rPr>
              <a:t>)</a:t>
            </a:r>
            <a:r>
              <a:rPr sz="2800" dirty="0">
                <a:latin typeface="+mn-ea"/>
                <a:ea typeface="+mn-ea"/>
              </a:rPr>
              <a:t>也是合式公式；</a:t>
            </a:r>
          </a:p>
          <a:p>
            <a:pPr>
              <a:lnSpc>
                <a:spcPct val="100000"/>
              </a:lnSpc>
              <a:buFont typeface="Wingdings" pitchFamily="2" charset="2"/>
              <a:buNone/>
              <a:defRPr/>
            </a:pPr>
            <a:r>
              <a:rPr sz="2800" dirty="0">
                <a:latin typeface="+mn-ea"/>
                <a:ea typeface="+mn-ea"/>
              </a:rPr>
              <a:t>(4) 当且仅当经过</a:t>
            </a:r>
            <a:r>
              <a:rPr sz="2800" u="sng" dirty="0">
                <a:solidFill>
                  <a:srgbClr val="0432FF"/>
                </a:solidFill>
                <a:latin typeface="+mn-ea"/>
                <a:ea typeface="+mn-ea"/>
              </a:rPr>
              <a:t>有限次</a:t>
            </a:r>
            <a:r>
              <a:rPr sz="2800" dirty="0">
                <a:latin typeface="+mn-ea"/>
                <a:ea typeface="+mn-ea"/>
              </a:rPr>
              <a:t>地使用</a:t>
            </a:r>
            <a:r>
              <a:rPr sz="2800" dirty="0">
                <a:latin typeface="Times New Roman" panose="02020603050405020304" pitchFamily="18" charset="0"/>
                <a:ea typeface="+mn-ea"/>
                <a:cs typeface="Times New Roman" panose="02020603050405020304" pitchFamily="18" charset="0"/>
              </a:rPr>
              <a:t>(1)-(3)</a:t>
            </a:r>
            <a:r>
              <a:rPr sz="2800" dirty="0">
                <a:latin typeface="+mn-ea"/>
                <a:ea typeface="+mn-ea"/>
              </a:rPr>
              <a:t>所形</a:t>
            </a:r>
            <a:br>
              <a:rPr sz="2800" dirty="0">
                <a:latin typeface="+mn-ea"/>
                <a:ea typeface="+mn-ea"/>
              </a:rPr>
            </a:br>
            <a:r>
              <a:rPr sz="2800" dirty="0">
                <a:latin typeface="+mn-ea"/>
                <a:ea typeface="+mn-ea"/>
              </a:rPr>
              <a:t>  </a:t>
            </a:r>
            <a:r>
              <a:rPr lang="zh-Hans" sz="2800" dirty="0">
                <a:latin typeface="+mn-ea"/>
                <a:ea typeface="+mn-ea"/>
              </a:rPr>
              <a:t> </a:t>
            </a:r>
            <a:r>
              <a:rPr sz="2800" dirty="0">
                <a:latin typeface="+mn-ea"/>
                <a:ea typeface="+mn-ea"/>
              </a:rPr>
              <a:t>成的符号串才是合式公式。</a:t>
            </a:r>
          </a:p>
          <a:p>
            <a:pPr>
              <a:lnSpc>
                <a:spcPct val="100000"/>
              </a:lnSpc>
              <a:buFont typeface="Wingdings" pitchFamily="2" charset="2"/>
              <a:buNone/>
              <a:defRPr/>
            </a:pPr>
            <a:r>
              <a:rPr sz="1800" dirty="0">
                <a:latin typeface="+mn-ea"/>
                <a:ea typeface="+mn-ea"/>
              </a:rPr>
              <a:t> </a:t>
            </a:r>
            <a:r>
              <a:rPr lang="zh-Hans" sz="1800" dirty="0">
                <a:latin typeface="+mn-ea"/>
                <a:ea typeface="+mn-ea"/>
              </a:rPr>
              <a:t> </a:t>
            </a:r>
            <a:r>
              <a:rPr sz="2800" dirty="0">
                <a:latin typeface="+mn-ea"/>
                <a:ea typeface="+mn-ea"/>
              </a:rPr>
              <a:t>合式公式也称为命题公式，并简称为公式。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7" dur="500"/>
                                        <p:tgtEl>
                                          <p:spTgt spid="32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12" dur="500"/>
                                        <p:tgtEl>
                                          <p:spTgt spid="32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17" dur="500"/>
                                        <p:tgtEl>
                                          <p:spTgt spid="327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771">
                                            <p:txEl>
                                              <p:pRg st="4" end="4"/>
                                            </p:txEl>
                                          </p:spTgt>
                                        </p:tgtEl>
                                        <p:attrNameLst>
                                          <p:attrName>style.visibility</p:attrName>
                                        </p:attrNameLst>
                                      </p:cBhvr>
                                      <p:to>
                                        <p:strVal val="visible"/>
                                      </p:to>
                                    </p:set>
                                    <p:animEffect transition="in" filter="blinds(horizontal)">
                                      <p:cBhvr>
                                        <p:cTn id="22" dur="500"/>
                                        <p:tgtEl>
                                          <p:spTgt spid="3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A5044094-E3D5-C44C-BA15-F65F56C9ED3C}"/>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1.3 合式公式</a:t>
            </a:r>
          </a:p>
        </p:txBody>
      </p:sp>
      <p:sp>
        <p:nvSpPr>
          <p:cNvPr id="46082" name="Rectangle 3">
            <a:extLst>
              <a:ext uri="{FF2B5EF4-FFF2-40B4-BE49-F238E27FC236}">
                <a16:creationId xmlns:a16="http://schemas.microsoft.com/office/drawing/2014/main" id="{536C2702-B426-8F4A-BF7B-A4D24993DCA3}"/>
              </a:ext>
            </a:extLst>
          </p:cNvPr>
          <p:cNvSpPr>
            <a:spLocks noGrp="1"/>
          </p:cNvSpPr>
          <p:nvPr>
            <p:ph idx="1"/>
          </p:nvPr>
        </p:nvSpPr>
        <p:spPr>
          <a:xfrm>
            <a:off x="250825" y="1600200"/>
            <a:ext cx="8435975" cy="4525963"/>
          </a:xfrm>
        </p:spPr>
        <p:txBody>
          <a:bodyPr rtlCol="0">
            <a:normAutofit/>
          </a:bodyPr>
          <a:lstStyle/>
          <a:p>
            <a:pPr>
              <a:lnSpc>
                <a:spcPct val="100000"/>
              </a:lnSpc>
              <a:defRPr/>
            </a:pPr>
            <a:r>
              <a:rPr sz="2800" dirty="0">
                <a:latin typeface="+mn-ea"/>
                <a:ea typeface="+mn-ea"/>
              </a:rPr>
              <a:t>联结词运算的优先级 </a:t>
            </a:r>
          </a:p>
          <a:p>
            <a:pPr>
              <a:lnSpc>
                <a:spcPct val="100000"/>
              </a:lnSpc>
              <a:buFont typeface="Wingdings" pitchFamily="2" charset="2"/>
              <a:buNone/>
              <a:defRPr/>
            </a:pPr>
            <a:r>
              <a:rPr sz="1800" dirty="0">
                <a:latin typeface="+mn-ea"/>
                <a:ea typeface="+mn-ea"/>
              </a:rPr>
              <a:t> </a:t>
            </a:r>
            <a:br>
              <a:rPr sz="1800" dirty="0">
                <a:latin typeface="+mn-ea"/>
                <a:ea typeface="+mn-ea"/>
              </a:rPr>
            </a:br>
            <a:r>
              <a:rPr sz="2800" dirty="0">
                <a:latin typeface="+mn-ea"/>
                <a:ea typeface="+mn-ea"/>
              </a:rPr>
              <a:t>由命题变项、命题联结词和圆括号组成命题逻辑的基本符号。</a:t>
            </a:r>
          </a:p>
          <a:p>
            <a:pPr>
              <a:lnSpc>
                <a:spcPct val="100000"/>
              </a:lnSpc>
              <a:defRPr/>
            </a:pPr>
            <a:endParaRPr sz="1800" dirty="0">
              <a:latin typeface="+mn-ea"/>
              <a:ea typeface="+mn-ea"/>
            </a:endParaRPr>
          </a:p>
          <a:p>
            <a:pPr>
              <a:lnSpc>
                <a:spcPct val="100000"/>
              </a:lnSpc>
              <a:defRPr/>
            </a:pPr>
            <a:r>
              <a:rPr sz="2800" dirty="0">
                <a:latin typeface="+mn-ea"/>
                <a:ea typeface="+mn-ea"/>
              </a:rPr>
              <a:t>本课程约定的联结词运算的优先次序为</a:t>
            </a:r>
          </a:p>
          <a:p>
            <a:pPr>
              <a:lnSpc>
                <a:spcPct val="100000"/>
              </a:lnSpc>
              <a:buFont typeface="Wingdings" pitchFamily="2" charset="2"/>
              <a:buNone/>
              <a:defRPr/>
            </a:pPr>
            <a:r>
              <a:rPr sz="2800" dirty="0">
                <a:latin typeface="+mn-ea"/>
                <a:ea typeface="+mn-ea"/>
              </a:rPr>
              <a:t> </a:t>
            </a:r>
            <a:r>
              <a:rPr lang="en-US" altLang="zh-CN" sz="2800" dirty="0">
                <a:latin typeface="+mn-ea"/>
                <a:ea typeface="+mn-ea"/>
              </a:rPr>
              <a:t>				</a:t>
            </a:r>
            <a:r>
              <a:rPr sz="2800" dirty="0">
                <a:latin typeface="+mn-ea"/>
                <a:ea typeface="+mn-ea"/>
              </a:rPr>
              <a:t> </a:t>
            </a:r>
            <a:r>
              <a:rPr sz="2800" dirty="0">
                <a:latin typeface="Times New Roman" panose="02020603050405020304" pitchFamily="18" charset="0"/>
                <a:ea typeface="+mn-ea"/>
                <a:cs typeface="Times New Roman" panose="02020603050405020304" pitchFamily="18" charset="0"/>
              </a:rPr>
              <a:t>( )， </a:t>
            </a:r>
            <a:r>
              <a:rPr sz="2800" dirty="0">
                <a:latin typeface="Times New Roman" panose="02020603050405020304" pitchFamily="18" charset="0"/>
                <a:ea typeface="+mn-ea"/>
                <a:cs typeface="Times New Roman" panose="02020603050405020304" pitchFamily="18" charset="0"/>
                <a:sym typeface="Symbol" pitchFamily="2" charset="2"/>
              </a:rPr>
              <a:t></a:t>
            </a:r>
            <a:r>
              <a:rPr sz="2800" dirty="0">
                <a:latin typeface="Times New Roman" panose="02020603050405020304" pitchFamily="18" charset="0"/>
                <a:ea typeface="+mn-ea"/>
                <a:cs typeface="Times New Roman" panose="02020603050405020304" pitchFamily="18" charset="0"/>
              </a:rPr>
              <a:t>，∧，∨，→，</a:t>
            </a:r>
            <a:r>
              <a:rPr sz="2800" dirty="0">
                <a:latin typeface="Times New Roman" panose="02020603050405020304" pitchFamily="18" charset="0"/>
                <a:ea typeface="+mn-ea"/>
                <a:cs typeface="Times New Roman" panose="02020603050405020304" pitchFamily="18" charset="0"/>
                <a:sym typeface="Symbol" pitchFamily="2" charset="2"/>
              </a:rPr>
              <a:t></a:t>
            </a:r>
            <a:r>
              <a:rPr sz="2800" dirty="0">
                <a:latin typeface="Times New Roman" panose="02020603050405020304" pitchFamily="18" charset="0"/>
                <a:ea typeface="+mn-ea"/>
                <a:cs typeface="Times New Roman" panose="02020603050405020304" pitchFamily="18" charset="0"/>
              </a:rPr>
              <a:t> </a:t>
            </a:r>
            <a:br>
              <a:rPr lang="en-US" altLang="zh-CN" sz="2800" dirty="0">
                <a:latin typeface="Times New Roman" panose="02020603050405020304" pitchFamily="18" charset="0"/>
                <a:ea typeface="+mn-ea"/>
                <a:cs typeface="Times New Roman" panose="02020603050405020304" pitchFamily="18" charset="0"/>
              </a:rPr>
            </a:br>
            <a:endParaRPr lang="en-US" altLang="zh-CN" sz="2800" dirty="0">
              <a:latin typeface="Times New Roman" panose="02020603050405020304" pitchFamily="18" charset="0"/>
              <a:ea typeface="+mn-ea"/>
              <a:cs typeface="Times New Roman" panose="02020603050405020304" pitchFamily="18" charset="0"/>
            </a:endParaRPr>
          </a:p>
          <a:p>
            <a:pPr>
              <a:lnSpc>
                <a:spcPct val="100000"/>
              </a:lnSpc>
              <a:buFont typeface="Wingdings" pitchFamily="2" charset="2"/>
              <a:buNone/>
              <a:defRPr/>
            </a:pPr>
            <a:r>
              <a:rPr lang="zh-CN" altLang="en-US" sz="2800" dirty="0">
                <a:latin typeface="Times New Roman" panose="02020603050405020304" pitchFamily="18" charset="0"/>
                <a:ea typeface="+mn-ea"/>
                <a:cs typeface="Times New Roman" panose="02020603050405020304" pitchFamily="18" charset="0"/>
              </a:rPr>
              <a:t>  </a:t>
            </a:r>
            <a:r>
              <a:rPr sz="2800" dirty="0">
                <a:latin typeface="+mn-ea"/>
                <a:ea typeface="+mn-ea"/>
              </a:rPr>
              <a:t>多个同一优先级的联结词，按照从左到右的次序，先出现者先运算。</a:t>
            </a:r>
          </a:p>
          <a:p>
            <a:pPr>
              <a:lnSpc>
                <a:spcPct val="100000"/>
              </a:lnSpc>
              <a:defRPr/>
            </a:pPr>
            <a:endParaRPr altLang="zh-CN" sz="2800" dirty="0">
              <a:latin typeface="+mn-ea"/>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26C6C72B-EA23-8946-A519-4DD019FD9F4B}"/>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1.1 命题</a:t>
            </a:r>
          </a:p>
        </p:txBody>
      </p:sp>
      <p:sp>
        <p:nvSpPr>
          <p:cNvPr id="18434" name="Rectangle 3">
            <a:extLst>
              <a:ext uri="{FF2B5EF4-FFF2-40B4-BE49-F238E27FC236}">
                <a16:creationId xmlns:a16="http://schemas.microsoft.com/office/drawing/2014/main" id="{623F306A-9642-A34B-9346-26326AD2A52E}"/>
              </a:ext>
            </a:extLst>
          </p:cNvPr>
          <p:cNvSpPr>
            <a:spLocks noGrp="1"/>
          </p:cNvSpPr>
          <p:nvPr>
            <p:ph idx="1"/>
          </p:nvPr>
        </p:nvSpPr>
        <p:spPr>
          <a:xfrm>
            <a:off x="250825" y="1600200"/>
            <a:ext cx="8435975" cy="4525963"/>
          </a:xfrm>
        </p:spPr>
        <p:txBody>
          <a:bodyPr rtlCol="0">
            <a:normAutofit/>
          </a:bodyPr>
          <a:lstStyle/>
          <a:p>
            <a:pPr>
              <a:defRPr/>
            </a:pPr>
            <a:endParaRPr dirty="0">
              <a:latin typeface="+mn-ea"/>
              <a:ea typeface="+mn-ea"/>
            </a:endParaRPr>
          </a:p>
          <a:p>
            <a:pPr>
              <a:defRPr/>
            </a:pPr>
            <a:r>
              <a:rPr sz="3200" dirty="0">
                <a:latin typeface="+mn-ea"/>
                <a:ea typeface="+mn-ea"/>
              </a:rPr>
              <a:t>命题</a:t>
            </a:r>
            <a:br>
              <a:rPr sz="3200" dirty="0">
                <a:latin typeface="+mn-ea"/>
                <a:ea typeface="+mn-ea"/>
              </a:rPr>
            </a:br>
            <a:r>
              <a:rPr sz="2800" dirty="0">
                <a:latin typeface="+mn-ea"/>
                <a:ea typeface="+mn-ea"/>
              </a:rPr>
              <a:t>命题是一个</a:t>
            </a:r>
            <a:r>
              <a:rPr sz="2800" dirty="0">
                <a:solidFill>
                  <a:srgbClr val="0432FF"/>
                </a:solidFill>
                <a:latin typeface="+mn-ea"/>
                <a:ea typeface="+mn-ea"/>
              </a:rPr>
              <a:t>能表达判断</a:t>
            </a:r>
            <a:r>
              <a:rPr sz="2800" dirty="0">
                <a:latin typeface="+mn-ea"/>
                <a:ea typeface="+mn-ea"/>
              </a:rPr>
              <a:t>并具有</a:t>
            </a:r>
            <a:r>
              <a:rPr sz="2800" dirty="0">
                <a:solidFill>
                  <a:srgbClr val="0432FF"/>
                </a:solidFill>
                <a:latin typeface="+mn-ea"/>
                <a:ea typeface="+mn-ea"/>
              </a:rPr>
              <a:t>确定真值</a:t>
            </a:r>
            <a:r>
              <a:rPr sz="2800" dirty="0">
                <a:latin typeface="+mn-ea"/>
                <a:ea typeface="+mn-ea"/>
              </a:rPr>
              <a:t>的</a:t>
            </a:r>
            <a:r>
              <a:rPr sz="2800" dirty="0">
                <a:solidFill>
                  <a:srgbClr val="0432FF"/>
                </a:solidFill>
                <a:latin typeface="+mn-ea"/>
                <a:ea typeface="+mn-ea"/>
              </a:rPr>
              <a:t>陈述句</a:t>
            </a:r>
            <a:r>
              <a:rPr sz="2800" dirty="0">
                <a:latin typeface="+mn-ea"/>
                <a:ea typeface="+mn-ea"/>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BB723E6A-F3E3-E742-A7F5-02B7170B91A5}"/>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1.4 重言式与代入规则</a:t>
            </a:r>
          </a:p>
        </p:txBody>
      </p:sp>
      <p:sp>
        <p:nvSpPr>
          <p:cNvPr id="47106" name="Rectangle 3">
            <a:extLst>
              <a:ext uri="{FF2B5EF4-FFF2-40B4-BE49-F238E27FC236}">
                <a16:creationId xmlns:a16="http://schemas.microsoft.com/office/drawing/2014/main" id="{B64805A9-39EB-3145-B5BA-53F7D54658FE}"/>
              </a:ext>
            </a:extLst>
          </p:cNvPr>
          <p:cNvSpPr>
            <a:spLocks noGrp="1"/>
          </p:cNvSpPr>
          <p:nvPr>
            <p:ph idx="1"/>
          </p:nvPr>
        </p:nvSpPr>
        <p:spPr>
          <a:xfrm>
            <a:off x="250825" y="1600200"/>
            <a:ext cx="8435975" cy="4525963"/>
          </a:xfrm>
        </p:spPr>
        <p:txBody>
          <a:bodyPr rtlCol="0">
            <a:normAutofit/>
          </a:bodyPr>
          <a:lstStyle/>
          <a:p>
            <a:pPr>
              <a:defRPr/>
            </a:pPr>
            <a:r>
              <a:rPr sz="3200" dirty="0">
                <a:latin typeface="+mn-ea"/>
                <a:ea typeface="+mn-ea"/>
              </a:rPr>
              <a:t>重言式</a:t>
            </a:r>
            <a:r>
              <a:rPr lang="zh-Hans" sz="3200" dirty="0">
                <a:latin typeface="+mn-ea"/>
                <a:ea typeface="+mn-ea"/>
              </a:rPr>
              <a:t> </a:t>
            </a:r>
            <a:r>
              <a:rPr lang="en-US" altLang="zh-CN" sz="3200" i="1" dirty="0">
                <a:latin typeface="Times New Roman" panose="02020603050405020304" pitchFamily="18" charset="0"/>
                <a:ea typeface="+mn-ea"/>
                <a:cs typeface="Times New Roman" panose="02020603050405020304" pitchFamily="18" charset="0"/>
              </a:rPr>
              <a:t>(Tautology)</a:t>
            </a:r>
            <a:r>
              <a:rPr lang="en-US" altLang="zh-CN" sz="3200" dirty="0">
                <a:latin typeface="Times New Roman" panose="02020603050405020304" pitchFamily="18" charset="0"/>
                <a:ea typeface="+mn-ea"/>
                <a:cs typeface="Times New Roman" panose="02020603050405020304" pitchFamily="18" charset="0"/>
              </a:rPr>
              <a:t> </a:t>
            </a:r>
            <a:br>
              <a:rPr sz="2800" dirty="0">
                <a:latin typeface="+mn-ea"/>
                <a:ea typeface="+mn-ea"/>
              </a:rPr>
            </a:br>
            <a:r>
              <a:rPr sz="2800" dirty="0">
                <a:latin typeface="+mn-ea"/>
                <a:ea typeface="+mn-ea"/>
              </a:rPr>
              <a:t>　　如果一个命题公式，对于它的任一</a:t>
            </a:r>
          </a:p>
          <a:p>
            <a:pPr>
              <a:buFont typeface="Wingdings" pitchFamily="2" charset="2"/>
              <a:buNone/>
              <a:defRPr/>
            </a:pPr>
            <a:r>
              <a:rPr sz="2800" dirty="0">
                <a:latin typeface="+mn-ea"/>
                <a:ea typeface="+mn-ea"/>
              </a:rPr>
              <a:t>    解释</a:t>
            </a:r>
            <a:r>
              <a:rPr lang="zh-Hans" sz="2800" dirty="0">
                <a:latin typeface="+mn-ea"/>
                <a:ea typeface="+mn-ea"/>
              </a:rPr>
              <a:t> </a:t>
            </a:r>
            <a:r>
              <a:rPr lang="en-US" altLang="zh-CN" sz="2800" i="1" dirty="0">
                <a:latin typeface="Times New Roman" panose="02020603050405020304" pitchFamily="18" charset="0"/>
                <a:ea typeface="+mn-ea"/>
                <a:cs typeface="Times New Roman" panose="02020603050405020304" pitchFamily="18" charset="0"/>
              </a:rPr>
              <a:t>I</a:t>
            </a:r>
            <a:r>
              <a:rPr lang="zh-Hans" sz="2800" i="1" dirty="0">
                <a:latin typeface="Times New Roman" panose="02020603050405020304" pitchFamily="18" charset="0"/>
                <a:ea typeface="+mn-ea"/>
                <a:cs typeface="Times New Roman" panose="02020603050405020304" pitchFamily="18" charset="0"/>
              </a:rPr>
              <a:t> </a:t>
            </a:r>
            <a:r>
              <a:rPr sz="2800" dirty="0">
                <a:latin typeface="+mn-ea"/>
                <a:ea typeface="+mn-ea"/>
              </a:rPr>
              <a:t>下其对应的真值都为真，则称该</a:t>
            </a:r>
          </a:p>
          <a:p>
            <a:pPr>
              <a:buFont typeface="Wingdings" pitchFamily="2" charset="2"/>
              <a:buNone/>
              <a:defRPr/>
            </a:pPr>
            <a:r>
              <a:rPr sz="2800" dirty="0">
                <a:latin typeface="+mn-ea"/>
                <a:ea typeface="+mn-ea"/>
              </a:rPr>
              <a:t>    命题公式为重言式或永真式。 </a:t>
            </a:r>
            <a:endParaRPr altLang="zh-CN" sz="2800" dirty="0">
              <a:latin typeface="+mn-ea"/>
              <a:ea typeface="+mn-ea"/>
            </a:endParaRPr>
          </a:p>
        </p:txBody>
      </p:sp>
      <p:sp>
        <p:nvSpPr>
          <p:cNvPr id="2" name="矩形 1">
            <a:extLst>
              <a:ext uri="{FF2B5EF4-FFF2-40B4-BE49-F238E27FC236}">
                <a16:creationId xmlns:a16="http://schemas.microsoft.com/office/drawing/2014/main" id="{22446BE0-7896-494E-88E4-B86832BB2050}"/>
              </a:ext>
            </a:extLst>
          </p:cNvPr>
          <p:cNvSpPr/>
          <p:nvPr/>
        </p:nvSpPr>
        <p:spPr>
          <a:xfrm>
            <a:off x="1619672" y="5085184"/>
            <a:ext cx="1365246" cy="584775"/>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sym typeface="Symbol" pitchFamily="2" charset="2"/>
              </a:rPr>
              <a:t>P</a:t>
            </a:r>
            <a:r>
              <a:rPr lang="zh-Hans" altLang="zh-CN" dirty="0">
                <a:latin typeface="Times New Roman" panose="02020603050405020304" pitchFamily="18" charset="0"/>
                <a:cs typeface="Times New Roman" panose="02020603050405020304" pitchFamily="18" charset="0"/>
                <a:sym typeface="Symbol" pitchFamily="2" charset="2"/>
              </a:rPr>
              <a:t> </a:t>
            </a:r>
            <a:r>
              <a:rPr lang="en-US" altLang="zh-CN" dirty="0">
                <a:latin typeface="Times New Roman" panose="02020603050405020304" pitchFamily="18" charset="0"/>
                <a:cs typeface="Times New Roman" panose="02020603050405020304" pitchFamily="18" charset="0"/>
              </a:rPr>
              <a:t>∨</a:t>
            </a:r>
            <a:r>
              <a:rPr lang="zh-Han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a:t>
            </a:r>
            <a:endParaRPr lang="zh-CN" altLang="en-US" dirty="0"/>
          </a:p>
        </p:txBody>
      </p:sp>
      <p:sp>
        <p:nvSpPr>
          <p:cNvPr id="5" name="矩形 4">
            <a:extLst>
              <a:ext uri="{FF2B5EF4-FFF2-40B4-BE49-F238E27FC236}">
                <a16:creationId xmlns:a16="http://schemas.microsoft.com/office/drawing/2014/main" id="{9381AC5F-A4F1-8942-896D-5E3B3C292D39}"/>
              </a:ext>
            </a:extLst>
          </p:cNvPr>
          <p:cNvSpPr/>
          <p:nvPr/>
        </p:nvSpPr>
        <p:spPr>
          <a:xfrm>
            <a:off x="4860032" y="5068382"/>
            <a:ext cx="1951945" cy="584775"/>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sym typeface="Symbol" pitchFamily="2" charset="2"/>
              </a:rPr>
              <a:t>P</a:t>
            </a:r>
            <a:r>
              <a:rPr lang="zh-Hans" altLang="zh-CN" dirty="0">
                <a:latin typeface="Times New Roman" panose="02020603050405020304" pitchFamily="18" charset="0"/>
                <a:cs typeface="Times New Roman" panose="02020603050405020304" pitchFamily="18" charset="0"/>
                <a:sym typeface="Symbol" pitchFamily="2" charset="2"/>
              </a:rPr>
              <a:t> </a:t>
            </a:r>
            <a:r>
              <a:rPr lang="en-US" altLang="zh-CN" dirty="0">
                <a:latin typeface="Times New Roman" panose="02020603050405020304" pitchFamily="18" charset="0"/>
                <a:cs typeface="Times New Roman" panose="02020603050405020304" pitchFamily="18" charset="0"/>
              </a:rPr>
              <a:t>∨</a:t>
            </a:r>
            <a:r>
              <a:rPr lang="zh-Han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itchFamily="2" charset="2"/>
              </a:rPr>
              <a:t></a:t>
            </a:r>
            <a:r>
              <a:rPr lang="en-US" altLang="zh-CN" dirty="0">
                <a:latin typeface="Times New Roman" panose="02020603050405020304" pitchFamily="18" charset="0"/>
                <a:cs typeface="Times New Roman" panose="02020603050405020304" pitchFamily="18" charset="0"/>
              </a:rPr>
              <a:t>P</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FC05CA47-354C-FC40-AF7A-FA3CE98E9E54}"/>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1.4 重言式与代入规则</a:t>
            </a:r>
          </a:p>
        </p:txBody>
      </p:sp>
      <p:sp>
        <p:nvSpPr>
          <p:cNvPr id="48130" name="Rectangle 3">
            <a:extLst>
              <a:ext uri="{FF2B5EF4-FFF2-40B4-BE49-F238E27FC236}">
                <a16:creationId xmlns:a16="http://schemas.microsoft.com/office/drawing/2014/main" id="{40B07BD5-1F71-104B-B650-D8BB49C12BF2}"/>
              </a:ext>
            </a:extLst>
          </p:cNvPr>
          <p:cNvSpPr>
            <a:spLocks noGrp="1"/>
          </p:cNvSpPr>
          <p:nvPr>
            <p:ph idx="1"/>
          </p:nvPr>
        </p:nvSpPr>
        <p:spPr>
          <a:xfrm>
            <a:off x="250825" y="1600200"/>
            <a:ext cx="8435975" cy="4525963"/>
          </a:xfrm>
        </p:spPr>
        <p:txBody>
          <a:bodyPr rtlCol="0">
            <a:normAutofit/>
          </a:bodyPr>
          <a:lstStyle/>
          <a:p>
            <a:pPr>
              <a:lnSpc>
                <a:spcPct val="100000"/>
              </a:lnSpc>
              <a:defRPr/>
            </a:pPr>
            <a:endParaRPr sz="1400" u="sng" dirty="0">
              <a:solidFill>
                <a:srgbClr val="0000FF"/>
              </a:solidFill>
              <a:latin typeface="+mn-ea"/>
              <a:ea typeface="+mn-ea"/>
            </a:endParaRPr>
          </a:p>
          <a:p>
            <a:pPr>
              <a:lnSpc>
                <a:spcPct val="100000"/>
              </a:lnSpc>
              <a:defRPr/>
            </a:pPr>
            <a:r>
              <a:rPr sz="3200" dirty="0">
                <a:latin typeface="+mn-ea"/>
                <a:ea typeface="+mn-ea"/>
              </a:rPr>
              <a:t>矛盾式 </a:t>
            </a:r>
          </a:p>
          <a:p>
            <a:pPr>
              <a:lnSpc>
                <a:spcPct val="100000"/>
              </a:lnSpc>
              <a:buFont typeface="Wingdings" pitchFamily="2" charset="2"/>
              <a:buNone/>
              <a:defRPr/>
            </a:pPr>
            <a:r>
              <a:rPr sz="2000" dirty="0">
                <a:latin typeface="+mn-ea"/>
                <a:ea typeface="+mn-ea"/>
              </a:rPr>
              <a:t>  </a:t>
            </a:r>
          </a:p>
          <a:p>
            <a:pPr>
              <a:lnSpc>
                <a:spcPct val="100000"/>
              </a:lnSpc>
              <a:buFont typeface="Wingdings" pitchFamily="2" charset="2"/>
              <a:buNone/>
              <a:defRPr/>
            </a:pPr>
            <a:r>
              <a:rPr sz="3200" dirty="0">
                <a:latin typeface="+mn-ea"/>
                <a:ea typeface="+mn-ea"/>
              </a:rPr>
              <a:t>　　 如果一个命题公式，对于它的任一解</a:t>
            </a:r>
          </a:p>
          <a:p>
            <a:pPr>
              <a:lnSpc>
                <a:spcPct val="100000"/>
              </a:lnSpc>
              <a:buFont typeface="Wingdings" pitchFamily="2" charset="2"/>
              <a:buNone/>
              <a:defRPr/>
            </a:pPr>
            <a:r>
              <a:rPr sz="3200" dirty="0">
                <a:latin typeface="+mn-ea"/>
                <a:ea typeface="+mn-ea"/>
              </a:rPr>
              <a:t>    释</a:t>
            </a:r>
            <a:r>
              <a:rPr lang="en-US" altLang="zh-CN" sz="3200" i="1" dirty="0">
                <a:latin typeface="+mn-ea"/>
                <a:ea typeface="+mn-ea"/>
              </a:rPr>
              <a:t>I </a:t>
            </a:r>
            <a:r>
              <a:rPr sz="3200" dirty="0">
                <a:latin typeface="+mn-ea"/>
                <a:ea typeface="+mn-ea"/>
              </a:rPr>
              <a:t>下其对应的真值都为假，则称该命</a:t>
            </a:r>
          </a:p>
          <a:p>
            <a:pPr>
              <a:lnSpc>
                <a:spcPct val="100000"/>
              </a:lnSpc>
              <a:buFont typeface="Wingdings" pitchFamily="2" charset="2"/>
              <a:buNone/>
              <a:defRPr/>
            </a:pPr>
            <a:r>
              <a:rPr sz="3200" dirty="0">
                <a:latin typeface="+mn-ea"/>
                <a:ea typeface="+mn-ea"/>
              </a:rPr>
              <a:t>    题公式为矛盾式或永假式，也称为不可</a:t>
            </a:r>
          </a:p>
          <a:p>
            <a:pPr>
              <a:lnSpc>
                <a:spcPct val="100000"/>
              </a:lnSpc>
              <a:buFont typeface="Wingdings" pitchFamily="2" charset="2"/>
              <a:buNone/>
              <a:defRPr/>
            </a:pPr>
            <a:r>
              <a:rPr sz="3200" dirty="0">
                <a:latin typeface="+mn-ea"/>
                <a:ea typeface="+mn-ea"/>
              </a:rPr>
              <a:t>    满足式。</a:t>
            </a:r>
            <a:endParaRPr altLang="zh-CN" sz="3200" dirty="0">
              <a:latin typeface="+mn-ea"/>
              <a:ea typeface="+mn-ea"/>
            </a:endParaRPr>
          </a:p>
        </p:txBody>
      </p:sp>
      <p:sp>
        <p:nvSpPr>
          <p:cNvPr id="3" name="矩形 2">
            <a:extLst>
              <a:ext uri="{FF2B5EF4-FFF2-40B4-BE49-F238E27FC236}">
                <a16:creationId xmlns:a16="http://schemas.microsoft.com/office/drawing/2014/main" id="{0E28108C-8377-2145-B411-92D8A01F726F}"/>
              </a:ext>
            </a:extLst>
          </p:cNvPr>
          <p:cNvSpPr/>
          <p:nvPr/>
        </p:nvSpPr>
        <p:spPr>
          <a:xfrm>
            <a:off x="2555776" y="5529706"/>
            <a:ext cx="1175322" cy="584775"/>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sym typeface="Symbol" pitchFamily="2" charset="2"/>
              </a:rPr>
              <a:t>P</a:t>
            </a:r>
            <a:r>
              <a:rPr lang="en-US" altLang="zh-CN" b="1"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itchFamily="2" charset="2"/>
              </a:rPr>
              <a:t>P</a:t>
            </a:r>
            <a:endParaRPr lang="zh-CN" altLang="en-US" dirty="0"/>
          </a:p>
        </p:txBody>
      </p:sp>
      <p:sp>
        <p:nvSpPr>
          <p:cNvPr id="6" name="矩形 5">
            <a:extLst>
              <a:ext uri="{FF2B5EF4-FFF2-40B4-BE49-F238E27FC236}">
                <a16:creationId xmlns:a16="http://schemas.microsoft.com/office/drawing/2014/main" id="{4E9BC7E6-580C-D84E-BC07-45BBCECEBF19}"/>
              </a:ext>
            </a:extLst>
          </p:cNvPr>
          <p:cNvSpPr/>
          <p:nvPr/>
        </p:nvSpPr>
        <p:spPr>
          <a:xfrm>
            <a:off x="4873747" y="5529705"/>
            <a:ext cx="1762021" cy="584775"/>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sym typeface="Symbol" pitchFamily="2" charset="2"/>
              </a:rPr>
              <a:t>P</a:t>
            </a:r>
            <a:r>
              <a:rPr lang="en-US" altLang="zh-CN" b="1"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itchFamily="2" charset="2"/>
              </a:rPr>
              <a:t>P</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0A888E3C-00BD-E741-B389-A80AE7EE0912}"/>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1.4 重言式与代入规则</a:t>
            </a:r>
          </a:p>
        </p:txBody>
      </p:sp>
      <p:sp>
        <p:nvSpPr>
          <p:cNvPr id="49154" name="Rectangle 3">
            <a:extLst>
              <a:ext uri="{FF2B5EF4-FFF2-40B4-BE49-F238E27FC236}">
                <a16:creationId xmlns:a16="http://schemas.microsoft.com/office/drawing/2014/main" id="{226A52AF-3C55-8846-A4D8-DC204CCDD55F}"/>
              </a:ext>
            </a:extLst>
          </p:cNvPr>
          <p:cNvSpPr>
            <a:spLocks noGrp="1"/>
          </p:cNvSpPr>
          <p:nvPr>
            <p:ph idx="1"/>
          </p:nvPr>
        </p:nvSpPr>
        <p:spPr>
          <a:xfrm>
            <a:off x="250825" y="1600200"/>
            <a:ext cx="8435975" cy="4525963"/>
          </a:xfrm>
        </p:spPr>
        <p:txBody>
          <a:bodyPr rtlCol="0">
            <a:normAutofit/>
          </a:bodyPr>
          <a:lstStyle/>
          <a:p>
            <a:pPr>
              <a:lnSpc>
                <a:spcPct val="100000"/>
              </a:lnSpc>
              <a:buFont typeface="Wingdings" pitchFamily="2" charset="2"/>
              <a:buNone/>
              <a:defRPr/>
            </a:pPr>
            <a:endParaRPr sz="1100" u="sng" dirty="0">
              <a:solidFill>
                <a:srgbClr val="0000FF"/>
              </a:solidFill>
              <a:latin typeface="+mn-ea"/>
              <a:ea typeface="+mn-ea"/>
            </a:endParaRPr>
          </a:p>
          <a:p>
            <a:pPr>
              <a:lnSpc>
                <a:spcPct val="100000"/>
              </a:lnSpc>
              <a:defRPr/>
            </a:pPr>
            <a:r>
              <a:rPr sz="3200" dirty="0">
                <a:latin typeface="+mn-ea"/>
                <a:ea typeface="+mn-ea"/>
              </a:rPr>
              <a:t>可满足式</a:t>
            </a:r>
          </a:p>
          <a:p>
            <a:pPr>
              <a:lnSpc>
                <a:spcPct val="100000"/>
              </a:lnSpc>
              <a:buFont typeface="Wingdings" pitchFamily="2" charset="2"/>
              <a:buNone/>
              <a:defRPr/>
            </a:pPr>
            <a:r>
              <a:rPr sz="2000" dirty="0">
                <a:latin typeface="+mn-ea"/>
                <a:ea typeface="+mn-ea"/>
              </a:rPr>
              <a:t> </a:t>
            </a:r>
            <a:r>
              <a:rPr lang="en-US" altLang="zh-CN" sz="2000" dirty="0">
                <a:latin typeface="+mn-ea"/>
                <a:ea typeface="+mn-ea"/>
              </a:rPr>
              <a:t>			</a:t>
            </a:r>
          </a:p>
          <a:p>
            <a:pPr>
              <a:lnSpc>
                <a:spcPct val="100000"/>
              </a:lnSpc>
              <a:buFont typeface="Wingdings" pitchFamily="2" charset="2"/>
              <a:buNone/>
              <a:defRPr/>
            </a:pPr>
            <a:r>
              <a:rPr lang="en-US" altLang="zh-CN" sz="2000" dirty="0">
                <a:latin typeface="+mn-ea"/>
                <a:ea typeface="+mn-ea"/>
              </a:rPr>
              <a:t>			</a:t>
            </a:r>
            <a:r>
              <a:rPr sz="2975" dirty="0">
                <a:latin typeface="+mn-ea"/>
                <a:ea typeface="+mn-ea"/>
              </a:rPr>
              <a:t>一个命题公式，如存在某个解释</a:t>
            </a:r>
          </a:p>
          <a:p>
            <a:pPr>
              <a:lnSpc>
                <a:spcPct val="100000"/>
              </a:lnSpc>
              <a:buFont typeface="Wingdings" pitchFamily="2" charset="2"/>
              <a:buNone/>
              <a:defRPr/>
            </a:pPr>
            <a:r>
              <a:rPr lang="en-US" altLang="zh-CN" sz="3200" dirty="0">
                <a:latin typeface="+mn-ea"/>
                <a:ea typeface="+mn-ea"/>
              </a:rPr>
              <a:t>    </a:t>
            </a:r>
            <a:r>
              <a:rPr lang="en-US" altLang="zh-CN" sz="3200" i="1" dirty="0">
                <a:latin typeface="Times New Roman" panose="02020603050405020304" pitchFamily="18" charset="0"/>
                <a:ea typeface="+mn-ea"/>
                <a:cs typeface="Times New Roman" panose="02020603050405020304" pitchFamily="18" charset="0"/>
              </a:rPr>
              <a:t>I</a:t>
            </a:r>
            <a:r>
              <a:rPr lang="en-US" altLang="zh-CN" sz="3200" i="1" baseline="-25000" dirty="0">
                <a:latin typeface="Times New Roman" panose="02020603050405020304" pitchFamily="18" charset="0"/>
                <a:ea typeface="+mn-ea"/>
                <a:cs typeface="Times New Roman" panose="02020603050405020304" pitchFamily="18" charset="0"/>
              </a:rPr>
              <a:t>0</a:t>
            </a:r>
            <a:r>
              <a:rPr lang="en-US" altLang="zh-CN" sz="3200" dirty="0">
                <a:latin typeface="+mn-ea"/>
                <a:ea typeface="+mn-ea"/>
              </a:rPr>
              <a:t>，</a:t>
            </a:r>
            <a:r>
              <a:rPr sz="3200" dirty="0">
                <a:latin typeface="+mn-ea"/>
                <a:ea typeface="+mn-ea"/>
              </a:rPr>
              <a:t>在</a:t>
            </a:r>
            <a:r>
              <a:rPr lang="en-US" altLang="zh-CN" sz="3200" i="1" dirty="0">
                <a:latin typeface="Times New Roman" panose="02020603050405020304" pitchFamily="18" charset="0"/>
                <a:ea typeface="+mn-ea"/>
                <a:cs typeface="Times New Roman" panose="02020603050405020304" pitchFamily="18" charset="0"/>
              </a:rPr>
              <a:t>I</a:t>
            </a:r>
            <a:r>
              <a:rPr lang="en-US" altLang="zh-CN" sz="3200" i="1" baseline="-25000" dirty="0">
                <a:latin typeface="Times New Roman" panose="02020603050405020304" pitchFamily="18" charset="0"/>
                <a:ea typeface="+mn-ea"/>
                <a:cs typeface="Times New Roman" panose="02020603050405020304" pitchFamily="18" charset="0"/>
              </a:rPr>
              <a:t>0</a:t>
            </a:r>
            <a:r>
              <a:rPr sz="3200" dirty="0">
                <a:latin typeface="+mn-ea"/>
                <a:ea typeface="+mn-ea"/>
              </a:rPr>
              <a:t>下该公式真值为真，则称该命</a:t>
            </a:r>
          </a:p>
          <a:p>
            <a:pPr>
              <a:lnSpc>
                <a:spcPct val="100000"/>
              </a:lnSpc>
              <a:buFont typeface="Wingdings" pitchFamily="2" charset="2"/>
              <a:buNone/>
              <a:defRPr/>
            </a:pPr>
            <a:r>
              <a:rPr sz="3200" dirty="0">
                <a:latin typeface="+mn-ea"/>
                <a:ea typeface="+mn-ea"/>
              </a:rPr>
              <a:t>   题公式是可满足的。</a:t>
            </a:r>
          </a:p>
          <a:p>
            <a:pPr>
              <a:lnSpc>
                <a:spcPct val="100000"/>
              </a:lnSpc>
              <a:buFont typeface="Wingdings" pitchFamily="2" charset="2"/>
              <a:buNone/>
              <a:defRPr/>
            </a:pPr>
            <a:r>
              <a:rPr lang="en-US" altLang="zh-CN" sz="3200" dirty="0">
                <a:latin typeface="+mn-ea"/>
                <a:ea typeface="+mn-ea"/>
              </a:rPr>
              <a:t>			</a:t>
            </a:r>
            <a:r>
              <a:rPr sz="3200" dirty="0">
                <a:latin typeface="+mn-ea"/>
                <a:ea typeface="+mn-ea"/>
              </a:rPr>
              <a:t>重言式是一类特殊的可满足式。 </a:t>
            </a:r>
            <a:endParaRPr altLang="zh-CN" sz="3200" dirty="0">
              <a:latin typeface="+mn-ea"/>
              <a:ea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637F2-2343-C64F-8C1F-50ABC4C9F70F}"/>
              </a:ext>
            </a:extLst>
          </p:cNvPr>
          <p:cNvSpPr>
            <a:spLocks noGrp="1"/>
          </p:cNvSpPr>
          <p:nvPr>
            <p:ph type="title"/>
          </p:nvPr>
        </p:nvSpPr>
        <p:spPr/>
        <p:txBody>
          <a:bodyPr/>
          <a:lstStyle/>
          <a:p>
            <a:r>
              <a:rPr kumimoji="1" lang="zh-CN" altLang="en-US" dirty="0"/>
              <a:t>三者关系</a:t>
            </a:r>
          </a:p>
        </p:txBody>
      </p:sp>
      <p:sp>
        <p:nvSpPr>
          <p:cNvPr id="4" name="椭圆 3">
            <a:extLst>
              <a:ext uri="{FF2B5EF4-FFF2-40B4-BE49-F238E27FC236}">
                <a16:creationId xmlns:a16="http://schemas.microsoft.com/office/drawing/2014/main" id="{BBFAD7B9-695D-EF4F-B0F2-BDB11F175D99}"/>
              </a:ext>
            </a:extLst>
          </p:cNvPr>
          <p:cNvSpPr/>
          <p:nvPr/>
        </p:nvSpPr>
        <p:spPr>
          <a:xfrm>
            <a:off x="3059832" y="2420888"/>
            <a:ext cx="2232248" cy="93610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重言式</a:t>
            </a:r>
          </a:p>
        </p:txBody>
      </p:sp>
      <p:sp>
        <p:nvSpPr>
          <p:cNvPr id="5" name="椭圆 4">
            <a:extLst>
              <a:ext uri="{FF2B5EF4-FFF2-40B4-BE49-F238E27FC236}">
                <a16:creationId xmlns:a16="http://schemas.microsoft.com/office/drawing/2014/main" id="{41D1E53F-C2A2-124E-8BD0-9D94493FC7A7}"/>
              </a:ext>
            </a:extLst>
          </p:cNvPr>
          <p:cNvSpPr/>
          <p:nvPr/>
        </p:nvSpPr>
        <p:spPr>
          <a:xfrm>
            <a:off x="1043608" y="4221088"/>
            <a:ext cx="2232248" cy="93610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矛盾式</a:t>
            </a:r>
            <a:endParaRPr kumimoji="1" lang="zh-CN" altLang="en-US" dirty="0"/>
          </a:p>
        </p:txBody>
      </p:sp>
      <p:sp>
        <p:nvSpPr>
          <p:cNvPr id="6" name="椭圆 5">
            <a:extLst>
              <a:ext uri="{FF2B5EF4-FFF2-40B4-BE49-F238E27FC236}">
                <a16:creationId xmlns:a16="http://schemas.microsoft.com/office/drawing/2014/main" id="{707D21D1-2F83-FC46-B089-9FE43BE2428D}"/>
              </a:ext>
            </a:extLst>
          </p:cNvPr>
          <p:cNvSpPr/>
          <p:nvPr/>
        </p:nvSpPr>
        <p:spPr>
          <a:xfrm>
            <a:off x="5057694" y="4221088"/>
            <a:ext cx="2701020" cy="93610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可满足式</a:t>
            </a:r>
          </a:p>
        </p:txBody>
      </p:sp>
      <p:cxnSp>
        <p:nvCxnSpPr>
          <p:cNvPr id="8" name="直线箭头连接符 7">
            <a:extLst>
              <a:ext uri="{FF2B5EF4-FFF2-40B4-BE49-F238E27FC236}">
                <a16:creationId xmlns:a16="http://schemas.microsoft.com/office/drawing/2014/main" id="{15C2FA95-0AE9-1641-BC7F-45719AD17DC6}"/>
              </a:ext>
            </a:extLst>
          </p:cNvPr>
          <p:cNvCxnSpPr>
            <a:cxnSpLocks/>
            <a:stCxn id="4" idx="4"/>
            <a:endCxn id="6" idx="0"/>
          </p:cNvCxnSpPr>
          <p:nvPr/>
        </p:nvCxnSpPr>
        <p:spPr>
          <a:xfrm>
            <a:off x="4175956" y="3356992"/>
            <a:ext cx="2232248" cy="864096"/>
          </a:xfrm>
          <a:prstGeom prst="straightConnector1">
            <a:avLst/>
          </a:prstGeom>
          <a:ln w="25400">
            <a:solidFill>
              <a:schemeClr val="tx1"/>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0" name="直线箭头连接符 9">
            <a:extLst>
              <a:ext uri="{FF2B5EF4-FFF2-40B4-BE49-F238E27FC236}">
                <a16:creationId xmlns:a16="http://schemas.microsoft.com/office/drawing/2014/main" id="{1FFE9EAA-0564-8844-B3B2-BE6FC8FBADE8}"/>
              </a:ext>
            </a:extLst>
          </p:cNvPr>
          <p:cNvCxnSpPr>
            <a:cxnSpLocks/>
            <a:stCxn id="4" idx="4"/>
            <a:endCxn id="5" idx="0"/>
          </p:cNvCxnSpPr>
          <p:nvPr/>
        </p:nvCxnSpPr>
        <p:spPr>
          <a:xfrm flipH="1">
            <a:off x="2159732" y="3356992"/>
            <a:ext cx="2016224" cy="864096"/>
          </a:xfrm>
          <a:prstGeom prst="straightConnector1">
            <a:avLst/>
          </a:prstGeom>
          <a:ln w="25400">
            <a:solidFill>
              <a:schemeClr val="tx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DA700299-76C2-2743-94B8-52021E949B02}"/>
              </a:ext>
            </a:extLst>
          </p:cNvPr>
          <p:cNvCxnSpPr>
            <a:cxnSpLocks/>
            <a:stCxn id="5" idx="6"/>
            <a:endCxn id="6" idx="2"/>
          </p:cNvCxnSpPr>
          <p:nvPr/>
        </p:nvCxnSpPr>
        <p:spPr>
          <a:xfrm>
            <a:off x="3275856" y="4689140"/>
            <a:ext cx="1781838" cy="0"/>
          </a:xfrm>
          <a:prstGeom prst="straightConnector1">
            <a:avLst/>
          </a:prstGeom>
          <a:ln w="25400">
            <a:solidFill>
              <a:schemeClr val="tx1"/>
            </a:solidFill>
            <a:headEnd w="lg" len="med"/>
            <a:tailEnd type="arrow" w="lg" len="med"/>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7BA9AB8B-CF59-EB40-8606-41E86127C101}"/>
              </a:ext>
            </a:extLst>
          </p:cNvPr>
          <p:cNvSpPr txBox="1"/>
          <p:nvPr/>
        </p:nvSpPr>
        <p:spPr>
          <a:xfrm>
            <a:off x="4109892" y="4415849"/>
            <a:ext cx="458780" cy="584775"/>
          </a:xfrm>
          <a:prstGeom prst="rect">
            <a:avLst/>
          </a:prstGeom>
          <a:noFill/>
        </p:spPr>
        <p:txBody>
          <a:bodyPr wrap="none" rtlCol="0">
            <a:spAutoFit/>
          </a:bodyPr>
          <a:lstStyle/>
          <a:p>
            <a:r>
              <a:rPr kumimoji="1" lang="en-US" altLang="zh-CN" dirty="0">
                <a:solidFill>
                  <a:srgbClr val="FF0000"/>
                </a:solidFill>
              </a:rPr>
              <a:t>X</a:t>
            </a:r>
            <a:endParaRPr kumimoji="1" lang="zh-CN" altLang="en-US" dirty="0">
              <a:solidFill>
                <a:srgbClr val="FF0000"/>
              </a:solidFill>
            </a:endParaRPr>
          </a:p>
        </p:txBody>
      </p:sp>
    </p:spTree>
    <p:extLst>
      <p:ext uri="{BB962C8B-B14F-4D97-AF65-F5344CB8AC3E}">
        <p14:creationId xmlns:p14="http://schemas.microsoft.com/office/powerpoint/2010/main" val="3720805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4962E239-D86F-EF44-B51C-C7561FB80C70}"/>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1.4 重言式与代入规则</a:t>
            </a:r>
          </a:p>
        </p:txBody>
      </p:sp>
      <p:sp>
        <p:nvSpPr>
          <p:cNvPr id="51202" name="Rectangle 3">
            <a:extLst>
              <a:ext uri="{FF2B5EF4-FFF2-40B4-BE49-F238E27FC236}">
                <a16:creationId xmlns:a16="http://schemas.microsoft.com/office/drawing/2014/main" id="{D6FE46A5-E171-8F40-B06F-571EAE6E4544}"/>
              </a:ext>
            </a:extLst>
          </p:cNvPr>
          <p:cNvSpPr>
            <a:spLocks noGrp="1"/>
          </p:cNvSpPr>
          <p:nvPr>
            <p:ph idx="1"/>
          </p:nvPr>
        </p:nvSpPr>
        <p:spPr>
          <a:xfrm>
            <a:off x="684213" y="1916113"/>
            <a:ext cx="7772400" cy="4392612"/>
          </a:xfrm>
        </p:spPr>
        <p:txBody>
          <a:bodyPr rtlCol="0">
            <a:normAutofit/>
          </a:bodyPr>
          <a:lstStyle/>
          <a:p>
            <a:pPr>
              <a:lnSpc>
                <a:spcPct val="90000"/>
              </a:lnSpc>
              <a:defRPr/>
            </a:pPr>
            <a:r>
              <a:rPr sz="2800" dirty="0">
                <a:latin typeface="+mn-ea"/>
                <a:ea typeface="+mn-ea"/>
              </a:rPr>
              <a:t>代入规则  </a:t>
            </a:r>
            <a:br>
              <a:rPr sz="2800" dirty="0">
                <a:latin typeface="+mn-ea"/>
                <a:ea typeface="+mn-ea"/>
              </a:rPr>
            </a:br>
            <a:r>
              <a:rPr sz="2400" dirty="0">
                <a:latin typeface="+mn-ea"/>
                <a:ea typeface="+mn-ea"/>
              </a:rPr>
              <a:t>  </a:t>
            </a:r>
          </a:p>
          <a:p>
            <a:pPr>
              <a:lnSpc>
                <a:spcPct val="90000"/>
              </a:lnSpc>
              <a:buFont typeface="Wingdings" pitchFamily="2" charset="2"/>
              <a:buNone/>
              <a:defRPr/>
            </a:pPr>
            <a:r>
              <a:rPr sz="2800" dirty="0">
                <a:latin typeface="+mn-ea"/>
                <a:ea typeface="+mn-ea"/>
              </a:rPr>
              <a:t>　　   </a:t>
            </a:r>
            <a:r>
              <a:rPr lang="zh-Hans" sz="2800" dirty="0">
                <a:latin typeface="+mn-ea"/>
                <a:ea typeface="+mn-ea"/>
              </a:rPr>
              <a:t> </a:t>
            </a:r>
            <a:r>
              <a:rPr sz="2800" dirty="0">
                <a:latin typeface="+mn-ea"/>
                <a:ea typeface="+mn-ea"/>
              </a:rPr>
              <a:t>一个</a:t>
            </a:r>
            <a:r>
              <a:rPr sz="2800" dirty="0">
                <a:latin typeface="+mn-ea"/>
                <a:ea typeface="+mn-ea"/>
                <a:hlinkClick r:id="rId2" action="ppaction://hlinksldjump"/>
              </a:rPr>
              <a:t>重言式</a:t>
            </a:r>
            <a:r>
              <a:rPr sz="2800" dirty="0">
                <a:latin typeface="+mn-ea"/>
                <a:ea typeface="+mn-ea"/>
              </a:rPr>
              <a:t>，对其中</a:t>
            </a:r>
            <a:r>
              <a:rPr sz="2800" b="1" u="sng" dirty="0">
                <a:solidFill>
                  <a:srgbClr val="FF0000"/>
                </a:solidFill>
                <a:latin typeface="+mn-ea"/>
                <a:ea typeface="+mn-ea"/>
              </a:rPr>
              <a:t>所有</a:t>
            </a:r>
            <a:r>
              <a:rPr sz="2800" dirty="0">
                <a:latin typeface="+mn-ea"/>
                <a:ea typeface="+mn-ea"/>
              </a:rPr>
              <a:t>相同的命</a:t>
            </a:r>
          </a:p>
          <a:p>
            <a:pPr>
              <a:lnSpc>
                <a:spcPct val="90000"/>
              </a:lnSpc>
              <a:buFont typeface="Wingdings" pitchFamily="2" charset="2"/>
              <a:buNone/>
              <a:defRPr/>
            </a:pPr>
            <a:r>
              <a:rPr sz="2800" dirty="0">
                <a:latin typeface="+mn-ea"/>
                <a:ea typeface="+mn-ea"/>
              </a:rPr>
              <a:t>    题变项都用一合式公式代换，其结果仍</a:t>
            </a:r>
          </a:p>
          <a:p>
            <a:pPr>
              <a:lnSpc>
                <a:spcPct val="90000"/>
              </a:lnSpc>
              <a:buFont typeface="Wingdings" pitchFamily="2" charset="2"/>
              <a:buNone/>
              <a:defRPr/>
            </a:pPr>
            <a:r>
              <a:rPr sz="2800" dirty="0">
                <a:latin typeface="+mn-ea"/>
                <a:ea typeface="+mn-ea"/>
              </a:rPr>
              <a:t>    为一重言式。这一规则称为代入规则。</a:t>
            </a:r>
          </a:p>
          <a:p>
            <a:pPr>
              <a:lnSpc>
                <a:spcPct val="90000"/>
              </a:lnSpc>
              <a:buFont typeface="Wingdings" pitchFamily="2" charset="2"/>
              <a:buNone/>
              <a:defRPr/>
            </a:pPr>
            <a:endParaRPr sz="1800" dirty="0">
              <a:latin typeface="+mn-ea"/>
              <a:ea typeface="+mn-ea"/>
            </a:endParaRPr>
          </a:p>
          <a:p>
            <a:pPr>
              <a:lnSpc>
                <a:spcPct val="90000"/>
              </a:lnSpc>
              <a:buFont typeface="Wingdings" pitchFamily="2" charset="2"/>
              <a:buNone/>
              <a:defRPr/>
            </a:pPr>
            <a:r>
              <a:rPr sz="2800" dirty="0">
                <a:latin typeface="+mn-ea"/>
                <a:ea typeface="+mn-ea"/>
              </a:rPr>
              <a:t>       换句话说，</a:t>
            </a:r>
            <a:r>
              <a:rPr lang="en-US" altLang="zh-CN" sz="2800" i="1" dirty="0">
                <a:latin typeface="+mn-ea"/>
                <a:ea typeface="+mn-ea"/>
              </a:rPr>
              <a:t>A</a:t>
            </a:r>
            <a:r>
              <a:rPr sz="2800" dirty="0">
                <a:latin typeface="+mn-ea"/>
                <a:ea typeface="+mn-ea"/>
              </a:rPr>
              <a:t>是一个公式，对</a:t>
            </a:r>
            <a:r>
              <a:rPr lang="en-US" altLang="zh-CN" sz="2800" i="1" dirty="0">
                <a:latin typeface="+mn-ea"/>
                <a:ea typeface="+mn-ea"/>
              </a:rPr>
              <a:t>A</a:t>
            </a:r>
            <a:r>
              <a:rPr sz="2800" dirty="0">
                <a:latin typeface="+mn-ea"/>
                <a:ea typeface="+mn-ea"/>
              </a:rPr>
              <a:t>使用</a:t>
            </a:r>
          </a:p>
          <a:p>
            <a:pPr>
              <a:lnSpc>
                <a:spcPct val="90000"/>
              </a:lnSpc>
              <a:buFont typeface="Wingdings" pitchFamily="2" charset="2"/>
              <a:buNone/>
              <a:defRPr/>
            </a:pPr>
            <a:r>
              <a:rPr sz="2800" dirty="0">
                <a:latin typeface="+mn-ea"/>
                <a:ea typeface="+mn-ea"/>
              </a:rPr>
              <a:t>   代入规则得到公式</a:t>
            </a:r>
            <a:r>
              <a:rPr lang="en-US" altLang="zh-CN" sz="2800" i="1" dirty="0">
                <a:latin typeface="+mn-ea"/>
                <a:ea typeface="+mn-ea"/>
              </a:rPr>
              <a:t>B</a:t>
            </a:r>
            <a:r>
              <a:rPr lang="en-US" altLang="zh-CN" sz="2800" dirty="0">
                <a:latin typeface="+mn-ea"/>
                <a:ea typeface="+mn-ea"/>
              </a:rPr>
              <a:t>，</a:t>
            </a:r>
            <a:r>
              <a:rPr sz="2800" dirty="0">
                <a:latin typeface="+mn-ea"/>
                <a:ea typeface="+mn-ea"/>
              </a:rPr>
              <a:t>若</a:t>
            </a:r>
            <a:r>
              <a:rPr lang="en-US" altLang="zh-CN" sz="2800" i="1" dirty="0">
                <a:latin typeface="+mn-ea"/>
                <a:ea typeface="+mn-ea"/>
              </a:rPr>
              <a:t>A</a:t>
            </a:r>
            <a:r>
              <a:rPr sz="2800" dirty="0">
                <a:latin typeface="+mn-ea"/>
                <a:ea typeface="+mn-ea"/>
              </a:rPr>
              <a:t>是重言式，则</a:t>
            </a:r>
          </a:p>
          <a:p>
            <a:pPr>
              <a:lnSpc>
                <a:spcPct val="90000"/>
              </a:lnSpc>
              <a:buFont typeface="Wingdings" pitchFamily="2" charset="2"/>
              <a:buNone/>
              <a:defRPr/>
            </a:pPr>
            <a:r>
              <a:rPr lang="en-US" altLang="zh-CN" sz="2800" dirty="0">
                <a:latin typeface="+mn-ea"/>
                <a:ea typeface="+mn-ea"/>
              </a:rPr>
              <a:t>   </a:t>
            </a:r>
            <a:r>
              <a:rPr lang="en-US" altLang="zh-CN" sz="2800" i="1" dirty="0">
                <a:latin typeface="+mn-ea"/>
                <a:ea typeface="+mn-ea"/>
              </a:rPr>
              <a:t>B</a:t>
            </a:r>
            <a:r>
              <a:rPr sz="2800" dirty="0">
                <a:latin typeface="+mn-ea"/>
                <a:ea typeface="+mn-ea"/>
              </a:rPr>
              <a:t>也是重言式。</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65C1C38B-A248-DC49-B496-8E19138AE1C1}"/>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1.4 重言式与代入规则</a:t>
            </a:r>
          </a:p>
        </p:txBody>
      </p:sp>
      <p:sp>
        <p:nvSpPr>
          <p:cNvPr id="39939" name="Rectangle 3">
            <a:extLst>
              <a:ext uri="{FF2B5EF4-FFF2-40B4-BE49-F238E27FC236}">
                <a16:creationId xmlns:a16="http://schemas.microsoft.com/office/drawing/2014/main" id="{8348AE92-CC4C-A240-B757-F466FC797D7D}"/>
              </a:ext>
            </a:extLst>
          </p:cNvPr>
          <p:cNvSpPr>
            <a:spLocks noGrp="1"/>
          </p:cNvSpPr>
          <p:nvPr>
            <p:ph idx="1"/>
          </p:nvPr>
        </p:nvSpPr>
        <p:spPr>
          <a:xfrm>
            <a:off x="250825" y="1600200"/>
            <a:ext cx="8435975" cy="4525963"/>
          </a:xfrm>
        </p:spPr>
        <p:txBody>
          <a:bodyPr rtlCol="0">
            <a:noAutofit/>
          </a:bodyPr>
          <a:lstStyle/>
          <a:p>
            <a:pPr>
              <a:lnSpc>
                <a:spcPct val="100000"/>
              </a:lnSpc>
              <a:defRPr/>
            </a:pPr>
            <a:r>
              <a:rPr lang="zh-Hans" sz="2800" dirty="0">
                <a:latin typeface="+mn-ea"/>
                <a:ea typeface="+mn-ea"/>
              </a:rPr>
              <a:t> </a:t>
            </a:r>
            <a:r>
              <a:rPr sz="2800" dirty="0">
                <a:latin typeface="+mn-ea"/>
                <a:ea typeface="+mn-ea"/>
              </a:rPr>
              <a:t>代入规则的具体要求为：</a:t>
            </a:r>
          </a:p>
          <a:p>
            <a:pPr>
              <a:lnSpc>
                <a:spcPct val="100000"/>
              </a:lnSpc>
              <a:buFont typeface="Wingdings" pitchFamily="2" charset="2"/>
              <a:buNone/>
              <a:defRPr/>
            </a:pPr>
            <a:endParaRPr sz="1800" dirty="0">
              <a:latin typeface="+mn-ea"/>
              <a:ea typeface="+mn-ea"/>
            </a:endParaRPr>
          </a:p>
          <a:p>
            <a:pPr>
              <a:lnSpc>
                <a:spcPct val="100000"/>
              </a:lnSpc>
              <a:buFont typeface="Wingdings" pitchFamily="2" charset="2"/>
              <a:buNone/>
              <a:defRPr/>
            </a:pPr>
            <a:r>
              <a:rPr sz="2800" dirty="0">
                <a:latin typeface="+mn-ea"/>
                <a:ea typeface="+mn-ea"/>
              </a:rPr>
              <a:t>   </a:t>
            </a:r>
            <a:r>
              <a:rPr sz="2800" dirty="0">
                <a:latin typeface="Times New Roman" panose="02020603050405020304" pitchFamily="18" charset="0"/>
                <a:ea typeface="+mn-ea"/>
                <a:cs typeface="Times New Roman" panose="02020603050405020304" pitchFamily="18" charset="0"/>
              </a:rPr>
              <a:t> 1.  </a:t>
            </a:r>
            <a:r>
              <a:rPr sz="2800" dirty="0">
                <a:latin typeface="+mn-ea"/>
                <a:ea typeface="+mn-ea"/>
              </a:rPr>
              <a:t>公式中被代换的只能是</a:t>
            </a:r>
            <a:r>
              <a:rPr sz="2800" dirty="0">
                <a:solidFill>
                  <a:srgbClr val="FF0000"/>
                </a:solidFill>
                <a:latin typeface="+mn-ea"/>
                <a:ea typeface="+mn-ea"/>
                <a:hlinkClick r:id="rId2" action="ppaction://hlinksldjump"/>
              </a:rPr>
              <a:t>命题变项</a:t>
            </a:r>
            <a:br>
              <a:rPr lang="en-US" altLang="zh-CN" sz="2800" dirty="0">
                <a:latin typeface="+mn-ea"/>
                <a:ea typeface="+mn-ea"/>
              </a:rPr>
            </a:br>
            <a:r>
              <a:rPr lang="zh-Hans" sz="2800" dirty="0">
                <a:latin typeface="+mn-ea"/>
                <a:ea typeface="+mn-ea"/>
              </a:rPr>
              <a:t>    </a:t>
            </a:r>
            <a:r>
              <a:rPr sz="2800" dirty="0">
                <a:latin typeface="+mn-ea"/>
                <a:ea typeface="+mn-ea"/>
              </a:rPr>
              <a:t>（</a:t>
            </a:r>
            <a:r>
              <a:rPr sz="2800" dirty="0">
                <a:solidFill>
                  <a:srgbClr val="0432FF"/>
                </a:solidFill>
                <a:latin typeface="+mn-ea"/>
                <a:ea typeface="+mn-ea"/>
              </a:rPr>
              <a:t>原子命题</a:t>
            </a:r>
            <a:r>
              <a:rPr sz="2800" dirty="0">
                <a:latin typeface="+mn-ea"/>
                <a:ea typeface="+mn-ea"/>
              </a:rPr>
              <a:t>），而不能是</a:t>
            </a:r>
            <a:r>
              <a:rPr sz="2800" dirty="0">
                <a:solidFill>
                  <a:srgbClr val="FF0000"/>
                </a:solidFill>
                <a:latin typeface="+mn-ea"/>
                <a:ea typeface="+mn-ea"/>
                <a:hlinkClick r:id="rId3" action="ppaction://hlinksldjump"/>
              </a:rPr>
              <a:t>复合命题</a:t>
            </a:r>
            <a:br>
              <a:rPr lang="en-US" altLang="zh-CN" sz="2800" dirty="0">
                <a:latin typeface="+mn-ea"/>
                <a:ea typeface="+mn-ea"/>
              </a:rPr>
            </a:br>
            <a:r>
              <a:rPr lang="zh-Hans" sz="2800" dirty="0">
                <a:latin typeface="+mn-ea"/>
                <a:ea typeface="+mn-ea"/>
              </a:rPr>
              <a:t>  </a:t>
            </a:r>
            <a:br>
              <a:rPr lang="en-US" altLang="zh-Hans" sz="2800" dirty="0">
                <a:latin typeface="+mn-ea"/>
                <a:ea typeface="+mn-ea"/>
              </a:rPr>
            </a:br>
            <a:r>
              <a:rPr lang="en-US" altLang="zh-Hans" sz="2800" dirty="0">
                <a:latin typeface="+mn-ea"/>
                <a:ea typeface="+mn-ea"/>
              </a:rPr>
              <a:t>	</a:t>
            </a:r>
            <a:r>
              <a:rPr sz="2800" dirty="0">
                <a:latin typeface="Times New Roman" panose="02020603050405020304" pitchFamily="18" charset="0"/>
                <a:ea typeface="+mn-ea"/>
                <a:cs typeface="Times New Roman" panose="02020603050405020304" pitchFamily="18" charset="0"/>
              </a:rPr>
              <a:t>2. </a:t>
            </a:r>
            <a:r>
              <a:rPr lang="zh-Hans" sz="2800" dirty="0">
                <a:latin typeface="Times New Roman" panose="02020603050405020304" pitchFamily="18" charset="0"/>
                <a:ea typeface="+mn-ea"/>
                <a:cs typeface="Times New Roman" panose="02020603050405020304" pitchFamily="18" charset="0"/>
              </a:rPr>
              <a:t> </a:t>
            </a:r>
            <a:r>
              <a:rPr sz="2800" dirty="0">
                <a:latin typeface="+mn-ea"/>
                <a:ea typeface="+mn-ea"/>
              </a:rPr>
              <a:t>对公式中某命题变项施以代入，必</a:t>
            </a:r>
            <a:br>
              <a:rPr lang="en-US" altLang="zh-CN" sz="2800" dirty="0">
                <a:latin typeface="+mn-ea"/>
                <a:ea typeface="+mn-ea"/>
              </a:rPr>
            </a:br>
            <a:r>
              <a:rPr lang="zh-Hans" sz="2800" dirty="0">
                <a:latin typeface="+mn-ea"/>
                <a:ea typeface="+mn-ea"/>
              </a:rPr>
              <a:t>    </a:t>
            </a:r>
            <a:r>
              <a:rPr sz="2800" dirty="0">
                <a:latin typeface="+mn-ea"/>
                <a:ea typeface="+mn-ea"/>
              </a:rPr>
              <a:t>须对该公式中出现的</a:t>
            </a:r>
            <a:r>
              <a:rPr sz="2800" b="1" dirty="0">
                <a:solidFill>
                  <a:srgbClr val="FF0000"/>
                </a:solidFill>
                <a:latin typeface="+mn-ea"/>
                <a:ea typeface="+mn-ea"/>
              </a:rPr>
              <a:t>所有同一命题</a:t>
            </a:r>
            <a:br>
              <a:rPr lang="en-US" altLang="zh-CN" sz="2800" dirty="0">
                <a:latin typeface="+mn-ea"/>
                <a:ea typeface="+mn-ea"/>
              </a:rPr>
            </a:br>
            <a:r>
              <a:rPr lang="zh-Hans" sz="2800" dirty="0">
                <a:latin typeface="+mn-ea"/>
                <a:ea typeface="+mn-ea"/>
              </a:rPr>
              <a:t>    </a:t>
            </a:r>
            <a:r>
              <a:rPr sz="2800" dirty="0">
                <a:latin typeface="+mn-ea"/>
                <a:ea typeface="+mn-ea"/>
              </a:rPr>
              <a:t>变项施以相同的代换。</a:t>
            </a:r>
          </a:p>
          <a:p>
            <a:pPr>
              <a:lnSpc>
                <a:spcPct val="100000"/>
              </a:lnSpc>
              <a:defRPr/>
            </a:pPr>
            <a:endParaRPr sz="2800" dirty="0">
              <a:latin typeface="+mn-ea"/>
              <a:ea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B4F73A1-E8CE-484B-A968-19CED83058BC}"/>
              </a:ext>
            </a:extLst>
          </p:cNvPr>
          <p:cNvSpPr>
            <a:spLocks noChangeArrowheads="1"/>
          </p:cNvSpPr>
          <p:nvPr/>
        </p:nvSpPr>
        <p:spPr bwMode="auto">
          <a:xfrm>
            <a:off x="468313" y="1908175"/>
            <a:ext cx="83534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marL="457200" indent="-457200">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spcBef>
                <a:spcPct val="0"/>
              </a:spcBef>
              <a:buClrTx/>
              <a:buSzTx/>
              <a:buFontTx/>
              <a:buNone/>
            </a:pPr>
            <a:r>
              <a:rPr lang="en-US" altLang="zh-CN" sz="2800" dirty="0">
                <a:latin typeface="Times New Roman" panose="02020603050405020304" pitchFamily="18" charset="0"/>
                <a:ea typeface="宋体" panose="02010600030101010101" pitchFamily="2" charset="-122"/>
              </a:rPr>
              <a:t> </a:t>
            </a:r>
            <a:r>
              <a:rPr lang="en-US" altLang="zh-CN" sz="3200" dirty="0">
                <a:latin typeface="Times New Roman" panose="02020603050405020304" pitchFamily="18" charset="0"/>
                <a:ea typeface="宋体" panose="02010600030101010101" pitchFamily="2" charset="-122"/>
              </a:rPr>
              <a:t>1.</a:t>
            </a:r>
            <a:r>
              <a:rPr lang="zh-CN" altLang="en-US" sz="3200" dirty="0">
                <a:latin typeface="Times New Roman" panose="02020603050405020304" pitchFamily="18" charset="0"/>
                <a:ea typeface="宋体" panose="02010600030101010101" pitchFamily="2" charset="-122"/>
              </a:rPr>
              <a:t>   公式中被代换的只能是</a:t>
            </a:r>
            <a:r>
              <a:rPr lang="zh-CN" altLang="en-US" sz="3200" b="1" dirty="0">
                <a:solidFill>
                  <a:srgbClr val="FF0000"/>
                </a:solidFill>
                <a:latin typeface="Times New Roman" panose="02020603050405020304" pitchFamily="18" charset="0"/>
                <a:ea typeface="宋体" panose="02010600030101010101" pitchFamily="2" charset="-122"/>
              </a:rPr>
              <a:t>命题变元</a:t>
            </a:r>
            <a:r>
              <a:rPr lang="zh-CN" altLang="en-US" sz="3200" dirty="0">
                <a:latin typeface="Times New Roman" panose="02020603050405020304" pitchFamily="18" charset="0"/>
                <a:ea typeface="宋体" panose="02010600030101010101" pitchFamily="2" charset="-122"/>
              </a:rPr>
              <a:t>（原子命</a:t>
            </a:r>
          </a:p>
          <a:p>
            <a:pPr eaLnBrk="1" hangingPunct="1">
              <a:lnSpc>
                <a:spcPct val="100000"/>
              </a:lnSpc>
              <a:spcBef>
                <a:spcPct val="0"/>
              </a:spcBef>
              <a:buClrTx/>
              <a:buSzTx/>
              <a:buFontTx/>
              <a:buNone/>
            </a:pPr>
            <a:r>
              <a:rPr lang="zh-CN" altLang="en-US" sz="3200" dirty="0">
                <a:latin typeface="Times New Roman" panose="02020603050405020304" pitchFamily="18" charset="0"/>
                <a:ea typeface="宋体" panose="02010600030101010101" pitchFamily="2" charset="-122"/>
              </a:rPr>
              <a:t>题）而不能是复合命题。如可用</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(R∧S)</a:t>
            </a:r>
            <a:r>
              <a:rPr lang="zh-CN" altLang="en-US" sz="3200" dirty="0">
                <a:latin typeface="Times New Roman" panose="02020603050405020304" pitchFamily="18" charset="0"/>
                <a:ea typeface="宋体" panose="02010600030101010101" pitchFamily="2" charset="-122"/>
              </a:rPr>
              <a:t>来代换</a:t>
            </a:r>
          </a:p>
          <a:p>
            <a:pPr eaLnBrk="1" hangingPunct="1">
              <a:lnSpc>
                <a:spcPct val="100000"/>
              </a:lnSpc>
              <a:spcBef>
                <a:spcPct val="0"/>
              </a:spcBef>
              <a:buClrTx/>
              <a:buSzTx/>
              <a:buFontTx/>
              <a:buNone/>
            </a:pPr>
            <a:r>
              <a:rPr lang="zh-CN" altLang="en-US" sz="3200" dirty="0">
                <a:latin typeface="Times New Roman" panose="02020603050405020304" pitchFamily="18" charset="0"/>
                <a:ea typeface="宋体" panose="02010600030101010101" pitchFamily="2" charset="-122"/>
              </a:rPr>
              <a:t>某公式中的</a:t>
            </a:r>
            <a:r>
              <a:rPr lang="en-US" altLang="zh-CN" sz="3200" dirty="0">
                <a:latin typeface="Times New Roman" panose="02020603050405020304" pitchFamily="18" charset="0"/>
                <a:ea typeface="宋体" panose="02010600030101010101" pitchFamily="2" charset="-122"/>
              </a:rPr>
              <a:t>P</a:t>
            </a:r>
            <a:r>
              <a:rPr lang="en-US" altLang="zh-CN" sz="3200" dirty="0">
                <a:latin typeface="Arial" panose="020B0604020202020204" pitchFamily="34" charset="0"/>
                <a:ea typeface="宋体" panose="02010600030101010101" pitchFamily="2" charset="-122"/>
              </a:rPr>
              <a:t>, </a:t>
            </a:r>
            <a:r>
              <a:rPr lang="zh-CN" altLang="en-US" sz="3200" dirty="0">
                <a:latin typeface="Times New Roman" panose="02020603050405020304" pitchFamily="18" charset="0"/>
                <a:ea typeface="宋体" panose="02010600030101010101" pitchFamily="2" charset="-122"/>
              </a:rPr>
              <a:t>记作</a:t>
            </a:r>
            <a:endParaRPr lang="zh-CN" altLang="en-US" sz="3200" dirty="0">
              <a:latin typeface="Arial" panose="020B0604020202020204" pitchFamily="34" charset="0"/>
              <a:ea typeface="宋体" panose="02010600030101010101" pitchFamily="2" charset="-122"/>
            </a:endParaRPr>
          </a:p>
        </p:txBody>
      </p:sp>
      <p:sp>
        <p:nvSpPr>
          <p:cNvPr id="53250" name="Rectangle 3">
            <a:extLst>
              <a:ext uri="{FF2B5EF4-FFF2-40B4-BE49-F238E27FC236}">
                <a16:creationId xmlns:a16="http://schemas.microsoft.com/office/drawing/2014/main" id="{0A654B02-EFE0-3E44-AFC8-048C99CD3FE8}"/>
              </a:ext>
            </a:extLst>
          </p:cNvPr>
          <p:cNvSpPr>
            <a:spLocks noChangeArrowheads="1"/>
          </p:cNvSpPr>
          <p:nvPr/>
        </p:nvSpPr>
        <p:spPr bwMode="auto">
          <a:xfrm>
            <a:off x="468313" y="4071938"/>
            <a:ext cx="820896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spcBef>
                <a:spcPct val="0"/>
              </a:spcBef>
              <a:buClrTx/>
              <a:buSzTx/>
              <a:buFontTx/>
              <a:buNone/>
            </a:pPr>
            <a:r>
              <a:rPr lang="en-US" altLang="zh-CN" sz="1000">
                <a:latin typeface="Arial" panose="020B0604020202020204" pitchFamily="34" charset="0"/>
                <a:ea typeface="宋体" panose="02010600030101010101" pitchFamily="2" charset="-122"/>
              </a:rPr>
              <a:t>, </a:t>
            </a:r>
            <a:endParaRPr lang="zh-CN" altLang="en-US" sz="2800">
              <a:latin typeface="Arial" panose="020B0604020202020204" pitchFamily="34" charset="0"/>
              <a:ea typeface="宋体" panose="02010600030101010101" pitchFamily="2" charset="-122"/>
            </a:endParaRPr>
          </a:p>
          <a:p>
            <a:pPr>
              <a:lnSpc>
                <a:spcPct val="100000"/>
              </a:lnSpc>
              <a:spcBef>
                <a:spcPct val="0"/>
              </a:spcBef>
              <a:buClrTx/>
              <a:buSzTx/>
              <a:buFontTx/>
              <a:buNone/>
            </a:pPr>
            <a:r>
              <a:rPr lang="zh-CN" altLang="en-US" sz="2800">
                <a:latin typeface="Arial" panose="020B0604020202020204" pitchFamily="34" charset="0"/>
                <a:ea typeface="宋体" panose="02010600030101010101" pitchFamily="2" charset="-122"/>
              </a:rPr>
              <a:t>     </a:t>
            </a:r>
          </a:p>
        </p:txBody>
      </p:sp>
      <p:sp>
        <p:nvSpPr>
          <p:cNvPr id="53251" name="Rectangle 4">
            <a:extLst>
              <a:ext uri="{FF2B5EF4-FFF2-40B4-BE49-F238E27FC236}">
                <a16:creationId xmlns:a16="http://schemas.microsoft.com/office/drawing/2014/main" id="{6DE95FCD-04A9-1148-A5C6-F5DB084256B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buClrTx/>
              <a:buSzPct val="85000"/>
              <a:buFontTx/>
              <a:buChar char="•"/>
            </a:pPr>
            <a:endParaRPr lang="zh-CN" altLang="en-US" sz="3200">
              <a:latin typeface="Arial" panose="020B0604020202020204" pitchFamily="34" charset="0"/>
              <a:ea typeface="宋体" panose="02010600030101010101" pitchFamily="2" charset="-122"/>
            </a:endParaRPr>
          </a:p>
        </p:txBody>
      </p:sp>
      <p:sp>
        <p:nvSpPr>
          <p:cNvPr id="53252" name="Rectangle 5">
            <a:extLst>
              <a:ext uri="{FF2B5EF4-FFF2-40B4-BE49-F238E27FC236}">
                <a16:creationId xmlns:a16="http://schemas.microsoft.com/office/drawing/2014/main" id="{D16E2B24-9B61-A04D-9A16-443D62D6034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buClrTx/>
              <a:buSzPct val="85000"/>
              <a:buFontTx/>
              <a:buChar char="•"/>
            </a:pPr>
            <a:endParaRPr lang="zh-CN" altLang="en-US" sz="3200">
              <a:latin typeface="Arial" panose="020B0604020202020204" pitchFamily="34" charset="0"/>
              <a:ea typeface="宋体" panose="02010600030101010101" pitchFamily="2" charset="-122"/>
            </a:endParaRPr>
          </a:p>
        </p:txBody>
      </p:sp>
      <p:graphicFrame>
        <p:nvGraphicFramePr>
          <p:cNvPr id="134144" name="Object 1024">
            <a:extLst>
              <a:ext uri="{FF2B5EF4-FFF2-40B4-BE49-F238E27FC236}">
                <a16:creationId xmlns:a16="http://schemas.microsoft.com/office/drawing/2014/main" id="{5D24D86E-038A-FC46-BCC7-7DB74CD4D7FB}"/>
              </a:ext>
            </a:extLst>
          </p:cNvPr>
          <p:cNvGraphicFramePr>
            <a:graphicFrameLocks noChangeAspect="1"/>
          </p:cNvGraphicFramePr>
          <p:nvPr/>
        </p:nvGraphicFramePr>
        <p:xfrm>
          <a:off x="3419475" y="3541713"/>
          <a:ext cx="1782763" cy="1295400"/>
        </p:xfrm>
        <a:graphic>
          <a:graphicData uri="http://schemas.openxmlformats.org/presentationml/2006/ole">
            <mc:AlternateContent xmlns:mc="http://schemas.openxmlformats.org/markup-compatibility/2006">
              <mc:Choice xmlns:v="urn:schemas-microsoft-com:vml" Requires="v">
                <p:oleObj spid="_x0000_s53276" name="公式" r:id="rId3" imgW="1384300" imgH="1117600" progId="Equation.3">
                  <p:embed/>
                </p:oleObj>
              </mc:Choice>
              <mc:Fallback>
                <p:oleObj name="公式" r:id="rId3" imgW="1384300" imgH="11176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3541713"/>
                        <a:ext cx="17827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9" name="Rectangle 7">
            <a:extLst>
              <a:ext uri="{FF2B5EF4-FFF2-40B4-BE49-F238E27FC236}">
                <a16:creationId xmlns:a16="http://schemas.microsoft.com/office/drawing/2014/main" id="{B0FFAFE9-2164-0F4D-9FF2-CB18F4C859FA}"/>
              </a:ext>
            </a:extLst>
          </p:cNvPr>
          <p:cNvSpPr>
            <a:spLocks noChangeArrowheads="1"/>
          </p:cNvSpPr>
          <p:nvPr/>
        </p:nvSpPr>
        <p:spPr bwMode="auto">
          <a:xfrm>
            <a:off x="468313" y="5141913"/>
            <a:ext cx="77930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buClrTx/>
              <a:buSzPct val="85000"/>
              <a:buFontTx/>
              <a:buNone/>
            </a:pPr>
            <a:r>
              <a:rPr lang="zh-CN" altLang="en-US" sz="3200" dirty="0">
                <a:latin typeface="Arial" panose="020B0604020202020204" pitchFamily="34" charset="0"/>
                <a:ea typeface="宋体" panose="02010600030101010101" pitchFamily="2" charset="-122"/>
              </a:rPr>
              <a:t>而不能反过来将公式中的</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(R∧S)</a:t>
            </a:r>
            <a:r>
              <a:rPr lang="zh-CN" altLang="en-US" sz="3200" dirty="0">
                <a:latin typeface="Arial" panose="020B0604020202020204" pitchFamily="34" charset="0"/>
                <a:ea typeface="宋体" panose="02010600030101010101" pitchFamily="2" charset="-122"/>
              </a:rPr>
              <a:t>以</a:t>
            </a:r>
            <a:r>
              <a:rPr lang="en-US" altLang="zh-CN" sz="3200" dirty="0">
                <a:latin typeface="Times New Roman" panose="02020603050405020304" pitchFamily="18" charset="0"/>
                <a:ea typeface="宋体" panose="02010600030101010101" pitchFamily="2" charset="-122"/>
              </a:rPr>
              <a:t>P</a:t>
            </a:r>
            <a:r>
              <a:rPr lang="zh-CN" altLang="en-US" sz="3200" dirty="0">
                <a:latin typeface="Arial" panose="020B0604020202020204" pitchFamily="34" charset="0"/>
                <a:ea typeface="宋体" panose="02010600030101010101" pitchFamily="2" charset="-122"/>
              </a:rPr>
              <a:t>代之。</a:t>
            </a:r>
          </a:p>
        </p:txBody>
      </p:sp>
      <p:sp>
        <p:nvSpPr>
          <p:cNvPr id="53255" name="Rectangle 8">
            <a:extLst>
              <a:ext uri="{FF2B5EF4-FFF2-40B4-BE49-F238E27FC236}">
                <a16:creationId xmlns:a16="http://schemas.microsoft.com/office/drawing/2014/main" id="{741F8680-7EBB-2244-B37C-355F7E6EB3EA}"/>
              </a:ext>
            </a:extLst>
          </p:cNvPr>
          <p:cNvSpPr>
            <a:spLocks noChangeArrowheads="1"/>
          </p:cNvSpPr>
          <p:nvPr/>
        </p:nvSpPr>
        <p:spPr bwMode="auto">
          <a:xfrm>
            <a:off x="468313" y="5373688"/>
            <a:ext cx="628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a:lnSpc>
                <a:spcPct val="100000"/>
              </a:lnSpc>
              <a:spcBef>
                <a:spcPct val="0"/>
              </a:spcBef>
              <a:buClrTx/>
              <a:buSzTx/>
              <a:buFontTx/>
              <a:buNone/>
            </a:pPr>
            <a:r>
              <a:rPr lang="zh-CN" altLang="en-US" sz="2800">
                <a:latin typeface="Garamond" panose="02020404030301010803" pitchFamily="18" charset="0"/>
                <a:ea typeface="宋体" panose="02010600030101010101" pitchFamily="2" charset="-122"/>
              </a:rPr>
              <a:t>     </a:t>
            </a:r>
          </a:p>
        </p:txBody>
      </p:sp>
      <p:sp>
        <p:nvSpPr>
          <p:cNvPr id="53256" name="Rectangle 9">
            <a:extLst>
              <a:ext uri="{FF2B5EF4-FFF2-40B4-BE49-F238E27FC236}">
                <a16:creationId xmlns:a16="http://schemas.microsoft.com/office/drawing/2014/main" id="{1A339A30-24B1-C94C-85AC-5FA4971F31D3}"/>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1.4 重言式与代入规则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41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P spid="6963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5B1B1A0A-481E-E641-A397-B445B0CD7AE1}"/>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1.4 重言式与代入规则</a:t>
            </a:r>
          </a:p>
        </p:txBody>
      </p:sp>
      <p:sp>
        <p:nvSpPr>
          <p:cNvPr id="70659" name="Rectangle 3">
            <a:extLst>
              <a:ext uri="{FF2B5EF4-FFF2-40B4-BE49-F238E27FC236}">
                <a16:creationId xmlns:a16="http://schemas.microsoft.com/office/drawing/2014/main" id="{54799891-2FC2-C341-A460-376DF1C73AAE}"/>
              </a:ext>
            </a:extLst>
          </p:cNvPr>
          <p:cNvSpPr>
            <a:spLocks noChangeArrowheads="1"/>
          </p:cNvSpPr>
          <p:nvPr/>
        </p:nvSpPr>
        <p:spPr bwMode="auto">
          <a:xfrm>
            <a:off x="647700" y="2098675"/>
            <a:ext cx="7572375"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SzPct val="85000"/>
              <a:buFontTx/>
              <a:buNone/>
              <a:defRPr/>
            </a:pPr>
            <a:r>
              <a:rPr lang="zh-CN" altLang="en-US" dirty="0">
                <a:latin typeface="+mj-ea"/>
                <a:ea typeface="+mj-ea"/>
              </a:rPr>
              <a:t>这一要求可以用代数的例子来说明，如对</a:t>
            </a:r>
          </a:p>
          <a:p>
            <a:pPr algn="ctr" eaLnBrk="1" hangingPunct="1">
              <a:buSzPct val="85000"/>
              <a:buFontTx/>
              <a:buNone/>
              <a:defRPr/>
            </a:pPr>
            <a:r>
              <a:rPr lang="en-US" altLang="zh-CN" dirty="0">
                <a:latin typeface="Times New Roman" panose="02020603050405020304" pitchFamily="18" charset="0"/>
                <a:ea typeface="+mj-ea"/>
                <a:cs typeface="Times New Roman" panose="02020603050405020304" pitchFamily="18" charset="0"/>
              </a:rPr>
              <a:t>(a + b)</a:t>
            </a:r>
            <a:r>
              <a:rPr lang="en-US" altLang="zh-CN" baseline="30000" dirty="0">
                <a:latin typeface="Times New Roman" panose="02020603050405020304" pitchFamily="18" charset="0"/>
                <a:ea typeface="+mj-ea"/>
                <a:cs typeface="Times New Roman" panose="02020603050405020304" pitchFamily="18" charset="0"/>
              </a:rPr>
              <a:t>2</a:t>
            </a:r>
            <a:r>
              <a:rPr lang="en-US" altLang="zh-CN" dirty="0">
                <a:latin typeface="Times New Roman" panose="02020603050405020304" pitchFamily="18" charset="0"/>
                <a:ea typeface="+mj-ea"/>
                <a:cs typeface="Times New Roman" panose="02020603050405020304" pitchFamily="18" charset="0"/>
              </a:rPr>
              <a:t> = a</a:t>
            </a:r>
            <a:r>
              <a:rPr lang="en-US" altLang="zh-CN" baseline="30000" dirty="0">
                <a:latin typeface="Times New Roman" panose="02020603050405020304" pitchFamily="18" charset="0"/>
                <a:ea typeface="+mj-ea"/>
                <a:cs typeface="Times New Roman" panose="02020603050405020304" pitchFamily="18" charset="0"/>
              </a:rPr>
              <a:t>2</a:t>
            </a:r>
            <a:r>
              <a:rPr lang="en-US" altLang="zh-CN" dirty="0">
                <a:latin typeface="Times New Roman" panose="02020603050405020304" pitchFamily="18" charset="0"/>
                <a:ea typeface="+mj-ea"/>
                <a:cs typeface="Times New Roman" panose="02020603050405020304" pitchFamily="18" charset="0"/>
              </a:rPr>
              <a:t> + 2ab + b</a:t>
            </a:r>
            <a:r>
              <a:rPr lang="en-US" altLang="zh-CN" baseline="30000" dirty="0">
                <a:latin typeface="Times New Roman" panose="02020603050405020304" pitchFamily="18" charset="0"/>
                <a:ea typeface="+mj-ea"/>
                <a:cs typeface="Times New Roman" panose="02020603050405020304" pitchFamily="18" charset="0"/>
              </a:rPr>
              <a:t>2</a:t>
            </a:r>
            <a:r>
              <a:rPr lang="en-US" altLang="zh-CN" dirty="0">
                <a:latin typeface="Times New Roman" panose="02020603050405020304" pitchFamily="18" charset="0"/>
                <a:ea typeface="+mj-ea"/>
                <a:cs typeface="Times New Roman" panose="02020603050405020304" pitchFamily="18" charset="0"/>
              </a:rPr>
              <a:t> </a:t>
            </a:r>
            <a:br>
              <a:rPr lang="en-US" altLang="zh-CN" dirty="0">
                <a:latin typeface="Times New Roman" panose="02020603050405020304" pitchFamily="18" charset="0"/>
                <a:ea typeface="+mj-ea"/>
                <a:cs typeface="Times New Roman" panose="02020603050405020304" pitchFamily="18" charset="0"/>
              </a:rPr>
            </a:br>
            <a:r>
              <a:rPr lang="zh-CN" altLang="en-US" dirty="0">
                <a:latin typeface="+mj-ea"/>
                <a:ea typeface="+mj-ea"/>
              </a:rPr>
              <a:t>可以</a:t>
            </a:r>
            <a:r>
              <a:rPr lang="en-US" altLang="zh-CN" dirty="0">
                <a:latin typeface="Times New Roman" panose="02020603050405020304" pitchFamily="18" charset="0"/>
                <a:ea typeface="+mj-ea"/>
                <a:cs typeface="Times New Roman" panose="02020603050405020304" pitchFamily="18" charset="0"/>
              </a:rPr>
              <a:t>a = cd</a:t>
            </a:r>
            <a:r>
              <a:rPr lang="zh-CN" altLang="en-US" dirty="0">
                <a:latin typeface="+mj-ea"/>
                <a:ea typeface="+mj-ea"/>
              </a:rPr>
              <a:t>代入，仍会保持等式成立。</a:t>
            </a:r>
          </a:p>
          <a:p>
            <a:pPr algn="ctr">
              <a:spcBef>
                <a:spcPct val="0"/>
              </a:spcBef>
              <a:buFontTx/>
              <a:buNone/>
              <a:defRPr/>
            </a:pPr>
            <a:endParaRPr lang="zh-CN" altLang="en-US" sz="2400" dirty="0">
              <a:latin typeface="+mj-ea"/>
              <a:ea typeface="+mj-ea"/>
            </a:endParaRPr>
          </a:p>
        </p:txBody>
      </p:sp>
      <p:sp>
        <p:nvSpPr>
          <p:cNvPr id="70660" name="Rectangle 4">
            <a:extLst>
              <a:ext uri="{FF2B5EF4-FFF2-40B4-BE49-F238E27FC236}">
                <a16:creationId xmlns:a16="http://schemas.microsoft.com/office/drawing/2014/main" id="{29AA1E53-D547-6041-A3F4-15EA4D8F2461}"/>
              </a:ext>
            </a:extLst>
          </p:cNvPr>
          <p:cNvSpPr>
            <a:spLocks noChangeArrowheads="1"/>
          </p:cNvSpPr>
          <p:nvPr/>
        </p:nvSpPr>
        <p:spPr bwMode="auto">
          <a:xfrm>
            <a:off x="657225" y="4265613"/>
            <a:ext cx="7959725"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SzPct val="85000"/>
              <a:buFontTx/>
              <a:buNone/>
              <a:defRPr/>
            </a:pPr>
            <a:r>
              <a:rPr lang="zh-CN" altLang="en-US" dirty="0">
                <a:latin typeface="+mn-ea"/>
                <a:ea typeface="+mn-ea"/>
              </a:rPr>
              <a:t>而若将</a:t>
            </a:r>
            <a:r>
              <a:rPr lang="en-US" altLang="zh-CN" dirty="0">
                <a:latin typeface="Times New Roman" panose="02020603050405020304" pitchFamily="18" charset="0"/>
                <a:ea typeface="+mn-ea"/>
                <a:cs typeface="Times New Roman" panose="02020603050405020304" pitchFamily="18" charset="0"/>
              </a:rPr>
              <a:t>a + b</a:t>
            </a:r>
            <a:r>
              <a:rPr lang="zh-CN" altLang="en-US" dirty="0">
                <a:latin typeface="+mn-ea"/>
                <a:ea typeface="+mn-ea"/>
              </a:rPr>
              <a:t>以</a:t>
            </a:r>
            <a:r>
              <a:rPr lang="en-US" altLang="zh-CN" dirty="0">
                <a:latin typeface="Times New Roman" panose="02020603050405020304" pitchFamily="18" charset="0"/>
                <a:ea typeface="+mn-ea"/>
                <a:cs typeface="Times New Roman" panose="02020603050405020304" pitchFamily="18" charset="0"/>
              </a:rPr>
              <a:t>cd</a:t>
            </a:r>
            <a:r>
              <a:rPr lang="zh-CN" altLang="en-US" dirty="0">
                <a:latin typeface="+mn-ea"/>
                <a:ea typeface="+mn-ea"/>
              </a:rPr>
              <a:t>代入，结果左端得</a:t>
            </a:r>
            <a:r>
              <a:rPr lang="en-US" altLang="zh-CN" dirty="0">
                <a:latin typeface="Times New Roman" panose="02020603050405020304" pitchFamily="18" charset="0"/>
                <a:ea typeface="+mn-ea"/>
                <a:cs typeface="Times New Roman" panose="02020603050405020304" pitchFamily="18" charset="0"/>
              </a:rPr>
              <a:t>(cd)</a:t>
            </a:r>
            <a:r>
              <a:rPr lang="en-US" altLang="zh-CN" baseline="30000" dirty="0">
                <a:latin typeface="Times New Roman" panose="02020603050405020304" pitchFamily="18" charset="0"/>
                <a:ea typeface="+mn-ea"/>
                <a:cs typeface="Times New Roman" panose="02020603050405020304" pitchFamily="18" charset="0"/>
              </a:rPr>
              <a:t>2</a:t>
            </a:r>
            <a:r>
              <a:rPr lang="zh-CN" altLang="en-US" dirty="0">
                <a:latin typeface="+mn-ea"/>
                <a:ea typeface="+mn-ea"/>
              </a:rPr>
              <a:t>，</a:t>
            </a:r>
          </a:p>
          <a:p>
            <a:pPr eaLnBrk="1" hangingPunct="1">
              <a:buSzPct val="85000"/>
              <a:buFontTx/>
              <a:buNone/>
              <a:defRPr/>
            </a:pPr>
            <a:r>
              <a:rPr lang="zh-CN" altLang="en-US" dirty="0">
                <a:latin typeface="+mn-ea"/>
                <a:ea typeface="+mn-ea"/>
              </a:rPr>
              <a:t>而右端无法代入</a:t>
            </a:r>
            <a:r>
              <a:rPr lang="en-US" altLang="zh-CN" dirty="0">
                <a:latin typeface="Times New Roman" panose="02020603050405020304" pitchFamily="18" charset="0"/>
                <a:ea typeface="+mn-ea"/>
                <a:cs typeface="Times New Roman" panose="02020603050405020304" pitchFamily="18" charset="0"/>
              </a:rPr>
              <a:t>cd</a:t>
            </a:r>
            <a:r>
              <a:rPr lang="zh-CN" altLang="en-US" dirty="0">
                <a:latin typeface="+mn-ea"/>
                <a:ea typeface="+mn-ea"/>
              </a:rPr>
              <a:t>，不能保持等式成立了。</a:t>
            </a:r>
          </a:p>
          <a:p>
            <a:pPr>
              <a:spcBef>
                <a:spcPct val="0"/>
              </a:spcBef>
              <a:buFontTx/>
              <a:buNone/>
              <a:defRPr/>
            </a:pPr>
            <a:endParaRPr lang="zh-CN" altLang="en-US" sz="24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P spid="7066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ADEBA7C0-7ECC-D941-98DB-E8EFE39A06CD}"/>
              </a:ext>
            </a:extLst>
          </p:cNvPr>
          <p:cNvSpPr>
            <a:spLocks noChangeArrowheads="1"/>
          </p:cNvSpPr>
          <p:nvPr/>
        </p:nvSpPr>
        <p:spPr bwMode="auto">
          <a:xfrm>
            <a:off x="539750" y="4672013"/>
            <a:ext cx="820896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spcBef>
                <a:spcPct val="0"/>
              </a:spcBef>
              <a:buClrTx/>
              <a:buSzTx/>
              <a:buFontTx/>
              <a:buNone/>
            </a:pPr>
            <a:r>
              <a:rPr lang="en-US" altLang="zh-CN" sz="1000">
                <a:latin typeface="Arial" panose="020B0604020202020204" pitchFamily="34" charset="0"/>
                <a:ea typeface="宋体" panose="02010600030101010101" pitchFamily="2" charset="-122"/>
              </a:rPr>
              <a:t>, </a:t>
            </a:r>
            <a:endParaRPr lang="zh-CN" altLang="en-US" sz="2800">
              <a:latin typeface="Arial" panose="020B0604020202020204" pitchFamily="34" charset="0"/>
              <a:ea typeface="宋体" panose="02010600030101010101" pitchFamily="2" charset="-122"/>
            </a:endParaRPr>
          </a:p>
          <a:p>
            <a:pPr>
              <a:lnSpc>
                <a:spcPct val="100000"/>
              </a:lnSpc>
              <a:spcBef>
                <a:spcPct val="0"/>
              </a:spcBef>
              <a:buClrTx/>
              <a:buSzTx/>
              <a:buFontTx/>
              <a:buNone/>
            </a:pPr>
            <a:r>
              <a:rPr lang="zh-CN" altLang="en-US" sz="2800">
                <a:latin typeface="Arial" panose="020B0604020202020204" pitchFamily="34" charset="0"/>
                <a:ea typeface="宋体" panose="02010600030101010101" pitchFamily="2" charset="-122"/>
              </a:rPr>
              <a:t>       </a:t>
            </a:r>
          </a:p>
        </p:txBody>
      </p:sp>
      <p:sp>
        <p:nvSpPr>
          <p:cNvPr id="55298" name="Rectangle 3">
            <a:extLst>
              <a:ext uri="{FF2B5EF4-FFF2-40B4-BE49-F238E27FC236}">
                <a16:creationId xmlns:a16="http://schemas.microsoft.com/office/drawing/2014/main" id="{442AAA24-E0CD-0A47-BA73-B6C0DD50CC3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buClrTx/>
              <a:buSzPct val="85000"/>
              <a:buFontTx/>
              <a:buChar char="•"/>
            </a:pPr>
            <a:endParaRPr lang="zh-CN" altLang="en-US" sz="3200">
              <a:latin typeface="Arial" panose="020B0604020202020204" pitchFamily="34" charset="0"/>
              <a:ea typeface="宋体" panose="02010600030101010101" pitchFamily="2" charset="-122"/>
            </a:endParaRPr>
          </a:p>
        </p:txBody>
      </p:sp>
      <p:sp>
        <p:nvSpPr>
          <p:cNvPr id="55299" name="Rectangle 4">
            <a:extLst>
              <a:ext uri="{FF2B5EF4-FFF2-40B4-BE49-F238E27FC236}">
                <a16:creationId xmlns:a16="http://schemas.microsoft.com/office/drawing/2014/main" id="{DB3F1F98-2F67-EE48-BF26-1053C7D674F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buClrTx/>
              <a:buSzPct val="85000"/>
              <a:buFontTx/>
              <a:buChar char="•"/>
            </a:pPr>
            <a:endParaRPr lang="zh-CN" altLang="en-US" sz="3200">
              <a:latin typeface="Arial" panose="020B0604020202020204" pitchFamily="34" charset="0"/>
              <a:ea typeface="宋体" panose="02010600030101010101" pitchFamily="2" charset="-122"/>
            </a:endParaRPr>
          </a:p>
        </p:txBody>
      </p:sp>
      <p:sp>
        <p:nvSpPr>
          <p:cNvPr id="71685" name="Rectangle 5">
            <a:extLst>
              <a:ext uri="{FF2B5EF4-FFF2-40B4-BE49-F238E27FC236}">
                <a16:creationId xmlns:a16="http://schemas.microsoft.com/office/drawing/2014/main" id="{1E54FA9F-518B-6144-80F2-B65BFA1D7597}"/>
              </a:ext>
            </a:extLst>
          </p:cNvPr>
          <p:cNvSpPr>
            <a:spLocks noChangeArrowheads="1"/>
          </p:cNvSpPr>
          <p:nvPr/>
        </p:nvSpPr>
        <p:spPr bwMode="auto">
          <a:xfrm>
            <a:off x="539750" y="1792288"/>
            <a:ext cx="79930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indent="466725">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spcBef>
                <a:spcPct val="0"/>
              </a:spcBef>
              <a:buClrTx/>
              <a:buSzTx/>
              <a:buFontTx/>
              <a:buNone/>
            </a:pPr>
            <a:r>
              <a:rPr lang="en-US" altLang="zh-CN" sz="2800">
                <a:latin typeface="Garamond" panose="02020404030301010803" pitchFamily="18" charset="0"/>
                <a:ea typeface="宋体" panose="02010600030101010101" pitchFamily="2" charset="-122"/>
              </a:rPr>
              <a:t>2. </a:t>
            </a:r>
            <a:r>
              <a:rPr lang="zh-CN" altLang="en-US" sz="2800">
                <a:latin typeface="Garamond" panose="02020404030301010803" pitchFamily="18" charset="0"/>
                <a:ea typeface="宋体" panose="02010600030101010101" pitchFamily="2" charset="-122"/>
              </a:rPr>
              <a:t>  对公式中某命题变项施以代入，必须对该公式中出现的</a:t>
            </a:r>
            <a:r>
              <a:rPr lang="zh-CN" altLang="en-US" sz="2800" b="1">
                <a:solidFill>
                  <a:srgbClr val="FF0000"/>
                </a:solidFill>
                <a:latin typeface="Garamond" panose="02020404030301010803" pitchFamily="18" charset="0"/>
                <a:ea typeface="宋体" panose="02010600030101010101" pitchFamily="2" charset="-122"/>
              </a:rPr>
              <a:t>所有同一命题</a:t>
            </a:r>
            <a:r>
              <a:rPr lang="zh-CN" altLang="en-US" sz="2800">
                <a:latin typeface="Garamond" panose="02020404030301010803" pitchFamily="18" charset="0"/>
                <a:ea typeface="宋体" panose="02010600030101010101" pitchFamily="2" charset="-122"/>
              </a:rPr>
              <a:t>变项代换同一公式。</a:t>
            </a:r>
          </a:p>
        </p:txBody>
      </p:sp>
      <p:sp>
        <p:nvSpPr>
          <p:cNvPr id="71686" name="Rectangle 6">
            <a:extLst>
              <a:ext uri="{FF2B5EF4-FFF2-40B4-BE49-F238E27FC236}">
                <a16:creationId xmlns:a16="http://schemas.microsoft.com/office/drawing/2014/main" id="{B821DABD-9A9B-4E47-A855-31968E5008B6}"/>
              </a:ext>
            </a:extLst>
          </p:cNvPr>
          <p:cNvSpPr>
            <a:spLocks noChangeArrowheads="1"/>
          </p:cNvSpPr>
          <p:nvPr/>
        </p:nvSpPr>
        <p:spPr bwMode="auto">
          <a:xfrm>
            <a:off x="539750" y="3052763"/>
            <a:ext cx="79930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spcBef>
                <a:spcPct val="0"/>
              </a:spcBef>
              <a:buClrTx/>
              <a:buSzTx/>
              <a:buFontTx/>
              <a:buNone/>
            </a:pPr>
            <a:r>
              <a:rPr lang="zh-CN" altLang="en-US" sz="2400">
                <a:latin typeface="Garamond" panose="02020404030301010803" pitchFamily="18" charset="0"/>
                <a:ea typeface="宋体" panose="02010600030101010101" pitchFamily="2" charset="-122"/>
              </a:rPr>
              <a:t> </a:t>
            </a:r>
            <a:r>
              <a:rPr lang="zh-CN" altLang="en-US" sz="2800">
                <a:latin typeface="Garamond" panose="02020404030301010803" pitchFamily="18" charset="0"/>
                <a:ea typeface="宋体" panose="02010600030101010101" pitchFamily="2" charset="-122"/>
              </a:rPr>
              <a:t>公式</a:t>
            </a:r>
            <a:r>
              <a:rPr lang="en-US" altLang="zh-CN" sz="2800">
                <a:latin typeface="Garamond" panose="02020404030301010803" pitchFamily="18" charset="0"/>
                <a:ea typeface="宋体" panose="02010600030101010101" pitchFamily="2" charset="-122"/>
              </a:rPr>
              <a:t>A</a:t>
            </a:r>
            <a:r>
              <a:rPr lang="zh-CN" altLang="en-US" sz="2800">
                <a:latin typeface="Garamond" panose="02020404030301010803" pitchFamily="18" charset="0"/>
                <a:ea typeface="宋体" panose="02010600030101010101" pitchFamily="2" charset="-122"/>
              </a:rPr>
              <a:t>经代入规则可得任一公式</a:t>
            </a:r>
            <a:r>
              <a:rPr lang="en-US" altLang="zh-CN" sz="2800">
                <a:latin typeface="Garamond" panose="02020404030301010803" pitchFamily="18" charset="0"/>
                <a:ea typeface="宋体" panose="02010600030101010101" pitchFamily="2" charset="-122"/>
              </a:rPr>
              <a:t>, </a:t>
            </a:r>
            <a:r>
              <a:rPr lang="zh-CN" altLang="en-US" sz="2800">
                <a:latin typeface="Garamond" panose="02020404030301010803" pitchFamily="18" charset="0"/>
                <a:ea typeface="宋体" panose="02010600030101010101" pitchFamily="2" charset="-122"/>
              </a:rPr>
              <a:t>而仅当</a:t>
            </a:r>
            <a:r>
              <a:rPr lang="en-US" altLang="zh-CN" sz="2800">
                <a:latin typeface="Garamond" panose="02020404030301010803" pitchFamily="18" charset="0"/>
                <a:ea typeface="宋体" panose="02010600030101010101" pitchFamily="2" charset="-122"/>
              </a:rPr>
              <a:t>A</a:t>
            </a:r>
            <a:r>
              <a:rPr lang="zh-CN" altLang="en-US" sz="2800">
                <a:latin typeface="Garamond" panose="02020404030301010803" pitchFamily="18" charset="0"/>
                <a:ea typeface="宋体" panose="02010600030101010101" pitchFamily="2" charset="-122"/>
              </a:rPr>
              <a:t>是重言式时</a:t>
            </a:r>
            <a:r>
              <a:rPr lang="en-US" altLang="zh-CN" sz="2800">
                <a:latin typeface="Garamond" panose="02020404030301010803" pitchFamily="18" charset="0"/>
                <a:ea typeface="宋体" panose="02010600030101010101" pitchFamily="2" charset="-122"/>
              </a:rPr>
              <a:t>, </a:t>
            </a:r>
            <a:r>
              <a:rPr lang="zh-CN" altLang="en-US" sz="2800">
                <a:latin typeface="Garamond" panose="02020404030301010803" pitchFamily="18" charset="0"/>
                <a:ea typeface="宋体" panose="02010600030101010101" pitchFamily="2" charset="-122"/>
              </a:rPr>
              <a:t>代入后</a:t>
            </a:r>
            <a:r>
              <a:rPr lang="zh-CN" altLang="en-US" sz="2800">
                <a:latin typeface="Arial" panose="020B0604020202020204" pitchFamily="34" charset="0"/>
                <a:ea typeface="宋体" panose="02010600030101010101" pitchFamily="2" charset="-122"/>
              </a:rPr>
              <a:t>重言式的性质</a:t>
            </a:r>
            <a:r>
              <a:rPr lang="zh-CN" altLang="en-US" sz="2800">
                <a:latin typeface="Garamond" panose="02020404030301010803" pitchFamily="18" charset="0"/>
                <a:ea typeface="宋体" panose="02010600030101010101" pitchFamily="2" charset="-122"/>
              </a:rPr>
              <a:t>方得保持。 </a:t>
            </a:r>
          </a:p>
        </p:txBody>
      </p:sp>
      <p:sp>
        <p:nvSpPr>
          <p:cNvPr id="71687" name="Rectangle 7">
            <a:extLst>
              <a:ext uri="{FF2B5EF4-FFF2-40B4-BE49-F238E27FC236}">
                <a16:creationId xmlns:a16="http://schemas.microsoft.com/office/drawing/2014/main" id="{C70477A8-8E94-D747-9979-79EA31001C91}"/>
              </a:ext>
            </a:extLst>
          </p:cNvPr>
          <p:cNvSpPr>
            <a:spLocks noChangeArrowheads="1"/>
          </p:cNvSpPr>
          <p:nvPr/>
        </p:nvSpPr>
        <p:spPr bwMode="auto">
          <a:xfrm>
            <a:off x="2051050" y="4672013"/>
            <a:ext cx="40370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spcBef>
                <a:spcPct val="0"/>
              </a:spcBef>
              <a:buClrTx/>
              <a:buSzTx/>
              <a:buFontTx/>
              <a:buNone/>
            </a:pPr>
            <a:r>
              <a:rPr lang="zh-CN" altLang="en-US" sz="2800">
                <a:latin typeface="Times New Roman" panose="02020603050405020304" pitchFamily="18" charset="0"/>
                <a:ea typeface="宋体" panose="02010600030101010101" pitchFamily="2" charset="-122"/>
                <a:cs typeface="Times New Roman" panose="02020603050405020304" pitchFamily="18" charset="0"/>
              </a:rPr>
              <a:t> 如</a:t>
            </a:r>
            <a:r>
              <a:rPr lang="en-US" altLang="zh-CN" sz="2800">
                <a:latin typeface="Times New Roman" panose="02020603050405020304" pitchFamily="18" charset="0"/>
                <a:ea typeface="宋体" panose="02010600030101010101" pitchFamily="2" charset="-122"/>
                <a:cs typeface="Times New Roman" panose="02020603050405020304" pitchFamily="18" charset="0"/>
              </a:rPr>
              <a:t>A = P∨</a:t>
            </a:r>
            <a:r>
              <a:rPr lang="en-US" altLang="zh-CN" sz="2800">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r>
              <a:rPr lang="en-US" altLang="zh-CN" sz="2800">
                <a:latin typeface="Times New Roman" panose="02020603050405020304" pitchFamily="18" charset="0"/>
                <a:ea typeface="宋体" panose="02010600030101010101" pitchFamily="2" charset="-122"/>
                <a:cs typeface="Times New Roman" panose="02020603050405020304" pitchFamily="18" charset="0"/>
              </a:rPr>
              <a:t>P, </a:t>
            </a:r>
            <a:r>
              <a:rPr lang="zh-CN" altLang="en-US" sz="2800">
                <a:latin typeface="Times New Roman" panose="02020603050405020304" pitchFamily="18" charset="0"/>
                <a:ea typeface="宋体" panose="02010600030101010101" pitchFamily="2" charset="-122"/>
                <a:cs typeface="Times New Roman" panose="02020603050405020304" pitchFamily="18" charset="0"/>
                <a:sym typeface="Symbol" pitchFamily="2" charset="2"/>
              </a:rPr>
              <a:t>作代入</a:t>
            </a:r>
          </a:p>
        </p:txBody>
      </p:sp>
      <p:graphicFrame>
        <p:nvGraphicFramePr>
          <p:cNvPr id="135168" name="Object 0">
            <a:extLst>
              <a:ext uri="{FF2B5EF4-FFF2-40B4-BE49-F238E27FC236}">
                <a16:creationId xmlns:a16="http://schemas.microsoft.com/office/drawing/2014/main" id="{A7439F91-699A-044A-BFCF-C9690B2CB874}"/>
              </a:ext>
            </a:extLst>
          </p:cNvPr>
          <p:cNvGraphicFramePr>
            <a:graphicFrameLocks noChangeAspect="1"/>
          </p:cNvGraphicFramePr>
          <p:nvPr/>
        </p:nvGraphicFramePr>
        <p:xfrm>
          <a:off x="5692775" y="4395788"/>
          <a:ext cx="792163" cy="1122362"/>
        </p:xfrm>
        <a:graphic>
          <a:graphicData uri="http://schemas.openxmlformats.org/presentationml/2006/ole">
            <mc:AlternateContent xmlns:mc="http://schemas.openxmlformats.org/markup-compatibility/2006">
              <mc:Choice xmlns:v="urn:schemas-microsoft-com:vml" Requires="v">
                <p:oleObj spid="_x0000_s55326" name="Equation" r:id="rId3" imgW="774700" imgH="1117600" progId="Equation.3">
                  <p:embed/>
                </p:oleObj>
              </mc:Choice>
              <mc:Fallback>
                <p:oleObj name="Equation" r:id="rId3" imgW="774700" imgH="1117600" progId="Equation.3">
                  <p:embed/>
                  <p:pic>
                    <p:nvPicPr>
                      <p:cNvPr id="0" name="Object 0"/>
                      <p:cNvPicPr>
                        <a:picLocks noChangeAspect="1" noChangeArrowheads="1"/>
                      </p:cNvPicPr>
                      <p:nvPr/>
                    </p:nvPicPr>
                    <p:blipFill>
                      <a:blip r:embed="rId4">
                        <a:lum bright="70000" contrast="100000"/>
                        <a:grayscl/>
                        <a:biLevel thresh="50000"/>
                        <a:extLst>
                          <a:ext uri="{28A0092B-C50C-407E-A947-70E740481C1C}">
                            <a14:useLocalDpi xmlns:a14="http://schemas.microsoft.com/office/drawing/2010/main" val="0"/>
                          </a:ext>
                        </a:extLst>
                      </a:blip>
                      <a:srcRect/>
                      <a:stretch>
                        <a:fillRect/>
                      </a:stretch>
                    </p:blipFill>
                    <p:spPr bwMode="auto">
                      <a:xfrm>
                        <a:off x="5692775" y="4395788"/>
                        <a:ext cx="792163"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9" name="Rectangle 9">
            <a:extLst>
              <a:ext uri="{FF2B5EF4-FFF2-40B4-BE49-F238E27FC236}">
                <a16:creationId xmlns:a16="http://schemas.microsoft.com/office/drawing/2014/main" id="{8A5B28F0-89B2-7D42-90D1-F1D2B74FCBEB}"/>
              </a:ext>
            </a:extLst>
          </p:cNvPr>
          <p:cNvSpPr>
            <a:spLocks noChangeArrowheads="1"/>
          </p:cNvSpPr>
          <p:nvPr/>
        </p:nvSpPr>
        <p:spPr bwMode="auto">
          <a:xfrm>
            <a:off x="2051050" y="5675313"/>
            <a:ext cx="50561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spcBef>
                <a:spcPct val="0"/>
              </a:spcBef>
              <a:buClrTx/>
              <a:buSzTx/>
              <a:buFontTx/>
              <a:buNone/>
            </a:pPr>
            <a:r>
              <a:rPr lang="zh-CN" altLang="en-US" sz="90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a:latin typeface="Times New Roman" panose="02020603050405020304" pitchFamily="18" charset="0"/>
                <a:ea typeface="宋体" panose="02010600030101010101" pitchFamily="2" charset="-122"/>
                <a:cs typeface="Times New Roman" panose="02020603050405020304" pitchFamily="18" charset="0"/>
              </a:rPr>
              <a:t>得 </a:t>
            </a:r>
            <a:r>
              <a:rPr lang="en-US" altLang="zh-CN" sz="2800">
                <a:latin typeface="Times New Roman" panose="02020603050405020304" pitchFamily="18" charset="0"/>
                <a:ea typeface="宋体" panose="02010600030101010101" pitchFamily="2" charset="-122"/>
                <a:cs typeface="Times New Roman" panose="02020603050405020304" pitchFamily="18" charset="0"/>
              </a:rPr>
              <a:t>B = </a:t>
            </a:r>
            <a:r>
              <a:rPr lang="en-US" altLang="zh-CN" sz="2800">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r>
              <a:rPr lang="en-US" altLang="zh-CN" sz="2800">
                <a:latin typeface="Times New Roman" panose="02020603050405020304" pitchFamily="18" charset="0"/>
                <a:ea typeface="宋体" panose="02010600030101010101" pitchFamily="2" charset="-122"/>
                <a:cs typeface="Times New Roman" panose="02020603050405020304" pitchFamily="18" charset="0"/>
              </a:rPr>
              <a:t>Q</a:t>
            </a:r>
            <a:r>
              <a:rPr lang="en-US" altLang="zh-CN" sz="2800">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r>
              <a:rPr lang="en-US" altLang="zh-CN" sz="2800">
                <a:latin typeface="Times New Roman" panose="02020603050405020304" pitchFamily="18" charset="0"/>
                <a:ea typeface="宋体" panose="02010600030101010101" pitchFamily="2" charset="-122"/>
                <a:cs typeface="Times New Roman" panose="02020603050405020304" pitchFamily="18" charset="0"/>
              </a:rPr>
              <a:t>Q </a:t>
            </a:r>
            <a:r>
              <a:rPr lang="zh-CN" altLang="en-US" sz="2800">
                <a:latin typeface="Times New Roman" panose="02020603050405020304" pitchFamily="18" charset="0"/>
                <a:ea typeface="宋体" panose="02010600030101010101" pitchFamily="2" charset="-122"/>
                <a:cs typeface="Times New Roman" panose="02020603050405020304" pitchFamily="18" charset="0"/>
                <a:sym typeface="Symbol" pitchFamily="2" charset="2"/>
              </a:rPr>
              <a:t>仍是重言式。</a:t>
            </a:r>
          </a:p>
        </p:txBody>
      </p:sp>
      <p:sp>
        <p:nvSpPr>
          <p:cNvPr id="71690" name="Rectangle 10">
            <a:extLst>
              <a:ext uri="{FF2B5EF4-FFF2-40B4-BE49-F238E27FC236}">
                <a16:creationId xmlns:a16="http://schemas.microsoft.com/office/drawing/2014/main" id="{5A7E9B7C-2068-7F47-BC3F-40BAA4711BB5}"/>
              </a:ext>
            </a:extLst>
          </p:cNvPr>
          <p:cNvSpPr>
            <a:spLocks noChangeArrowheads="1"/>
          </p:cNvSpPr>
          <p:nvPr/>
        </p:nvSpPr>
        <p:spPr bwMode="auto">
          <a:xfrm>
            <a:off x="0" y="5441950"/>
            <a:ext cx="806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spcBef>
                <a:spcPct val="0"/>
              </a:spcBef>
              <a:buClrTx/>
              <a:buSzTx/>
              <a:buFontTx/>
              <a:buNone/>
            </a:pPr>
            <a:r>
              <a:rPr lang="zh-CN" altLang="en-US" sz="2800">
                <a:latin typeface="Garamond" panose="02020404030301010803" pitchFamily="18" charset="0"/>
                <a:ea typeface="宋体" panose="02010600030101010101" pitchFamily="2" charset="-122"/>
              </a:rPr>
              <a:t>       </a:t>
            </a:r>
            <a:endParaRPr lang="en-US" altLang="zh-CN" sz="2800">
              <a:latin typeface="Garamond" panose="02020404030301010803" pitchFamily="18" charset="0"/>
              <a:ea typeface="宋体" panose="02010600030101010101" pitchFamily="2" charset="-122"/>
            </a:endParaRPr>
          </a:p>
        </p:txBody>
      </p:sp>
      <p:sp>
        <p:nvSpPr>
          <p:cNvPr id="55306" name="Rectangle 11">
            <a:extLst>
              <a:ext uri="{FF2B5EF4-FFF2-40B4-BE49-F238E27FC236}">
                <a16:creationId xmlns:a16="http://schemas.microsoft.com/office/drawing/2014/main" id="{78437756-D1D6-0E41-83F9-8F19F75CB01C}"/>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1.4 重言式与代入规则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685"/>
                                        </p:tgtEl>
                                        <p:attrNameLst>
                                          <p:attrName>style.visibility</p:attrName>
                                        </p:attrNameLst>
                                      </p:cBhvr>
                                      <p:to>
                                        <p:strVal val="visible"/>
                                      </p:to>
                                    </p:set>
                                    <p:animEffect transition="in" filter="slide(fromBottom)">
                                      <p:cBhvr>
                                        <p:cTn id="7" dur="500"/>
                                        <p:tgtEl>
                                          <p:spTgt spid="716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1686"/>
                                        </p:tgtEl>
                                        <p:attrNameLst>
                                          <p:attrName>style.visibility</p:attrName>
                                        </p:attrNameLst>
                                      </p:cBhvr>
                                      <p:to>
                                        <p:strVal val="visible"/>
                                      </p:to>
                                    </p:set>
                                    <p:animEffect transition="in" filter="slide(fromBottom)">
                                      <p:cBhvr>
                                        <p:cTn id="12" dur="500"/>
                                        <p:tgtEl>
                                          <p:spTgt spid="71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1687"/>
                                        </p:tgtEl>
                                        <p:attrNameLst>
                                          <p:attrName>style.visibility</p:attrName>
                                        </p:attrNameLst>
                                      </p:cBhvr>
                                      <p:to>
                                        <p:strVal val="visible"/>
                                      </p:to>
                                    </p:set>
                                    <p:animEffect transition="in" filter="slide(fromBottom)">
                                      <p:cBhvr>
                                        <p:cTn id="17" dur="500"/>
                                        <p:tgtEl>
                                          <p:spTgt spid="716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35168"/>
                                        </p:tgtEl>
                                        <p:attrNameLst>
                                          <p:attrName>style.visibility</p:attrName>
                                        </p:attrNameLst>
                                      </p:cBhvr>
                                      <p:to>
                                        <p:strVal val="visible"/>
                                      </p:to>
                                    </p:set>
                                    <p:animEffect transition="in" filter="slide(fromBottom)">
                                      <p:cBhvr>
                                        <p:cTn id="22" dur="500"/>
                                        <p:tgtEl>
                                          <p:spTgt spid="1351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1689"/>
                                        </p:tgtEl>
                                        <p:attrNameLst>
                                          <p:attrName>style.visibility</p:attrName>
                                        </p:attrNameLst>
                                      </p:cBhvr>
                                      <p:to>
                                        <p:strVal val="visible"/>
                                      </p:to>
                                    </p:set>
                                    <p:animEffect transition="in" filter="slide(fromBottom)">
                                      <p:cBhvr>
                                        <p:cTn id="27" dur="500"/>
                                        <p:tgtEl>
                                          <p:spTgt spid="716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1690"/>
                                        </p:tgtEl>
                                        <p:attrNameLst>
                                          <p:attrName>style.visibility</p:attrName>
                                        </p:attrNameLst>
                                      </p:cBhvr>
                                      <p:to>
                                        <p:strVal val="visible"/>
                                      </p:to>
                                    </p:set>
                                    <p:animEffect transition="in" filter="slide(fromBottom)">
                                      <p:cBhvr>
                                        <p:cTn id="32" dur="500"/>
                                        <p:tgtEl>
                                          <p:spTgt spid="71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autoUpdateAnimBg="0"/>
      <p:bldP spid="71686" grpId="0" autoUpdateAnimBg="0"/>
      <p:bldP spid="71687" grpId="0" autoUpdateAnimBg="0"/>
      <p:bldP spid="71689" grpId="0" autoUpdateAnimBg="0"/>
      <p:bldP spid="7169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2CAEF79C-6428-4E42-AF77-C3C96F5C250E}"/>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1.4 重言式与代入规则</a:t>
            </a:r>
          </a:p>
        </p:txBody>
      </p:sp>
      <p:sp>
        <p:nvSpPr>
          <p:cNvPr id="72707" name="Rectangle 3">
            <a:extLst>
              <a:ext uri="{FF2B5EF4-FFF2-40B4-BE49-F238E27FC236}">
                <a16:creationId xmlns:a16="http://schemas.microsoft.com/office/drawing/2014/main" id="{4490E948-0327-7E46-AB78-209128FE078C}"/>
              </a:ext>
            </a:extLst>
          </p:cNvPr>
          <p:cNvSpPr>
            <a:spLocks noChangeArrowheads="1"/>
          </p:cNvSpPr>
          <p:nvPr/>
        </p:nvSpPr>
        <p:spPr bwMode="auto">
          <a:xfrm>
            <a:off x="706438" y="2060575"/>
            <a:ext cx="7920037"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buClrTx/>
              <a:buSzPct val="85000"/>
              <a:buFontTx/>
              <a:buNone/>
            </a:pPr>
            <a:r>
              <a:rPr lang="zh-CN" altLang="en-US" sz="3200">
                <a:latin typeface="Arial" panose="020B0604020202020204" pitchFamily="34" charset="0"/>
                <a:ea typeface="宋体" panose="02010600030101010101" pitchFamily="2" charset="-122"/>
              </a:rPr>
              <a:t>     若将</a:t>
            </a:r>
            <a:r>
              <a:rPr lang="zh-CN" altLang="en-US" sz="3200">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r>
              <a:rPr lang="en-US" altLang="zh-CN" sz="3200">
                <a:latin typeface="Times New Roman" panose="02020603050405020304" pitchFamily="18" charset="0"/>
                <a:ea typeface="宋体" panose="02010600030101010101" pitchFamily="2" charset="-122"/>
                <a:cs typeface="Times New Roman" panose="02020603050405020304" pitchFamily="18" charset="0"/>
              </a:rPr>
              <a:t>P</a:t>
            </a:r>
            <a:r>
              <a:rPr lang="zh-CN" altLang="en-US" sz="3200">
                <a:latin typeface="Arial" panose="020B0604020202020204" pitchFamily="34" charset="0"/>
                <a:ea typeface="宋体" panose="02010600030101010101" pitchFamily="2" charset="-122"/>
              </a:rPr>
              <a:t>以</a:t>
            </a:r>
            <a:r>
              <a:rPr lang="en-US" altLang="zh-CN" sz="3200">
                <a:latin typeface="Times New Roman" panose="02020603050405020304" pitchFamily="18" charset="0"/>
                <a:ea typeface="宋体" panose="02010600030101010101" pitchFamily="2" charset="-122"/>
              </a:rPr>
              <a:t>Q</a:t>
            </a:r>
            <a:r>
              <a:rPr lang="zh-CN" altLang="en-US" sz="3200">
                <a:latin typeface="Arial" panose="020B0604020202020204" pitchFamily="34" charset="0"/>
                <a:ea typeface="宋体" panose="02010600030101010101" pitchFamily="2" charset="-122"/>
              </a:rPr>
              <a:t>代之得</a:t>
            </a:r>
            <a:r>
              <a:rPr lang="en-US" altLang="zh-CN" sz="3200">
                <a:latin typeface="Times New Roman" panose="02020603050405020304" pitchFamily="18" charset="0"/>
                <a:ea typeface="宋体" panose="02010600030101010101" pitchFamily="2" charset="-122"/>
              </a:rPr>
              <a:t>B = P∨Q (</a:t>
            </a:r>
            <a:r>
              <a:rPr lang="zh-CN" altLang="en-US" sz="3200">
                <a:latin typeface="Arial" panose="020B0604020202020204" pitchFamily="34" charset="0"/>
                <a:ea typeface="宋体" panose="02010600030101010101" pitchFamily="2" charset="-122"/>
              </a:rPr>
              <a:t>这不是代入</a:t>
            </a:r>
            <a:r>
              <a:rPr lang="en-US" altLang="zh-CN" sz="3200">
                <a:latin typeface="Arial" panose="020B0604020202020204" pitchFamily="34" charset="0"/>
                <a:ea typeface="宋体" panose="02010600030101010101" pitchFamily="2" charset="-122"/>
              </a:rPr>
              <a:t>,</a:t>
            </a:r>
          </a:p>
          <a:p>
            <a:pPr eaLnBrk="1" hangingPunct="1">
              <a:lnSpc>
                <a:spcPct val="100000"/>
              </a:lnSpc>
              <a:buClrTx/>
              <a:buSzPct val="85000"/>
              <a:buFontTx/>
              <a:buNone/>
            </a:pPr>
            <a:r>
              <a:rPr lang="en-US" altLang="zh-CN" sz="3200">
                <a:latin typeface="Arial" panose="020B0604020202020204" pitchFamily="34" charset="0"/>
                <a:ea typeface="宋体" panose="02010600030101010101" pitchFamily="2" charset="-122"/>
              </a:rPr>
              <a:t> </a:t>
            </a:r>
            <a:r>
              <a:rPr lang="zh-CN" altLang="en-US" sz="3200">
                <a:latin typeface="Arial" panose="020B0604020202020204" pitchFamily="34" charset="0"/>
                <a:ea typeface="宋体" panose="02010600030101010101" pitchFamily="2" charset="-122"/>
              </a:rPr>
              <a:t>违反了规定</a:t>
            </a:r>
            <a:r>
              <a:rPr lang="en-US" altLang="zh-CN" sz="3200">
                <a:latin typeface="Times New Roman" panose="02020603050405020304" pitchFamily="18" charset="0"/>
                <a:ea typeface="宋体" panose="02010600030101010101" pitchFamily="2" charset="-122"/>
              </a:rPr>
              <a:t>2) </a:t>
            </a:r>
            <a:r>
              <a:rPr lang="zh-CN" altLang="en-US" sz="3200">
                <a:latin typeface="Arial" panose="020B0604020202020204" pitchFamily="34" charset="0"/>
                <a:ea typeface="宋体" panose="02010600030101010101" pitchFamily="2" charset="-122"/>
              </a:rPr>
              <a:t>已不是重言式。 </a:t>
            </a:r>
          </a:p>
          <a:p>
            <a:pPr>
              <a:lnSpc>
                <a:spcPct val="100000"/>
              </a:lnSpc>
              <a:spcBef>
                <a:spcPct val="0"/>
              </a:spcBef>
              <a:buClrTx/>
              <a:buSzTx/>
              <a:buFontTx/>
              <a:buNone/>
            </a:pPr>
            <a:endParaRPr lang="zh-CN" altLang="en-US" sz="2800">
              <a:latin typeface="Garamond" panose="02020404030301010803" pitchFamily="18" charset="0"/>
              <a:ea typeface="宋体" panose="02010600030101010101" pitchFamily="2" charset="-122"/>
              <a:sym typeface="Symbol" pitchFamily="2" charset="2"/>
            </a:endParaRPr>
          </a:p>
        </p:txBody>
      </p:sp>
      <p:sp>
        <p:nvSpPr>
          <p:cNvPr id="72708" name="Rectangle 4">
            <a:extLst>
              <a:ext uri="{FF2B5EF4-FFF2-40B4-BE49-F238E27FC236}">
                <a16:creationId xmlns:a16="http://schemas.microsoft.com/office/drawing/2014/main" id="{61C9F3CE-855E-9A4D-A390-8DBC78A900F5}"/>
              </a:ext>
            </a:extLst>
          </p:cNvPr>
          <p:cNvSpPr>
            <a:spLocks noChangeArrowheads="1"/>
          </p:cNvSpPr>
          <p:nvPr/>
        </p:nvSpPr>
        <p:spPr bwMode="auto">
          <a:xfrm>
            <a:off x="706438" y="3975100"/>
            <a:ext cx="7920037"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buClrTx/>
              <a:buSzPct val="85000"/>
              <a:buFontTx/>
              <a:buNone/>
            </a:pPr>
            <a:r>
              <a:rPr lang="zh-CN" altLang="en-US" sz="3200">
                <a:latin typeface="Arial" panose="020B0604020202020204" pitchFamily="34" charset="0"/>
                <a:ea typeface="宋体" panose="02010600030101010101" pitchFamily="2" charset="-122"/>
              </a:rPr>
              <a:t>       在第三章公理系统中，代入规则视作重要的推理规则经常使用 </a:t>
            </a:r>
            <a:r>
              <a:rPr lang="zh-CN" altLang="en-GB" sz="3200">
                <a:latin typeface="Arial" panose="020B0604020202020204" pitchFamily="34" charset="0"/>
                <a:ea typeface="宋体" panose="02010600030101010101" pitchFamily="2" charset="-122"/>
              </a:rPr>
              <a:t>。</a:t>
            </a:r>
            <a:endParaRPr lang="zh-CN" altLang="en-US" sz="3200">
              <a:latin typeface="Arial" panose="020B0604020202020204" pitchFamily="34" charset="0"/>
              <a:ea typeface="宋体" panose="02010600030101010101" pitchFamily="2" charset="-122"/>
            </a:endParaRPr>
          </a:p>
          <a:p>
            <a:pPr>
              <a:lnSpc>
                <a:spcPct val="100000"/>
              </a:lnSpc>
              <a:spcBef>
                <a:spcPct val="0"/>
              </a:spcBef>
              <a:buClrTx/>
              <a:buSzTx/>
              <a:buFontTx/>
              <a:buNone/>
            </a:pPr>
            <a:endParaRPr lang="zh-CN" altLang="en-US" sz="24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 calcmode="lin" valueType="num">
                                      <p:cBhvr additive="base">
                                        <p:cTn id="7" dur="500" fill="hold"/>
                                        <p:tgtEl>
                                          <p:spTgt spid="72707"/>
                                        </p:tgtEl>
                                        <p:attrNameLst>
                                          <p:attrName>ppt_x</p:attrName>
                                        </p:attrNameLst>
                                      </p:cBhvr>
                                      <p:tavLst>
                                        <p:tav tm="0">
                                          <p:val>
                                            <p:strVal val="#ppt_x"/>
                                          </p:val>
                                        </p:tav>
                                        <p:tav tm="100000">
                                          <p:val>
                                            <p:strVal val="#ppt_x"/>
                                          </p:val>
                                        </p:tav>
                                      </p:tavLst>
                                    </p:anim>
                                    <p:anim calcmode="lin" valueType="num">
                                      <p:cBhvr additive="base">
                                        <p:cTn id="8" dur="500" fill="hold"/>
                                        <p:tgtEl>
                                          <p:spTgt spid="727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708"/>
                                        </p:tgtEl>
                                        <p:attrNameLst>
                                          <p:attrName>style.visibility</p:attrName>
                                        </p:attrNameLst>
                                      </p:cBhvr>
                                      <p:to>
                                        <p:strVal val="visible"/>
                                      </p:to>
                                    </p:set>
                                    <p:anim calcmode="lin" valueType="num">
                                      <p:cBhvr additive="base">
                                        <p:cTn id="13" dur="500" fill="hold"/>
                                        <p:tgtEl>
                                          <p:spTgt spid="72708"/>
                                        </p:tgtEl>
                                        <p:attrNameLst>
                                          <p:attrName>ppt_x</p:attrName>
                                        </p:attrNameLst>
                                      </p:cBhvr>
                                      <p:tavLst>
                                        <p:tav tm="0">
                                          <p:val>
                                            <p:strVal val="#ppt_x"/>
                                          </p:val>
                                        </p:tav>
                                        <p:tav tm="100000">
                                          <p:val>
                                            <p:strVal val="#ppt_x"/>
                                          </p:val>
                                        </p:tav>
                                      </p:tavLst>
                                    </p:anim>
                                    <p:anim calcmode="lin" valueType="num">
                                      <p:cBhvr additive="base">
                                        <p:cTn id="14" dur="500" fill="hold"/>
                                        <p:tgtEl>
                                          <p:spTgt spid="72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autoUpdateAnimBg="0"/>
      <p:bldP spid="7270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1BECC202-C35F-E14D-A703-1C4E4BD0F661}"/>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1.1 命题</a:t>
            </a:r>
          </a:p>
        </p:txBody>
      </p:sp>
      <p:sp>
        <p:nvSpPr>
          <p:cNvPr id="19458" name="Rectangle 3">
            <a:extLst>
              <a:ext uri="{FF2B5EF4-FFF2-40B4-BE49-F238E27FC236}">
                <a16:creationId xmlns:a16="http://schemas.microsoft.com/office/drawing/2014/main" id="{AD8B9830-B717-D540-A619-1EECDF597410}"/>
              </a:ext>
            </a:extLst>
          </p:cNvPr>
          <p:cNvSpPr>
            <a:spLocks noGrp="1"/>
          </p:cNvSpPr>
          <p:nvPr>
            <p:ph idx="1"/>
          </p:nvPr>
        </p:nvSpPr>
        <p:spPr>
          <a:xfrm>
            <a:off x="250825" y="1600200"/>
            <a:ext cx="8435975" cy="4525963"/>
          </a:xfrm>
        </p:spPr>
        <p:txBody>
          <a:bodyPr rtlCol="0">
            <a:normAutofit/>
          </a:bodyPr>
          <a:lstStyle/>
          <a:p>
            <a:pPr>
              <a:lnSpc>
                <a:spcPct val="90000"/>
              </a:lnSpc>
              <a:defRPr/>
            </a:pPr>
            <a:r>
              <a:rPr sz="2800">
                <a:latin typeface="+mn-ea"/>
                <a:ea typeface="+mn-ea"/>
              </a:rPr>
              <a:t>真值  </a:t>
            </a:r>
            <a:br>
              <a:rPr sz="2800">
                <a:latin typeface="+mn-ea"/>
                <a:ea typeface="+mn-ea"/>
              </a:rPr>
            </a:br>
            <a:r>
              <a:rPr sz="2800">
                <a:latin typeface="+mn-ea"/>
                <a:ea typeface="+mn-ea"/>
              </a:rPr>
              <a:t>　　作为</a:t>
            </a:r>
            <a:r>
              <a:rPr sz="2800">
                <a:latin typeface="+mn-ea"/>
                <a:ea typeface="+mn-ea"/>
                <a:hlinkClick r:id="rId2" action="ppaction://hlinksldjump"/>
              </a:rPr>
              <a:t>命题</a:t>
            </a:r>
            <a:r>
              <a:rPr sz="2800">
                <a:latin typeface="+mn-ea"/>
                <a:ea typeface="+mn-ea"/>
              </a:rPr>
              <a:t>的陈述句所表达的判断结果称为命题的真值。</a:t>
            </a:r>
          </a:p>
          <a:p>
            <a:pPr>
              <a:lnSpc>
                <a:spcPct val="90000"/>
              </a:lnSpc>
              <a:defRPr/>
            </a:pPr>
            <a:endParaRPr lang="en-US" altLang="zh-CN" sz="2800">
              <a:latin typeface="+mn-ea"/>
              <a:ea typeface="+mn-ea"/>
            </a:endParaRPr>
          </a:p>
          <a:p>
            <a:pPr>
              <a:lnSpc>
                <a:spcPct val="90000"/>
              </a:lnSpc>
              <a:defRPr/>
            </a:pPr>
            <a:r>
              <a:rPr sz="2800">
                <a:latin typeface="+mn-ea"/>
                <a:ea typeface="+mn-ea"/>
              </a:rPr>
              <a:t>真值只有</a:t>
            </a:r>
            <a:r>
              <a:rPr sz="2800" b="1">
                <a:solidFill>
                  <a:srgbClr val="FF0000"/>
                </a:solidFill>
                <a:latin typeface="+mn-ea"/>
                <a:ea typeface="+mn-ea"/>
              </a:rPr>
              <a:t>真</a:t>
            </a:r>
            <a:r>
              <a:rPr sz="2800">
                <a:latin typeface="+mn-ea"/>
                <a:ea typeface="+mn-ea"/>
              </a:rPr>
              <a:t>和</a:t>
            </a:r>
            <a:r>
              <a:rPr sz="2800" b="1">
                <a:solidFill>
                  <a:srgbClr val="FF0000"/>
                </a:solidFill>
                <a:latin typeface="+mn-ea"/>
                <a:ea typeface="+mn-ea"/>
              </a:rPr>
              <a:t>假</a:t>
            </a:r>
            <a:r>
              <a:rPr sz="2800">
                <a:latin typeface="+mn-ea"/>
                <a:ea typeface="+mn-ea"/>
              </a:rPr>
              <a:t>两种，通常记为</a:t>
            </a:r>
            <a:r>
              <a:rPr lang="en-US" altLang="zh-CN" sz="2800" b="1" i="1">
                <a:solidFill>
                  <a:srgbClr val="FF0000"/>
                </a:solidFill>
                <a:latin typeface="Times New Roman" panose="02020603050405020304" pitchFamily="18" charset="0"/>
                <a:ea typeface="+mn-ea"/>
                <a:cs typeface="Times New Roman" panose="02020603050405020304" pitchFamily="18" charset="0"/>
              </a:rPr>
              <a:t>T</a:t>
            </a:r>
            <a:r>
              <a:rPr lang="zh-Hans" sz="2800" b="1" i="1">
                <a:solidFill>
                  <a:srgbClr val="FF0000"/>
                </a:solidFill>
                <a:latin typeface="Times New Roman" panose="02020603050405020304" pitchFamily="18" charset="0"/>
                <a:ea typeface="+mn-ea"/>
                <a:cs typeface="Times New Roman" panose="02020603050405020304" pitchFamily="18" charset="0"/>
              </a:rPr>
              <a:t> </a:t>
            </a:r>
            <a:r>
              <a:rPr sz="2800">
                <a:latin typeface="+mn-ea"/>
                <a:ea typeface="+mn-ea"/>
              </a:rPr>
              <a:t>和</a:t>
            </a:r>
            <a:r>
              <a:rPr lang="en-US" altLang="zh-CN" sz="2800" b="1" i="1">
                <a:solidFill>
                  <a:srgbClr val="FF0000"/>
                </a:solidFill>
                <a:latin typeface="Times New Roman" panose="02020603050405020304" pitchFamily="18" charset="0"/>
                <a:ea typeface="+mn-ea"/>
                <a:cs typeface="Times New Roman" panose="02020603050405020304" pitchFamily="18" charset="0"/>
              </a:rPr>
              <a:t>F</a:t>
            </a:r>
            <a:r>
              <a:rPr lang="en-US" altLang="zh-CN" sz="2800">
                <a:latin typeface="+mn-ea"/>
                <a:ea typeface="+mn-ea"/>
              </a:rPr>
              <a:t>。</a:t>
            </a:r>
          </a:p>
          <a:p>
            <a:pPr>
              <a:lnSpc>
                <a:spcPct val="90000"/>
              </a:lnSpc>
              <a:defRPr/>
            </a:pPr>
            <a:r>
              <a:rPr sz="2800">
                <a:latin typeface="+mn-ea"/>
                <a:ea typeface="+mn-ea"/>
              </a:rPr>
              <a:t>真值为真的命题称为</a:t>
            </a:r>
            <a:r>
              <a:rPr sz="2800" b="1">
                <a:solidFill>
                  <a:srgbClr val="FF0000"/>
                </a:solidFill>
                <a:latin typeface="+mn-ea"/>
                <a:ea typeface="+mn-ea"/>
              </a:rPr>
              <a:t>真命题</a:t>
            </a:r>
            <a:r>
              <a:rPr sz="2800">
                <a:latin typeface="+mn-ea"/>
                <a:ea typeface="+mn-ea"/>
              </a:rPr>
              <a:t>，真值为假的命题称为</a:t>
            </a:r>
            <a:r>
              <a:rPr sz="2800" b="1">
                <a:solidFill>
                  <a:srgbClr val="FF0000"/>
                </a:solidFill>
                <a:latin typeface="+mn-ea"/>
                <a:ea typeface="+mn-ea"/>
              </a:rPr>
              <a:t>假命题</a:t>
            </a:r>
            <a:r>
              <a:rPr sz="2800">
                <a:latin typeface="+mn-ea"/>
                <a:ea typeface="+mn-ea"/>
              </a:rPr>
              <a:t>。</a:t>
            </a:r>
          </a:p>
          <a:p>
            <a:pPr>
              <a:lnSpc>
                <a:spcPct val="90000"/>
              </a:lnSpc>
              <a:defRPr/>
            </a:pPr>
            <a:endParaRPr lang="en-US" altLang="zh-CN" sz="2800">
              <a:latin typeface="+mn-ea"/>
              <a:ea typeface="+mn-ea"/>
            </a:endParaRPr>
          </a:p>
          <a:p>
            <a:pPr>
              <a:lnSpc>
                <a:spcPct val="90000"/>
              </a:lnSpc>
              <a:defRPr/>
            </a:pPr>
            <a:r>
              <a:rPr sz="2800">
                <a:latin typeface="+mn-ea"/>
                <a:ea typeface="+mn-ea"/>
              </a:rPr>
              <a:t>任何命题的真值都是唯一的。</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147F9B0-69EB-094E-87E0-E6BCC09C4E66}"/>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1.4 重言式与代入规则</a:t>
            </a:r>
          </a:p>
        </p:txBody>
      </p:sp>
      <p:graphicFrame>
        <p:nvGraphicFramePr>
          <p:cNvPr id="73735" name="Object 7">
            <a:extLst>
              <a:ext uri="{FF2B5EF4-FFF2-40B4-BE49-F238E27FC236}">
                <a16:creationId xmlns:a16="http://schemas.microsoft.com/office/drawing/2014/main" id="{E800CC4D-66BE-A947-8607-13A27DCEA659}"/>
              </a:ext>
            </a:extLst>
          </p:cNvPr>
          <p:cNvGraphicFramePr>
            <a:graphicFrameLocks noGrp="1" noChangeAspect="1"/>
          </p:cNvGraphicFramePr>
          <p:nvPr>
            <p:ph idx="1"/>
          </p:nvPr>
        </p:nvGraphicFramePr>
        <p:xfrm>
          <a:off x="3621088" y="3754438"/>
          <a:ext cx="1341437" cy="1082675"/>
        </p:xfrm>
        <a:graphic>
          <a:graphicData uri="http://schemas.openxmlformats.org/presentationml/2006/ole">
            <mc:AlternateContent xmlns:mc="http://schemas.openxmlformats.org/markup-compatibility/2006">
              <mc:Choice xmlns:v="urn:schemas-microsoft-com:vml" Requires="v">
                <p:oleObj spid="_x0000_s57371" name="公式" r:id="rId3" imgW="1384300" imgH="1117600" progId="Equation.3">
                  <p:embed/>
                </p:oleObj>
              </mc:Choice>
              <mc:Fallback>
                <p:oleObj name="公式" r:id="rId3" imgW="1384300" imgH="1117600" progId="Equation.3">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088" y="3754438"/>
                        <a:ext cx="1341437"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1" name="Rectangle 3">
            <a:extLst>
              <a:ext uri="{FF2B5EF4-FFF2-40B4-BE49-F238E27FC236}">
                <a16:creationId xmlns:a16="http://schemas.microsoft.com/office/drawing/2014/main" id="{30906FB7-8D38-E743-A6A2-25FF175B09E4}"/>
              </a:ext>
            </a:extLst>
          </p:cNvPr>
          <p:cNvSpPr>
            <a:spLocks noGrp="1" noChangeArrowheads="1"/>
          </p:cNvSpPr>
          <p:nvPr>
            <p:ph type="body" idx="4294967295"/>
          </p:nvPr>
        </p:nvSpPr>
        <p:spPr>
          <a:xfrm>
            <a:off x="768350" y="2420938"/>
            <a:ext cx="8215313" cy="650875"/>
          </a:xfrm>
        </p:spPr>
        <p:txBody>
          <a:bodyPr/>
          <a:lstStyle/>
          <a:p>
            <a:pPr marL="0" lvl="4" eaLnBrk="1" hangingPunct="1">
              <a:buFont typeface="Wingdings" pitchFamily="2" charset="2"/>
              <a:buNone/>
            </a:pPr>
            <a:r>
              <a:rPr lang="zh-CN" altLang="en-US" sz="3200" b="1">
                <a:ea typeface="宋体" panose="02010600030101010101" pitchFamily="2" charset="-122"/>
              </a:rPr>
              <a:t>例</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a:ea typeface="宋体" panose="02010600030101010101" pitchFamily="2" charset="-122"/>
              </a:rPr>
              <a:t>:  </a:t>
            </a:r>
            <a:r>
              <a:rPr lang="zh-CN" altLang="en-US" sz="3200" b="1">
                <a:ea typeface="宋体" panose="02010600030101010101" pitchFamily="2" charset="-122"/>
              </a:rPr>
              <a:t>判断</a:t>
            </a:r>
            <a:r>
              <a:rPr lang="en-US" altLang="zh-CN" sz="3200" b="1">
                <a:latin typeface="Times New Roman" panose="02020603050405020304" pitchFamily="18" charset="0"/>
                <a:ea typeface="宋体" panose="02010600030101010101" pitchFamily="2" charset="-122"/>
              </a:rPr>
              <a:t>(R∨S) ∨</a:t>
            </a:r>
            <a:r>
              <a:rPr lang="en-US" altLang="zh-CN" sz="3200" b="1">
                <a:latin typeface="Times New Roman" panose="02020603050405020304" pitchFamily="18" charset="0"/>
                <a:ea typeface="宋体" panose="02010600030101010101" pitchFamily="2" charset="-122"/>
                <a:sym typeface="Symbol" pitchFamily="2" charset="2"/>
              </a:rPr>
              <a:t></a:t>
            </a:r>
            <a:r>
              <a:rPr lang="en-US" altLang="zh-CN" sz="3200" b="1">
                <a:latin typeface="Times New Roman" panose="02020603050405020304" pitchFamily="18" charset="0"/>
                <a:ea typeface="宋体" panose="02010600030101010101" pitchFamily="2" charset="-122"/>
              </a:rPr>
              <a:t>(R∨S)</a:t>
            </a:r>
            <a:r>
              <a:rPr lang="zh-CN" altLang="en-US" sz="3200" b="1">
                <a:ea typeface="宋体" panose="02010600030101010101" pitchFamily="2" charset="-122"/>
              </a:rPr>
              <a:t>为重言式。</a:t>
            </a:r>
          </a:p>
        </p:txBody>
      </p:sp>
      <p:sp>
        <p:nvSpPr>
          <p:cNvPr id="57348" name="Rectangle 4">
            <a:extLst>
              <a:ext uri="{FF2B5EF4-FFF2-40B4-BE49-F238E27FC236}">
                <a16:creationId xmlns:a16="http://schemas.microsoft.com/office/drawing/2014/main" id="{1D3C0C60-DA72-924A-AA97-C991B4B5DF25}"/>
              </a:ext>
            </a:extLst>
          </p:cNvPr>
          <p:cNvSpPr>
            <a:spLocks noChangeArrowheads="1"/>
          </p:cNvSpPr>
          <p:nvPr/>
        </p:nvSpPr>
        <p:spPr bwMode="auto">
          <a:xfrm>
            <a:off x="3368675" y="3632200"/>
            <a:ext cx="2190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spcBef>
                <a:spcPct val="0"/>
              </a:spcBef>
              <a:buClrTx/>
              <a:buSzTx/>
              <a:buFontTx/>
              <a:buNone/>
            </a:pPr>
            <a:r>
              <a:rPr lang="zh-CN" altLang="en-US" sz="1100">
                <a:latin typeface="Garamond" panose="02020404030301010803" pitchFamily="18" charset="0"/>
                <a:ea typeface="宋体" panose="02010600030101010101" pitchFamily="2" charset="-122"/>
              </a:rPr>
              <a:t> </a:t>
            </a:r>
            <a:endParaRPr lang="zh-CN" altLang="en-US" sz="2400">
              <a:latin typeface="Arial" panose="020B0604020202020204" pitchFamily="34" charset="0"/>
              <a:ea typeface="宋体" panose="02010600030101010101" pitchFamily="2" charset="-122"/>
            </a:endParaRPr>
          </a:p>
        </p:txBody>
      </p:sp>
      <p:sp>
        <p:nvSpPr>
          <p:cNvPr id="73733" name="Rectangle 5">
            <a:extLst>
              <a:ext uri="{FF2B5EF4-FFF2-40B4-BE49-F238E27FC236}">
                <a16:creationId xmlns:a16="http://schemas.microsoft.com/office/drawing/2014/main" id="{5CF05F23-EEBA-6F42-A82D-0E37EDF062CC}"/>
              </a:ext>
            </a:extLst>
          </p:cNvPr>
          <p:cNvSpPr>
            <a:spLocks noChangeArrowheads="1"/>
          </p:cNvSpPr>
          <p:nvPr/>
        </p:nvSpPr>
        <p:spPr bwMode="auto">
          <a:xfrm>
            <a:off x="755650" y="1697038"/>
            <a:ext cx="51276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buClrTx/>
              <a:buSzPct val="85000"/>
              <a:buFontTx/>
              <a:buNone/>
            </a:pPr>
            <a:r>
              <a:rPr lang="zh-CN" altLang="en-US" sz="3200">
                <a:latin typeface="Arial" panose="020B0604020202020204" pitchFamily="34" charset="0"/>
                <a:ea typeface="宋体" panose="02010600030101010101" pitchFamily="2" charset="-122"/>
              </a:rPr>
              <a:t>使用代入规则证明重言式。</a:t>
            </a:r>
          </a:p>
        </p:txBody>
      </p:sp>
      <p:sp>
        <p:nvSpPr>
          <p:cNvPr id="73734" name="Rectangle 6">
            <a:extLst>
              <a:ext uri="{FF2B5EF4-FFF2-40B4-BE49-F238E27FC236}">
                <a16:creationId xmlns:a16="http://schemas.microsoft.com/office/drawing/2014/main" id="{892A7191-0BAD-FF4D-A4AA-9AF01F4CEE62}"/>
              </a:ext>
            </a:extLst>
          </p:cNvPr>
          <p:cNvSpPr>
            <a:spLocks noChangeArrowheads="1"/>
          </p:cNvSpPr>
          <p:nvPr/>
        </p:nvSpPr>
        <p:spPr bwMode="auto">
          <a:xfrm>
            <a:off x="714375" y="3071813"/>
            <a:ext cx="7416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spcBef>
                <a:spcPct val="50000"/>
              </a:spcBef>
              <a:buClrTx/>
              <a:buSzTx/>
              <a:buFontTx/>
              <a:buNone/>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3200" dirty="0">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3200" dirty="0">
                <a:latin typeface="Arial" panose="020B0604020202020204" pitchFamily="34" charset="0"/>
                <a:ea typeface="宋体" panose="02010600030101010101" pitchFamily="2" charset="-122"/>
                <a:cs typeface="Times New Roman" panose="02020603050405020304" pitchFamily="18" charset="0"/>
              </a:rPr>
              <a:t>为重言式</a:t>
            </a:r>
            <a:r>
              <a:rPr lang="en-US" altLang="zh-CN" sz="3200" dirty="0">
                <a:latin typeface="Arial" panose="020B0604020202020204" pitchFamily="34" charset="0"/>
                <a:ea typeface="宋体" panose="02010600030101010101" pitchFamily="2" charset="-122"/>
                <a:cs typeface="Times New Roman" panose="02020603050405020304" pitchFamily="18" charset="0"/>
              </a:rPr>
              <a:t>, </a:t>
            </a:r>
            <a:r>
              <a:rPr lang="zh-CN" altLang="en-US" sz="3200" dirty="0">
                <a:latin typeface="Arial" panose="020B0604020202020204" pitchFamily="34" charset="0"/>
                <a:ea typeface="宋体" panose="02010600030101010101" pitchFamily="2" charset="-122"/>
                <a:cs typeface="Times New Roman" panose="02020603050405020304" pitchFamily="18" charset="0"/>
              </a:rPr>
              <a:t>作代入</a:t>
            </a:r>
          </a:p>
          <a:p>
            <a:pPr>
              <a:lnSpc>
                <a:spcPct val="100000"/>
              </a:lnSpc>
              <a:spcBef>
                <a:spcPct val="50000"/>
              </a:spcBef>
              <a:buClrTx/>
              <a:buSzTx/>
              <a:buFontTx/>
              <a:buNone/>
            </a:pPr>
            <a:endParaRPr lang="zh-CN" altLang="en-US" sz="3200" dirty="0">
              <a:latin typeface="Times New Roman" panose="02020603050405020304" pitchFamily="18" charset="0"/>
              <a:ea typeface="宋体" panose="02010600030101010101" pitchFamily="2" charset="-122"/>
              <a:cs typeface="Times New Roman" panose="02020603050405020304" pitchFamily="18" charset="0"/>
              <a:sym typeface="Symbol" pitchFamily="2" charset="2"/>
            </a:endParaRPr>
          </a:p>
        </p:txBody>
      </p:sp>
      <p:sp>
        <p:nvSpPr>
          <p:cNvPr id="73736" name="Rectangle 8">
            <a:extLst>
              <a:ext uri="{FF2B5EF4-FFF2-40B4-BE49-F238E27FC236}">
                <a16:creationId xmlns:a16="http://schemas.microsoft.com/office/drawing/2014/main" id="{DA7AE7F1-A1B4-CA45-B05D-FEE5D35194F1}"/>
              </a:ext>
            </a:extLst>
          </p:cNvPr>
          <p:cNvSpPr>
            <a:spLocks noChangeArrowheads="1"/>
          </p:cNvSpPr>
          <p:nvPr/>
        </p:nvSpPr>
        <p:spPr bwMode="auto">
          <a:xfrm>
            <a:off x="768350" y="4997450"/>
            <a:ext cx="8189913"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buClrTx/>
              <a:buSzPct val="85000"/>
              <a:buFontTx/>
              <a:buNone/>
            </a:pPr>
            <a:r>
              <a:rPr lang="zh-CN" altLang="en-US" sz="3200">
                <a:latin typeface="Arial" panose="020B0604020202020204" pitchFamily="34" charset="0"/>
                <a:ea typeface="宋体" panose="02010600030101010101" pitchFamily="2" charset="-122"/>
              </a:rPr>
              <a:t>依据代入规则</a:t>
            </a:r>
            <a:r>
              <a:rPr lang="en-US" altLang="zh-CN" sz="3200">
                <a:latin typeface="Arial" panose="020B0604020202020204" pitchFamily="34" charset="0"/>
                <a:ea typeface="宋体" panose="02010600030101010101" pitchFamily="2" charset="-122"/>
              </a:rPr>
              <a:t>,</a:t>
            </a:r>
            <a:r>
              <a:rPr lang="zh-CN" altLang="en-US" sz="3200">
                <a:latin typeface="Arial" panose="020B0604020202020204" pitchFamily="34" charset="0"/>
                <a:ea typeface="宋体" panose="02010600030101010101" pitchFamily="2" charset="-122"/>
              </a:rPr>
              <a:t>便得</a:t>
            </a:r>
            <a:r>
              <a:rPr lang="en-US" altLang="zh-CN" sz="3200">
                <a:latin typeface="Times New Roman" panose="02020603050405020304" pitchFamily="18" charset="0"/>
                <a:ea typeface="宋体" panose="02010600030101010101" pitchFamily="2" charset="-122"/>
                <a:cs typeface="Times New Roman" panose="02020603050405020304" pitchFamily="18" charset="0"/>
              </a:rPr>
              <a:t>(R∨S) ∨</a:t>
            </a:r>
            <a:r>
              <a:rPr lang="en-US" altLang="zh-CN" sz="3200">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r>
              <a:rPr lang="en-US" altLang="zh-CN" sz="3200">
                <a:latin typeface="Times New Roman" panose="02020603050405020304" pitchFamily="18" charset="0"/>
                <a:ea typeface="宋体" panose="02010600030101010101" pitchFamily="2" charset="-122"/>
                <a:cs typeface="Times New Roman" panose="02020603050405020304" pitchFamily="18" charset="0"/>
              </a:rPr>
              <a:t>(R∨S)</a:t>
            </a:r>
            <a:r>
              <a:rPr lang="zh-CN" altLang="en-US" sz="3200">
                <a:latin typeface="Arial" panose="020B0604020202020204" pitchFamily="34" charset="0"/>
                <a:ea typeface="宋体" panose="02010600030101010101" pitchFamily="2" charset="-122"/>
              </a:rPr>
              <a:t>。</a:t>
            </a:r>
          </a:p>
          <a:p>
            <a:pPr eaLnBrk="1" hangingPunct="1">
              <a:lnSpc>
                <a:spcPct val="100000"/>
              </a:lnSpc>
              <a:buClrTx/>
              <a:buSzPct val="85000"/>
              <a:buFontTx/>
              <a:buNone/>
            </a:pPr>
            <a:r>
              <a:rPr lang="zh-CN" altLang="en-US" sz="3200">
                <a:latin typeface="Arial" panose="020B0604020202020204" pitchFamily="34" charset="0"/>
                <a:ea typeface="宋体" panose="02010600030101010101" pitchFamily="2" charset="-122"/>
              </a:rPr>
              <a:t>这公式必是重言式。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animEffect transition="in" filter="checkerboard(across)">
                                      <p:cBhvr>
                                        <p:cTn id="7" dur="500"/>
                                        <p:tgtEl>
                                          <p:spTgt spid="737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3731">
                                            <p:txEl>
                                              <p:pRg st="0" end="0"/>
                                            </p:txEl>
                                          </p:spTgt>
                                        </p:tgtEl>
                                        <p:attrNameLst>
                                          <p:attrName>style.visibility</p:attrName>
                                        </p:attrNameLst>
                                      </p:cBhvr>
                                      <p:to>
                                        <p:strVal val="visible"/>
                                      </p:to>
                                    </p:set>
                                    <p:animEffect transition="in" filter="checkerboard(across)">
                                      <p:cBhvr>
                                        <p:cTn id="12" dur="500"/>
                                        <p:tgtEl>
                                          <p:spTgt spid="737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3734"/>
                                        </p:tgtEl>
                                        <p:attrNameLst>
                                          <p:attrName>style.visibility</p:attrName>
                                        </p:attrNameLst>
                                      </p:cBhvr>
                                      <p:to>
                                        <p:strVal val="visible"/>
                                      </p:to>
                                    </p:set>
                                    <p:animEffect transition="in" filter="checkerboard(across)">
                                      <p:cBhvr>
                                        <p:cTn id="17" dur="500"/>
                                        <p:tgtEl>
                                          <p:spTgt spid="737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73735"/>
                                        </p:tgtEl>
                                        <p:attrNameLst>
                                          <p:attrName>style.visibility</p:attrName>
                                        </p:attrNameLst>
                                      </p:cBhvr>
                                      <p:to>
                                        <p:strVal val="visible"/>
                                      </p:to>
                                    </p:set>
                                    <p:animEffect transition="in" filter="checkerboard(across)">
                                      <p:cBhvr>
                                        <p:cTn id="22" dur="500"/>
                                        <p:tgtEl>
                                          <p:spTgt spid="737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3736"/>
                                        </p:tgtEl>
                                        <p:attrNameLst>
                                          <p:attrName>style.visibility</p:attrName>
                                        </p:attrNameLst>
                                      </p:cBhvr>
                                      <p:to>
                                        <p:strVal val="visible"/>
                                      </p:to>
                                    </p:set>
                                    <p:animEffect transition="in" filter="checkerboard(across)">
                                      <p:cBhvr>
                                        <p:cTn id="27" dur="500"/>
                                        <p:tgtEl>
                                          <p:spTgt spid="73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P spid="73733" grpId="0" autoUpdateAnimBg="0"/>
      <p:bldP spid="73734" grpId="0" autoUpdateAnimBg="0"/>
      <p:bldP spid="7373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4">
            <a:extLst>
              <a:ext uri="{FF2B5EF4-FFF2-40B4-BE49-F238E27FC236}">
                <a16:creationId xmlns:a16="http://schemas.microsoft.com/office/drawing/2014/main" id="{1576901F-162D-7D4A-8F9C-B590F46D1182}"/>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1.4 重言式与代入规则</a:t>
            </a:r>
          </a:p>
        </p:txBody>
      </p:sp>
      <p:sp>
        <p:nvSpPr>
          <p:cNvPr id="74754" name="Rectangle 2">
            <a:extLst>
              <a:ext uri="{FF2B5EF4-FFF2-40B4-BE49-F238E27FC236}">
                <a16:creationId xmlns:a16="http://schemas.microsoft.com/office/drawing/2014/main" id="{5E78543D-7433-9A44-899E-F00EB1A1D203}"/>
              </a:ext>
            </a:extLst>
          </p:cNvPr>
          <p:cNvSpPr>
            <a:spLocks noGrp="1"/>
          </p:cNvSpPr>
          <p:nvPr>
            <p:ph idx="1"/>
          </p:nvPr>
        </p:nvSpPr>
        <p:spPr>
          <a:xfrm>
            <a:off x="250825" y="2924175"/>
            <a:ext cx="7161213" cy="3086100"/>
          </a:xfrm>
        </p:spPr>
        <p:txBody>
          <a:bodyPr rtlCol="0">
            <a:normAutofit/>
          </a:bodyPr>
          <a:lstStyle/>
          <a:p>
            <a:pPr lvl="1" eaLnBrk="1" fontAlgn="auto" hangingPunct="1">
              <a:lnSpc>
                <a:spcPct val="90000"/>
              </a:lnSpc>
              <a:spcAft>
                <a:spcPts val="0"/>
              </a:spcAft>
              <a:buFontTx/>
              <a:buNone/>
              <a:defRPr/>
            </a:pPr>
            <a:endParaRPr sz="3200">
              <a:latin typeface="+mn-ea"/>
              <a:ea typeface="+mn-ea"/>
            </a:endParaRPr>
          </a:p>
          <a:p>
            <a:pPr lvl="1" eaLnBrk="1" fontAlgn="auto" hangingPunct="1">
              <a:lnSpc>
                <a:spcPct val="90000"/>
              </a:lnSpc>
              <a:spcAft>
                <a:spcPts val="0"/>
              </a:spcAft>
              <a:buFontTx/>
              <a:buNone/>
              <a:defRPr/>
            </a:pPr>
            <a:r>
              <a:rPr sz="3200">
                <a:latin typeface="+mn-ea"/>
                <a:ea typeface="+mn-ea"/>
              </a:rPr>
              <a:t>不难验证</a:t>
            </a:r>
            <a:r>
              <a:rPr lang="en-US" altLang="zh-CN" sz="3200">
                <a:latin typeface="Times New Roman" panose="02020603050405020304" pitchFamily="18" charset="0"/>
                <a:ea typeface="+mn-ea"/>
                <a:cs typeface="Times New Roman" panose="02020603050405020304" pitchFamily="18" charset="0"/>
              </a:rPr>
              <a:t>(A∧(A</a:t>
            </a:r>
            <a:r>
              <a:rPr lang="en-US" altLang="zh-CN" sz="3200">
                <a:latin typeface="Times New Roman" panose="02020603050405020304" pitchFamily="18" charset="0"/>
                <a:ea typeface="+mn-ea"/>
                <a:cs typeface="Times New Roman" panose="02020603050405020304" pitchFamily="18" charset="0"/>
                <a:sym typeface="Symbol" pitchFamily="2" charset="2"/>
              </a:rPr>
              <a:t></a:t>
            </a:r>
            <a:r>
              <a:rPr lang="en-US" altLang="zh-CN" sz="3200">
                <a:latin typeface="Times New Roman" panose="02020603050405020304" pitchFamily="18" charset="0"/>
                <a:ea typeface="+mn-ea"/>
                <a:cs typeface="Times New Roman" panose="02020603050405020304" pitchFamily="18" charset="0"/>
              </a:rPr>
              <a:t>B))</a:t>
            </a:r>
            <a:r>
              <a:rPr lang="en-US" altLang="zh-CN" sz="3200">
                <a:latin typeface="Times New Roman" panose="02020603050405020304" pitchFamily="18" charset="0"/>
                <a:ea typeface="+mn-ea"/>
                <a:cs typeface="Times New Roman" panose="02020603050405020304" pitchFamily="18" charset="0"/>
                <a:sym typeface="Symbol" pitchFamily="2" charset="2"/>
              </a:rPr>
              <a:t></a:t>
            </a:r>
            <a:r>
              <a:rPr lang="en-US" altLang="zh-CN" sz="3200">
                <a:latin typeface="Times New Roman" panose="02020603050405020304" pitchFamily="18" charset="0"/>
                <a:ea typeface="+mn-ea"/>
                <a:cs typeface="Times New Roman" panose="02020603050405020304" pitchFamily="18" charset="0"/>
              </a:rPr>
              <a:t>B</a:t>
            </a:r>
            <a:r>
              <a:rPr sz="3200">
                <a:latin typeface="+mn-ea"/>
                <a:ea typeface="+mn-ea"/>
              </a:rPr>
              <a:t>是重言式</a:t>
            </a:r>
            <a:r>
              <a:rPr lang="en-US" altLang="zh-CN" sz="3200">
                <a:latin typeface="+mn-ea"/>
                <a:ea typeface="+mn-ea"/>
              </a:rPr>
              <a:t>, </a:t>
            </a:r>
            <a:endParaRPr sz="3200">
              <a:latin typeface="+mn-ea"/>
              <a:ea typeface="+mn-ea"/>
            </a:endParaRPr>
          </a:p>
        </p:txBody>
      </p:sp>
      <p:sp>
        <p:nvSpPr>
          <p:cNvPr id="58371" name="Rectangle 3">
            <a:extLst>
              <a:ext uri="{FF2B5EF4-FFF2-40B4-BE49-F238E27FC236}">
                <a16:creationId xmlns:a16="http://schemas.microsoft.com/office/drawing/2014/main" id="{5B9F7FA2-44DD-3F42-A208-BCCD664D5A1A}"/>
              </a:ext>
            </a:extLst>
          </p:cNvPr>
          <p:cNvSpPr>
            <a:spLocks noChangeArrowheads="1"/>
          </p:cNvSpPr>
          <p:nvPr/>
        </p:nvSpPr>
        <p:spPr bwMode="auto">
          <a:xfrm>
            <a:off x="4037013" y="3632200"/>
            <a:ext cx="2190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spcBef>
                <a:spcPct val="0"/>
              </a:spcBef>
              <a:buClrTx/>
              <a:buSzTx/>
              <a:buFontTx/>
              <a:buNone/>
            </a:pPr>
            <a:r>
              <a:rPr lang="zh-CN" altLang="en-US" sz="1100">
                <a:latin typeface="Garamond" panose="02020404030301010803" pitchFamily="18" charset="0"/>
                <a:ea typeface="宋体" panose="02010600030101010101" pitchFamily="2" charset="-122"/>
              </a:rPr>
              <a:t> </a:t>
            </a:r>
            <a:endParaRPr lang="zh-CN" altLang="en-US" sz="2400">
              <a:latin typeface="Arial" panose="020B0604020202020204" pitchFamily="34" charset="0"/>
              <a:ea typeface="宋体" panose="02010600030101010101" pitchFamily="2" charset="-122"/>
            </a:endParaRPr>
          </a:p>
        </p:txBody>
      </p:sp>
      <p:sp>
        <p:nvSpPr>
          <p:cNvPr id="74757" name="Rectangle 5">
            <a:extLst>
              <a:ext uri="{FF2B5EF4-FFF2-40B4-BE49-F238E27FC236}">
                <a16:creationId xmlns:a16="http://schemas.microsoft.com/office/drawing/2014/main" id="{B5C7C354-8EE1-DF41-9C4B-6D1D0DEC1C41}"/>
              </a:ext>
            </a:extLst>
          </p:cNvPr>
          <p:cNvSpPr>
            <a:spLocks noChangeArrowheads="1"/>
          </p:cNvSpPr>
          <p:nvPr/>
        </p:nvSpPr>
        <p:spPr bwMode="auto">
          <a:xfrm>
            <a:off x="439738" y="1793875"/>
            <a:ext cx="79946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buClrTx/>
              <a:buSzPct val="85000"/>
              <a:buFontTx/>
              <a:buNone/>
            </a:pPr>
            <a:r>
              <a:rPr lang="zh-CN" altLang="en-US" sz="3200" b="1" dirty="0">
                <a:latin typeface="Arial" panose="020B0604020202020204" pitchFamily="34" charset="0"/>
                <a:ea typeface="宋体" panose="02010600030101010101" pitchFamily="2" charset="-122"/>
              </a:rPr>
              <a:t>例</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3200" b="1" dirty="0">
                <a:latin typeface="Arial" panose="020B0604020202020204" pitchFamily="34" charset="0"/>
                <a:ea typeface="宋体" panose="02010600030101010101" pitchFamily="2" charset="-122"/>
              </a:rPr>
              <a:t>：判断 </a:t>
            </a:r>
            <a:r>
              <a:rPr lang="en-US" altLang="zh-CN" sz="3200" b="1" dirty="0">
                <a:latin typeface="Times New Roman" panose="02020603050405020304" pitchFamily="18" charset="0"/>
                <a:ea typeface="宋体" panose="02010600030101010101" pitchFamily="2" charset="-122"/>
              </a:rPr>
              <a:t>((R∨S)∧((R∨S)</a:t>
            </a:r>
            <a:r>
              <a:rPr lang="en-US" altLang="zh-CN" sz="3200" b="1" dirty="0">
                <a:latin typeface="Times New Roman" panose="02020603050405020304" pitchFamily="18" charset="0"/>
                <a:ea typeface="宋体" panose="02010600030101010101" pitchFamily="2" charset="-122"/>
                <a:sym typeface="Symbol" pitchFamily="2" charset="2"/>
              </a:rPr>
              <a:t></a:t>
            </a:r>
            <a:r>
              <a:rPr lang="en-US" altLang="zh-CN" sz="3200" b="1" dirty="0">
                <a:latin typeface="Times New Roman" panose="02020603050405020304" pitchFamily="18" charset="0"/>
                <a:ea typeface="宋体" panose="02010600030101010101" pitchFamily="2" charset="-122"/>
              </a:rPr>
              <a:t>(P∨Q)))</a:t>
            </a:r>
            <a:r>
              <a:rPr lang="en-US" altLang="zh-CN" sz="3200" b="1" dirty="0">
                <a:latin typeface="Times New Roman" panose="02020603050405020304" pitchFamily="18" charset="0"/>
                <a:ea typeface="宋体" panose="02010600030101010101" pitchFamily="2" charset="-122"/>
                <a:sym typeface="Symbol" pitchFamily="2" charset="2"/>
              </a:rPr>
              <a:t></a:t>
            </a:r>
            <a:r>
              <a:rPr lang="en-US" altLang="zh-CN" sz="3200" b="1" dirty="0">
                <a:latin typeface="Times New Roman" panose="02020603050405020304" pitchFamily="18" charset="0"/>
                <a:ea typeface="宋体" panose="02010600030101010101" pitchFamily="2" charset="-122"/>
              </a:rPr>
              <a:t>(P∨Q)</a:t>
            </a:r>
          </a:p>
          <a:p>
            <a:pPr eaLnBrk="1" hangingPunct="1">
              <a:lnSpc>
                <a:spcPct val="100000"/>
              </a:lnSpc>
              <a:buClrTx/>
              <a:buSzPct val="85000"/>
              <a:buFontTx/>
              <a:buNone/>
            </a:pPr>
            <a:r>
              <a:rPr lang="zh-CN" altLang="en-US" sz="3200" b="1" dirty="0">
                <a:latin typeface="Arial" panose="020B0604020202020204" pitchFamily="34" charset="0"/>
                <a:ea typeface="宋体" panose="02010600030101010101" pitchFamily="2" charset="-122"/>
              </a:rPr>
              <a:t>         为重言式</a:t>
            </a:r>
            <a:r>
              <a:rPr lang="en-US" altLang="zh-CN" sz="3200" b="1" dirty="0">
                <a:latin typeface="Arial" panose="020B0604020202020204" pitchFamily="34" charset="0"/>
                <a:ea typeface="宋体" panose="02010600030101010101" pitchFamily="2" charset="-122"/>
              </a:rPr>
              <a:t>. </a:t>
            </a:r>
          </a:p>
          <a:p>
            <a:pPr>
              <a:lnSpc>
                <a:spcPct val="100000"/>
              </a:lnSpc>
              <a:spcBef>
                <a:spcPct val="0"/>
              </a:spcBef>
              <a:buClrTx/>
              <a:buSzTx/>
              <a:buFontTx/>
              <a:buNone/>
            </a:pPr>
            <a:endParaRPr lang="en-US" altLang="zh-CN" sz="3200" dirty="0">
              <a:latin typeface="Arial" panose="020B0604020202020204" pitchFamily="34" charset="0"/>
              <a:ea typeface="宋体" panose="02010600030101010101" pitchFamily="2" charset="-122"/>
              <a:sym typeface="Symbol"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blinds(horizontal)">
                                      <p:cBhvr>
                                        <p:cTn id="7" dur="500"/>
                                        <p:tgtEl>
                                          <p:spTgt spid="74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754">
                                            <p:txEl>
                                              <p:pRg st="1" end="1"/>
                                            </p:txEl>
                                          </p:spTgt>
                                        </p:tgtEl>
                                        <p:attrNameLst>
                                          <p:attrName>style.visibility</p:attrName>
                                        </p:attrNameLst>
                                      </p:cBhvr>
                                      <p:to>
                                        <p:strVal val="visible"/>
                                      </p:to>
                                    </p:set>
                                    <p:animEffect transition="in" filter="blinds(horizontal)">
                                      <p:cBhvr>
                                        <p:cTn id="12" dur="500"/>
                                        <p:tgtEl>
                                          <p:spTgt spid="747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autoUpdateAnimBg="0"/>
      <p:bldP spid="7475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1A69F857-3A35-ED43-B3C5-1D7AED7EE84B}"/>
              </a:ext>
            </a:extLst>
          </p:cNvPr>
          <p:cNvSpPr>
            <a:spLocks noChangeArrowheads="1"/>
          </p:cNvSpPr>
          <p:nvPr/>
        </p:nvSpPr>
        <p:spPr bwMode="auto">
          <a:xfrm>
            <a:off x="684213" y="2603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spcBef>
                <a:spcPct val="0"/>
              </a:spcBef>
              <a:buClrTx/>
              <a:buSzTx/>
              <a:buFontTx/>
              <a:buNone/>
            </a:pPr>
            <a:endParaRPr lang="zh-CN" altLang="en-US" sz="4400" b="1">
              <a:solidFill>
                <a:schemeClr val="tx2"/>
              </a:solidFill>
              <a:latin typeface="Arial" panose="020B0604020202020204" pitchFamily="34" charset="0"/>
              <a:ea typeface="宋体" panose="02010600030101010101" pitchFamily="2" charset="-122"/>
            </a:endParaRPr>
          </a:p>
        </p:txBody>
      </p:sp>
      <p:sp>
        <p:nvSpPr>
          <p:cNvPr id="59394" name="Rectangle 3">
            <a:extLst>
              <a:ext uri="{FF2B5EF4-FFF2-40B4-BE49-F238E27FC236}">
                <a16:creationId xmlns:a16="http://schemas.microsoft.com/office/drawing/2014/main" id="{50488C32-0A0C-5345-A429-1A409F233D55}"/>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1.4 重言式与代入规则</a:t>
            </a:r>
          </a:p>
        </p:txBody>
      </p:sp>
      <p:graphicFrame>
        <p:nvGraphicFramePr>
          <p:cNvPr id="136192" name="Object 1024">
            <a:extLst>
              <a:ext uri="{FF2B5EF4-FFF2-40B4-BE49-F238E27FC236}">
                <a16:creationId xmlns:a16="http://schemas.microsoft.com/office/drawing/2014/main" id="{71587BF0-1602-3246-A7C7-5A1D4139D1A0}"/>
              </a:ext>
            </a:extLst>
          </p:cNvPr>
          <p:cNvGraphicFramePr>
            <a:graphicFrameLocks noGrp="1" noChangeAspect="1"/>
          </p:cNvGraphicFramePr>
          <p:nvPr>
            <p:ph idx="1"/>
          </p:nvPr>
        </p:nvGraphicFramePr>
        <p:xfrm>
          <a:off x="2987675" y="2379663"/>
          <a:ext cx="2832100" cy="1117600"/>
        </p:xfrm>
        <a:graphic>
          <a:graphicData uri="http://schemas.openxmlformats.org/presentationml/2006/ole">
            <mc:AlternateContent xmlns:mc="http://schemas.openxmlformats.org/markup-compatibility/2006">
              <mc:Choice xmlns:v="urn:schemas-microsoft-com:vml" Requires="v">
                <p:oleObj spid="_x0000_s59417" name="公式" r:id="rId3" imgW="2832100" imgH="1117600" progId="Equation.3">
                  <p:embed/>
                </p:oleObj>
              </mc:Choice>
              <mc:Fallback>
                <p:oleObj name="公式" r:id="rId3" imgW="2832100" imgH="1117600" progId="Equation.3">
                  <p:embed/>
                  <p:pic>
                    <p:nvPicPr>
                      <p:cNvPr id="0" name="Object 10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2379663"/>
                        <a:ext cx="28321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1" name="Rectangle 5">
            <a:extLst>
              <a:ext uri="{FF2B5EF4-FFF2-40B4-BE49-F238E27FC236}">
                <a16:creationId xmlns:a16="http://schemas.microsoft.com/office/drawing/2014/main" id="{1F228118-0BCF-6044-83CF-0D98AC848B5E}"/>
              </a:ext>
            </a:extLst>
          </p:cNvPr>
          <p:cNvSpPr>
            <a:spLocks noChangeArrowheads="1"/>
          </p:cNvSpPr>
          <p:nvPr/>
        </p:nvSpPr>
        <p:spPr bwMode="auto">
          <a:xfrm>
            <a:off x="684213" y="1911350"/>
            <a:ext cx="1416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spcBef>
                <a:spcPct val="0"/>
              </a:spcBef>
              <a:buClrTx/>
              <a:buSzTx/>
              <a:buFontTx/>
              <a:buNone/>
            </a:pPr>
            <a:r>
              <a:rPr lang="zh-CN" altLang="en-US" sz="3200">
                <a:latin typeface="Arial" panose="020B0604020202020204" pitchFamily="34" charset="0"/>
                <a:ea typeface="宋体" panose="02010600030101010101" pitchFamily="2" charset="-122"/>
              </a:rPr>
              <a:t>作代入</a:t>
            </a:r>
          </a:p>
          <a:p>
            <a:pPr>
              <a:lnSpc>
                <a:spcPct val="100000"/>
              </a:lnSpc>
              <a:spcBef>
                <a:spcPct val="0"/>
              </a:spcBef>
              <a:buClrTx/>
              <a:buSzTx/>
              <a:buFontTx/>
              <a:buNone/>
            </a:pPr>
            <a:endParaRPr lang="zh-CN" altLang="en-US" sz="2400">
              <a:latin typeface="Arial" panose="020B0604020202020204" pitchFamily="34" charset="0"/>
              <a:ea typeface="宋体" panose="02010600030101010101" pitchFamily="2" charset="-122"/>
            </a:endParaRPr>
          </a:p>
        </p:txBody>
      </p:sp>
      <p:sp>
        <p:nvSpPr>
          <p:cNvPr id="75782" name="Rectangle 6">
            <a:extLst>
              <a:ext uri="{FF2B5EF4-FFF2-40B4-BE49-F238E27FC236}">
                <a16:creationId xmlns:a16="http://schemas.microsoft.com/office/drawing/2014/main" id="{BBA593E0-E14E-654E-B805-C13D2C212A5B}"/>
              </a:ext>
            </a:extLst>
          </p:cNvPr>
          <p:cNvSpPr>
            <a:spLocks noChangeArrowheads="1"/>
          </p:cNvSpPr>
          <p:nvPr/>
        </p:nvSpPr>
        <p:spPr bwMode="auto">
          <a:xfrm>
            <a:off x="684213" y="3716338"/>
            <a:ext cx="7056437"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lnSpc>
                <a:spcPct val="150000"/>
              </a:lnSpc>
              <a:spcBef>
                <a:spcPct val="20000"/>
              </a:spcBef>
              <a:buClr>
                <a:srgbClr val="7030A0"/>
              </a:buClr>
              <a:buSzPct val="73000"/>
              <a:buFont typeface="Wingdings 2" pitchFamily="2" charset="2"/>
              <a:buChar char=""/>
              <a:defRPr sz="1900">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Font typeface="Arial" panose="020B0604020202020204" pitchFamily="34" charset="0"/>
              <a:buChar char="–"/>
              <a:defRPr sz="1700">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Font typeface="Arial" panose="020B0604020202020204" pitchFamily="34" charset="0"/>
              <a:buChar char="•"/>
              <a:defRPr sz="1500">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4pPr>
            <a:lvl5pPr marL="2057400" indent="-228600">
              <a:spcBef>
                <a:spcPct val="20000"/>
              </a:spcBef>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5pPr>
            <a:lvl6pPr marL="25146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6pPr>
            <a:lvl7pPr marL="29718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7pPr>
            <a:lvl8pPr marL="34290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8pPr>
            <a:lvl9pPr marL="3886200" indent="-228600" eaLnBrk="0" fontAlgn="base" hangingPunct="0">
              <a:spcBef>
                <a:spcPct val="20000"/>
              </a:spcBef>
              <a:spcAft>
                <a:spcPct val="0"/>
              </a:spcAft>
              <a:buClr>
                <a:srgbClr val="604A7B"/>
              </a:buClr>
              <a:buFont typeface="Arial" panose="020B0604020202020204" pitchFamily="34" charset="0"/>
              <a:buChar char="»"/>
              <a:defRPr sz="1500">
                <a:solidFill>
                  <a:schemeClr val="tx1"/>
                </a:solidFill>
                <a:latin typeface="Calibri" panose="020F0502020204030204" pitchFamily="34" charset="0"/>
                <a:ea typeface="华文楷体" panose="02010600040101010101" pitchFamily="2" charset="-122"/>
              </a:defRPr>
            </a:lvl9pPr>
          </a:lstStyle>
          <a:p>
            <a:pPr eaLnBrk="1" hangingPunct="1">
              <a:lnSpc>
                <a:spcPct val="100000"/>
              </a:lnSpc>
              <a:buClrTx/>
              <a:buSzPct val="85000"/>
              <a:buFontTx/>
              <a:buNone/>
            </a:pPr>
            <a:r>
              <a:rPr lang="zh-CN" altLang="en-US" sz="3200">
                <a:latin typeface="Garamond" panose="02020404030301010803" pitchFamily="18" charset="0"/>
                <a:ea typeface="宋体" panose="02010600030101010101" pitchFamily="2" charset="-122"/>
              </a:rPr>
              <a:t>便知</a:t>
            </a:r>
          </a:p>
          <a:p>
            <a:pPr eaLnBrk="1" hangingPunct="1">
              <a:lnSpc>
                <a:spcPct val="100000"/>
              </a:lnSpc>
              <a:buClrTx/>
              <a:buSzPct val="85000"/>
              <a:buFontTx/>
              <a:buNone/>
            </a:pPr>
            <a:r>
              <a:rPr lang="en-US" altLang="zh-CN" sz="3200">
                <a:latin typeface="Times New Roman" panose="02020603050405020304" pitchFamily="18" charset="0"/>
                <a:ea typeface="黑体" panose="02010609060101010101" pitchFamily="49" charset="-122"/>
                <a:cs typeface="Times New Roman" panose="02020603050405020304" pitchFamily="18" charset="0"/>
              </a:rPr>
              <a:t>         </a:t>
            </a:r>
            <a:r>
              <a:rPr lang="zh-CN" altLang="en-US" sz="3200">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a:latin typeface="Times New Roman" panose="02020603050405020304" pitchFamily="18" charset="0"/>
                <a:ea typeface="黑体" panose="02010609060101010101" pitchFamily="49" charset="-122"/>
                <a:cs typeface="Times New Roman" panose="02020603050405020304" pitchFamily="18" charset="0"/>
              </a:rPr>
              <a:t> ((R∨S)∧((R∨S)</a:t>
            </a:r>
            <a:r>
              <a:rPr lang="en-US" altLang="zh-CN" sz="3200">
                <a:latin typeface="Times New Roman" panose="02020603050405020304" pitchFamily="18" charset="0"/>
                <a:ea typeface="黑体" panose="02010609060101010101" pitchFamily="49" charset="-122"/>
                <a:cs typeface="Times New Roman" panose="02020603050405020304" pitchFamily="18" charset="0"/>
                <a:sym typeface="Symbol" pitchFamily="2" charset="2"/>
              </a:rPr>
              <a:t></a:t>
            </a:r>
            <a:r>
              <a:rPr lang="en-US" altLang="zh-CN" sz="3200">
                <a:latin typeface="Times New Roman" panose="02020603050405020304" pitchFamily="18" charset="0"/>
                <a:ea typeface="黑体" panose="02010609060101010101" pitchFamily="49" charset="-122"/>
                <a:cs typeface="Times New Roman" panose="02020603050405020304" pitchFamily="18" charset="0"/>
              </a:rPr>
              <a:t>(P∨Q))</a:t>
            </a:r>
            <a:r>
              <a:rPr lang="en-US" altLang="zh-CN" sz="3200">
                <a:latin typeface="Times New Roman" panose="02020603050405020304" pitchFamily="18" charset="0"/>
                <a:ea typeface="黑体" panose="02010609060101010101" pitchFamily="49" charset="-122"/>
                <a:cs typeface="Times New Roman" panose="02020603050405020304" pitchFamily="18" charset="0"/>
                <a:sym typeface="Symbol" pitchFamily="2" charset="2"/>
              </a:rPr>
              <a:t></a:t>
            </a:r>
            <a:r>
              <a:rPr lang="en-US" altLang="zh-CN" sz="3200">
                <a:latin typeface="Times New Roman" panose="02020603050405020304" pitchFamily="18" charset="0"/>
                <a:ea typeface="黑体" panose="02010609060101010101" pitchFamily="49" charset="-122"/>
                <a:cs typeface="Times New Roman" panose="02020603050405020304" pitchFamily="18" charset="0"/>
              </a:rPr>
              <a:t>(P∨Q)</a:t>
            </a:r>
          </a:p>
          <a:p>
            <a:pPr eaLnBrk="1" hangingPunct="1">
              <a:lnSpc>
                <a:spcPct val="100000"/>
              </a:lnSpc>
              <a:buClrTx/>
              <a:buSzPct val="85000"/>
              <a:buFontTx/>
              <a:buNone/>
            </a:pPr>
            <a:r>
              <a:rPr lang="zh-CN" altLang="en-US" sz="3200">
                <a:latin typeface="Garamond" panose="02020404030301010803" pitchFamily="18" charset="0"/>
                <a:ea typeface="宋体" panose="02010600030101010101" pitchFamily="2" charset="-122"/>
              </a:rPr>
              <a:t>是重言式。</a:t>
            </a:r>
          </a:p>
          <a:p>
            <a:pPr eaLnBrk="1" hangingPunct="1">
              <a:lnSpc>
                <a:spcPct val="100000"/>
              </a:lnSpc>
              <a:buClrTx/>
              <a:buSzPct val="85000"/>
              <a:buFontTx/>
              <a:buNone/>
            </a:pPr>
            <a:endParaRPr lang="zh-CN" altLang="en-US" sz="320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animEffect transition="in" filter="strips(downLeft)">
                                      <p:cBhvr>
                                        <p:cTn id="7" dur="500"/>
                                        <p:tgtEl>
                                          <p:spTgt spid="757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36192"/>
                                        </p:tgtEl>
                                        <p:attrNameLst>
                                          <p:attrName>style.visibility</p:attrName>
                                        </p:attrNameLst>
                                      </p:cBhvr>
                                      <p:to>
                                        <p:strVal val="visible"/>
                                      </p:to>
                                    </p:set>
                                    <p:animEffect transition="in" filter="strips(downLeft)">
                                      <p:cBhvr>
                                        <p:cTn id="12" dur="500"/>
                                        <p:tgtEl>
                                          <p:spTgt spid="1361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5782"/>
                                        </p:tgtEl>
                                        <p:attrNameLst>
                                          <p:attrName>style.visibility</p:attrName>
                                        </p:attrNameLst>
                                      </p:cBhvr>
                                      <p:to>
                                        <p:strVal val="visible"/>
                                      </p:to>
                                    </p:set>
                                    <p:animEffect transition="in" filter="strips(downLeft)">
                                      <p:cBhvr>
                                        <p:cTn id="17" dur="500"/>
                                        <p:tgtEl>
                                          <p:spTgt spid="75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utoUpdateAnimBg="0"/>
      <p:bldP spid="7578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652C4CF7-5045-6E48-A9D3-DA9E4095A194}"/>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1.5  命题形式化</a:t>
            </a:r>
          </a:p>
        </p:txBody>
      </p:sp>
      <p:sp>
        <p:nvSpPr>
          <p:cNvPr id="60418" name="Rectangle 3">
            <a:extLst>
              <a:ext uri="{FF2B5EF4-FFF2-40B4-BE49-F238E27FC236}">
                <a16:creationId xmlns:a16="http://schemas.microsoft.com/office/drawing/2014/main" id="{DFA69FDA-47DE-2644-945F-745C22AD3605}"/>
              </a:ext>
            </a:extLst>
          </p:cNvPr>
          <p:cNvSpPr>
            <a:spLocks noGrp="1"/>
          </p:cNvSpPr>
          <p:nvPr>
            <p:ph idx="1"/>
          </p:nvPr>
        </p:nvSpPr>
        <p:spPr>
          <a:xfrm>
            <a:off x="250825" y="1600200"/>
            <a:ext cx="8435975" cy="4525963"/>
          </a:xfrm>
        </p:spPr>
        <p:txBody>
          <a:bodyPr rtlCol="0">
            <a:normAutofit/>
          </a:bodyPr>
          <a:lstStyle/>
          <a:p>
            <a:pPr>
              <a:lnSpc>
                <a:spcPct val="100000"/>
              </a:lnSpc>
              <a:defRPr/>
            </a:pPr>
            <a:r>
              <a:rPr sz="3200" dirty="0">
                <a:latin typeface="+mn-ea"/>
                <a:ea typeface="+mn-ea"/>
              </a:rPr>
              <a:t>注意掌握用不同的方式表示同一命题公式的方法</a:t>
            </a:r>
          </a:p>
          <a:p>
            <a:pPr algn="ctr">
              <a:lnSpc>
                <a:spcPct val="100000"/>
              </a:lnSpc>
              <a:buFont typeface="Wingdings 2" pitchFamily="18" charset="2"/>
              <a:buNone/>
              <a:defRPr/>
            </a:pPr>
            <a:r>
              <a:rPr lang="en-US" altLang="zh-CN" sz="3600" dirty="0">
                <a:latin typeface="Times New Roman" panose="02020603050405020304" pitchFamily="18" charset="0"/>
                <a:cs typeface="Times New Roman" panose="02020603050405020304" pitchFamily="18" charset="0"/>
                <a:sym typeface="Symbol" pitchFamily="2" charset="2"/>
              </a:rPr>
              <a:t>P</a:t>
            </a:r>
            <a:r>
              <a:rPr lang="en-US" altLang="zh-CN" sz="3600" dirty="0">
                <a:latin typeface="Times New Roman" panose="02020603050405020304" pitchFamily="18" charset="0"/>
                <a:ea typeface="SimHei" panose="02010609060101010101" pitchFamily="49" charset="-122"/>
                <a:cs typeface="Times New Roman" panose="02020603050405020304" pitchFamily="18" charset="0"/>
                <a:sym typeface="Symbol" pitchFamily="2" charset="2"/>
              </a:rPr>
              <a:t>  </a:t>
            </a:r>
            <a:r>
              <a:rPr lang="en-US" altLang="zh-CN" sz="3600" dirty="0">
                <a:latin typeface="Times New Roman" panose="02020603050405020304" pitchFamily="18" charset="0"/>
                <a:cs typeface="Times New Roman" panose="02020603050405020304" pitchFamily="18" charset="0"/>
                <a:sym typeface="Wingdings" pitchFamily="2" charset="2"/>
              </a:rPr>
              <a:t>Q = </a:t>
            </a:r>
            <a:r>
              <a:rPr lang="en-US" altLang="zh-CN" sz="3600" dirty="0">
                <a:latin typeface="Times New Roman" panose="02020603050405020304" pitchFamily="18" charset="0"/>
                <a:cs typeface="Times New Roman" panose="02020603050405020304" pitchFamily="18" charset="0"/>
                <a:sym typeface="Symbol" pitchFamily="2" charset="2"/>
              </a:rPr>
              <a:t>P</a:t>
            </a:r>
            <a:r>
              <a:rPr lang="zh-Hans" sz="3600" dirty="0">
                <a:latin typeface="Times New Roman" panose="02020603050405020304" pitchFamily="18" charset="0"/>
                <a:cs typeface="Times New Roman" panose="02020603050405020304" pitchFamily="18" charset="0"/>
                <a:sym typeface="Symbol" pitchFamily="2" charset="2"/>
              </a:rPr>
              <a:t> </a:t>
            </a:r>
            <a:r>
              <a:rPr lang="en-US" altLang="zh-CN" sz="3600" dirty="0">
                <a:latin typeface="Times New Roman" panose="02020603050405020304" pitchFamily="18" charset="0"/>
                <a:cs typeface="Times New Roman" panose="02020603050405020304" pitchFamily="18" charset="0"/>
              </a:rPr>
              <a:t>∨</a:t>
            </a:r>
            <a:r>
              <a:rPr lang="zh-Han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Q</a:t>
            </a:r>
          </a:p>
          <a:p>
            <a:pPr>
              <a:lnSpc>
                <a:spcPct val="100000"/>
              </a:lnSpc>
              <a:defRPr/>
            </a:pPr>
            <a:endParaRPr lang="en-US" altLang="zh-CN" sz="3200" dirty="0">
              <a:latin typeface="+mn-ea"/>
              <a:ea typeface="+mn-ea"/>
            </a:endParaRPr>
          </a:p>
          <a:p>
            <a:pPr>
              <a:lnSpc>
                <a:spcPct val="100000"/>
              </a:lnSpc>
              <a:defRPr/>
            </a:pPr>
            <a:r>
              <a:rPr sz="3200" dirty="0">
                <a:latin typeface="+mn-ea"/>
                <a:ea typeface="+mn-ea"/>
              </a:rPr>
              <a:t>善于以真值表为工具分析、验证、解决命题形式化中的问题</a:t>
            </a:r>
          </a:p>
          <a:p>
            <a:pPr>
              <a:lnSpc>
                <a:spcPct val="100000"/>
              </a:lnSpc>
              <a:defRPr/>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3" name="内容占位符 2"/>
          <p:cNvSpPr>
            <a:spLocks noGrp="1"/>
          </p:cNvSpPr>
          <p:nvPr>
            <p:ph idx="1"/>
          </p:nvPr>
        </p:nvSpPr>
        <p:spPr/>
        <p:txBody>
          <a:bodyPr>
            <a:normAutofit/>
          </a:bodyPr>
          <a:lstStyle/>
          <a:p>
            <a:r>
              <a:rPr lang="zh-CN" altLang="en-US" sz="2800" dirty="0">
                <a:latin typeface="宋体" panose="02010600030101010101" pitchFamily="2" charset="-122"/>
                <a:ea typeface="宋体" panose="02010600030101010101" pitchFamily="2" charset="-122"/>
              </a:rPr>
              <a:t>举例</a:t>
            </a:r>
          </a:p>
          <a:p>
            <a:pPr>
              <a:buNone/>
            </a:pPr>
            <a:r>
              <a:rPr lang="zh-CN" altLang="en-US" sz="2400" dirty="0">
                <a:latin typeface="宋体" panose="02010600030101010101" pitchFamily="2" charset="-122"/>
                <a:ea typeface="宋体" panose="02010600030101010101" pitchFamily="2" charset="-122"/>
              </a:rPr>
              <a:t>考察</a:t>
            </a:r>
            <a:r>
              <a:rPr lang="zh-CN" altLang="en-US" sz="2400" dirty="0">
                <a:latin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IF  P  THEN  Q  ELSE R</a:t>
            </a:r>
          </a:p>
          <a:p>
            <a:pPr>
              <a:buNone/>
            </a:pPr>
            <a:r>
              <a:rPr lang="zh-CN" altLang="en-US" sz="2400" dirty="0">
                <a:latin typeface="宋体" panose="02010600030101010101" pitchFamily="2" charset="-122"/>
                <a:ea typeface="宋体" panose="02010600030101010101" pitchFamily="2" charset="-122"/>
              </a:rPr>
              <a:t>试将其形式化（用所学的联接词表示）</a:t>
            </a:r>
          </a:p>
          <a:p>
            <a:pPr lvl="1"/>
            <a:r>
              <a:rPr lang="zh-CN" altLang="en-US" sz="2400" dirty="0">
                <a:ea typeface="黑体" panose="02010609060101010101" pitchFamily="49" charset="-122"/>
              </a:rPr>
              <a:t>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a:t>
            </a:r>
            <a:r>
              <a:rPr lang="en-US" altLang="zh-CN" sz="2400" baseline="-25000" dirty="0">
                <a:latin typeface="Times New Roman" panose="02020603050405020304" pitchFamily="18" charset="0"/>
                <a:ea typeface="黑体" panose="02010609060101010101" pitchFamily="49" charset="-122"/>
                <a:cs typeface="Times New Roman" panose="02020603050405020304" pitchFamily="18" charset="0"/>
              </a:rPr>
              <a:t>1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(P</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Q)</a:t>
            </a:r>
            <a:r>
              <a:rPr lang="en-US" altLang="zh-CN" sz="2400" dirty="0">
                <a:latin typeface="Times New Roman" panose="02020603050405020304" pitchFamily="18" charset="0"/>
                <a:cs typeface="Times New Roman" panose="02020603050405020304" pitchFamily="18" charset="0"/>
              </a:rPr>
              <a:t>∧(</a:t>
            </a:r>
            <a:r>
              <a:rPr lang="zh-CN" altLang="en-US" sz="2400" i="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→R)</a:t>
            </a:r>
          </a:p>
          <a:p>
            <a:pPr lvl="1"/>
            <a:r>
              <a:rPr lang="en-US" altLang="zh-CN" sz="2400" dirty="0">
                <a:ea typeface="黑体" panose="02010609060101010101" pitchFamily="49" charset="-122"/>
              </a:rPr>
              <a:t>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a:t>
            </a:r>
            <a:r>
              <a:rPr lang="en-US" altLang="zh-CN" sz="2400" baseline="-25000" dirty="0">
                <a:latin typeface="Times New Roman" panose="02020603050405020304" pitchFamily="18" charset="0"/>
                <a:ea typeface="黑体" panose="02010609060101010101" pitchFamily="49" charset="-122"/>
                <a:cs typeface="Times New Roman" panose="02020603050405020304" pitchFamily="18" charset="0"/>
              </a:rPr>
              <a:t>2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(P</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Q)</a:t>
            </a:r>
            <a:r>
              <a:rPr lang="en-US" altLang="zh-CN" sz="2400" dirty="0">
                <a:latin typeface="Times New Roman" panose="02020603050405020304" pitchFamily="18" charset="0"/>
                <a:cs typeface="Times New Roman" panose="02020603050405020304" pitchFamily="18" charset="0"/>
              </a:rPr>
              <a:t>∨(</a:t>
            </a:r>
            <a:r>
              <a:rPr lang="zh-CN" altLang="en-US" sz="2400" i="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R)</a:t>
            </a:r>
          </a:p>
          <a:p>
            <a:r>
              <a:rPr lang="zh-CN" altLang="en-US" sz="2800" dirty="0">
                <a:latin typeface="宋体" panose="02010600030101010101" pitchFamily="2" charset="-122"/>
                <a:ea typeface="宋体" panose="02010600030101010101" pitchFamily="2" charset="-122"/>
              </a:rPr>
              <a:t>真值表如下</a:t>
            </a:r>
            <a:endParaRPr lang="en-US" altLang="zh-CN" sz="2800" dirty="0">
              <a:latin typeface="宋体" panose="02010600030101010101" pitchFamily="2" charset="-122"/>
              <a:ea typeface="宋体" panose="02010600030101010101" pitchFamily="2" charset="-122"/>
            </a:endParaRPr>
          </a:p>
        </p:txBody>
      </p:sp>
      <p:sp>
        <p:nvSpPr>
          <p:cNvPr id="4" name="内容占位符 2">
            <a:extLst>
              <a:ext uri="{FF2B5EF4-FFF2-40B4-BE49-F238E27FC236}">
                <a16:creationId xmlns:a16="http://schemas.microsoft.com/office/drawing/2014/main" id="{8267A050-796D-834B-B50D-5E0B172B53A8}"/>
              </a:ext>
            </a:extLst>
          </p:cNvPr>
          <p:cNvSpPr txBox="1">
            <a:spLocks noChangeArrowheads="1"/>
          </p:cNvSpPr>
          <p:nvPr/>
        </p:nvSpPr>
        <p:spPr>
          <a:xfrm>
            <a:off x="5574082" y="2057400"/>
            <a:ext cx="3444658" cy="3733800"/>
          </a:xfrm>
          <a:prstGeom prst="rect">
            <a:avLst/>
          </a:prstGeom>
          <a:solidFill>
            <a:schemeClr val="accent6">
              <a:lumMod val="20000"/>
              <a:lumOff val="80000"/>
            </a:schemeClr>
          </a:solidFill>
        </p:spPr>
        <p:txBody>
          <a:bodyPr vert="horz" lIns="91440" tIns="45720" rIns="91440" bIns="45720" rtlCol="0">
            <a:normAutofit/>
          </a:bodyPr>
          <a:lstStyle>
            <a:lvl1pPr marL="257175" indent="-257175" algn="l" defTabSz="6858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1950" kern="1200" dirty="0" smtClean="0">
                <a:solidFill>
                  <a:schemeClr val="tx1"/>
                </a:solidFill>
                <a:latin typeface="华文楷体" pitchFamily="2" charset="-122"/>
                <a:ea typeface="华文楷体" pitchFamily="2" charset="-122"/>
                <a:cs typeface="+mn-cs"/>
              </a:defRPr>
            </a:lvl1pPr>
            <a:lvl2pPr marL="557213" indent="-214313" algn="l" defTabSz="685800" rtl="0" eaLnBrk="1" latinLnBrk="0" hangingPunct="1">
              <a:spcBef>
                <a:spcPct val="20000"/>
              </a:spcBef>
              <a:buClr>
                <a:srgbClr val="B418B8"/>
              </a:buClr>
              <a:buSzPct val="80000"/>
              <a:buFont typeface="Wingdings" pitchFamily="2" charset="2"/>
              <a:buChar char="u"/>
              <a:defRPr lang="zh-CN" altLang="en-US" sz="1725" kern="1200" dirty="0" smtClean="0">
                <a:solidFill>
                  <a:schemeClr val="tx1"/>
                </a:solidFill>
                <a:latin typeface="华文楷体" pitchFamily="2" charset="-122"/>
                <a:ea typeface="华文楷体" pitchFamily="2" charset="-122"/>
                <a:cs typeface="+mn-cs"/>
              </a:defRPr>
            </a:lvl2pPr>
            <a:lvl3pPr marL="857250" indent="-171450" algn="l" defTabSz="685800" rtl="0" eaLnBrk="1" latinLnBrk="0" hangingPunct="1">
              <a:spcBef>
                <a:spcPct val="20000"/>
              </a:spcBef>
              <a:buFont typeface="Arial" pitchFamily="34" charset="0"/>
              <a:buChar char="•"/>
              <a:defRPr lang="zh-CN" altLang="en-US" sz="1500" kern="1200" dirty="0" smtClean="0">
                <a:solidFill>
                  <a:schemeClr val="tx1"/>
                </a:solidFill>
                <a:latin typeface="华文楷体" pitchFamily="2" charset="-122"/>
                <a:ea typeface="华文楷体" pitchFamily="2" charset="-122"/>
                <a:cs typeface="+mn-cs"/>
              </a:defRPr>
            </a:lvl3pPr>
            <a:lvl4pPr marL="1200150" indent="-171450" algn="l" defTabSz="685800" rtl="0" eaLnBrk="1" latinLnBrk="0" hangingPunct="1">
              <a:spcBef>
                <a:spcPct val="20000"/>
              </a:spcBef>
              <a:buClr>
                <a:schemeClr val="accent4">
                  <a:lumMod val="75000"/>
                </a:schemeClr>
              </a:buClr>
              <a:buFont typeface="Arial" pitchFamily="34" charset="0"/>
              <a:buChar char="–"/>
              <a:defRPr sz="1200" kern="1200">
                <a:solidFill>
                  <a:schemeClr val="tx1"/>
                </a:solidFill>
                <a:latin typeface="华文楷体" panose="02010600040101010101" pitchFamily="2" charset="-122"/>
                <a:ea typeface="华文楷体" panose="02010600040101010101" pitchFamily="2" charset="-122"/>
                <a:cs typeface="+mn-cs"/>
              </a:defRPr>
            </a:lvl4pPr>
            <a:lvl5pPr marL="1543050" indent="-171450" algn="l" defTabSz="685800" rtl="0" eaLnBrk="1" latinLnBrk="0" hangingPunct="1">
              <a:spcBef>
                <a:spcPct val="20000"/>
              </a:spcBef>
              <a:buClr>
                <a:schemeClr val="accent4">
                  <a:lumMod val="75000"/>
                </a:schemeClr>
              </a:buClr>
              <a:buFont typeface="Arial" pitchFamily="34" charset="0"/>
              <a:buChar char="»"/>
              <a:defRPr sz="1200" kern="1200">
                <a:solidFill>
                  <a:schemeClr val="tx1"/>
                </a:solidFill>
                <a:latin typeface="华文楷体" panose="02010600040101010101" pitchFamily="2" charset="-122"/>
                <a:ea typeface="华文楷体" panose="02010600040101010101" pitchFamily="2"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90000"/>
              </a:lnSpc>
              <a:buFont typeface="Arial" panose="020B0604020202020204" pitchFamily="34" charset="0"/>
              <a:buNone/>
            </a:pPr>
            <a:r>
              <a:rPr lang="en-US" altLang="zh-CN" sz="2400" dirty="0" err="1">
                <a:latin typeface="Consolas" panose="020B0609020204030204" pitchFamily="49" charset="0"/>
                <a:ea typeface="黑体" panose="02010609060101010101" pitchFamily="49" charset="-122"/>
                <a:cs typeface="Consolas" panose="020B0609020204030204" pitchFamily="49" charset="0"/>
              </a:rPr>
              <a:t>boolean</a:t>
            </a:r>
            <a:r>
              <a:rPr lang="en-US" altLang="zh-CN" sz="2400" dirty="0">
                <a:latin typeface="Consolas" panose="020B0609020204030204" pitchFamily="49" charset="0"/>
                <a:ea typeface="黑体" panose="02010609060101010101" pitchFamily="49" charset="-122"/>
                <a:cs typeface="Consolas" panose="020B0609020204030204" pitchFamily="49" charset="0"/>
              </a:rPr>
              <a:t> </a:t>
            </a:r>
            <a:r>
              <a:rPr lang="en-US" altLang="zh-CN" sz="2400" b="1" dirty="0">
                <a:latin typeface="Consolas" panose="020B0609020204030204" pitchFamily="49" charset="0"/>
                <a:ea typeface="黑体" panose="02010609060101010101" pitchFamily="49" charset="-122"/>
                <a:cs typeface="Consolas" panose="020B0609020204030204" pitchFamily="49" charset="0"/>
              </a:rPr>
              <a:t>Program</a:t>
            </a:r>
            <a:r>
              <a:rPr lang="en-US" altLang="zh-CN" sz="2400" dirty="0">
                <a:latin typeface="Consolas" panose="020B0609020204030204" pitchFamily="49" charset="0"/>
                <a:ea typeface="黑体" panose="02010609060101010101" pitchFamily="49" charset="-122"/>
                <a:cs typeface="Consolas" panose="020B0609020204030204" pitchFamily="49" charset="0"/>
              </a:rPr>
              <a:t>(</a:t>
            </a:r>
            <a:r>
              <a:rPr lang="en-US" altLang="zh-CN" sz="2400" dirty="0" err="1">
                <a:latin typeface="Consolas" panose="020B0609020204030204" pitchFamily="49" charset="0"/>
                <a:ea typeface="黑体" panose="02010609060101010101" pitchFamily="49" charset="-122"/>
                <a:cs typeface="Consolas" panose="020B0609020204030204" pitchFamily="49" charset="0"/>
              </a:rPr>
              <a:t>boolen</a:t>
            </a:r>
            <a:r>
              <a:rPr lang="en-US" altLang="zh-CN" sz="2400" dirty="0">
                <a:latin typeface="Consolas" panose="020B0609020204030204" pitchFamily="49" charset="0"/>
                <a:ea typeface="黑体" panose="02010609060101010101" pitchFamily="49" charset="-122"/>
                <a:cs typeface="Consolas" panose="020B0609020204030204" pitchFamily="49" charset="0"/>
              </a:rPr>
              <a:t> P)</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if ( P )</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return Q;</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else</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return</a:t>
            </a:r>
            <a:r>
              <a:rPr lang="zh-CN" altLang="en-US" sz="2400" dirty="0">
                <a:latin typeface="Consolas" panose="020B0609020204030204" pitchFamily="49" charset="0"/>
                <a:ea typeface="黑体" panose="02010609060101010101" pitchFamily="49" charset="-122"/>
                <a:cs typeface="Consolas" panose="020B0609020204030204" pitchFamily="49" charset="0"/>
              </a:rPr>
              <a:t> </a:t>
            </a:r>
            <a:r>
              <a:rPr lang="en-US" altLang="zh-CN" sz="2400" dirty="0">
                <a:latin typeface="Consolas" panose="020B0609020204030204" pitchFamily="49" charset="0"/>
                <a:ea typeface="黑体" panose="02010609060101010101" pitchFamily="49" charset="-122"/>
                <a:cs typeface="Consolas" panose="020B0609020204030204" pitchFamily="49" charset="0"/>
              </a:rPr>
              <a:t>R;</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a:t>
            </a:r>
          </a:p>
          <a:p>
            <a:pPr>
              <a:lnSpc>
                <a:spcPct val="90000"/>
              </a:lnSpc>
              <a:buFont typeface="Arial" panose="020B0604020202020204" pitchFamily="34" charset="0"/>
              <a:buNone/>
            </a:pPr>
            <a:r>
              <a:rPr lang="en-US" altLang="zh-CN" sz="1800" dirty="0">
                <a:latin typeface="Consolas" panose="020B0609020204030204" pitchFamily="49" charset="0"/>
                <a:ea typeface="宋体" panose="02010600030101010101" pitchFamily="2" charset="-122"/>
                <a:cs typeface="Consolas" panose="020B0609020204030204" pitchFamily="49" charset="0"/>
              </a:rPr>
              <a:t>      </a:t>
            </a:r>
            <a:endParaRPr lang="en-US" sz="1800" dirty="0">
              <a:latin typeface="Consolas" panose="020B0609020204030204" pitchFamily="49" charset="0"/>
              <a:ea typeface="宋体" panose="02010600030101010101" pitchFamily="2" charset="-122"/>
              <a:cs typeface="Consolas" panose="020B0609020204030204" pitchFamily="49" charset="0"/>
            </a:endParaRPr>
          </a:p>
        </p:txBody>
      </p:sp>
    </p:spTree>
    <p:extLst>
      <p:ext uri="{BB962C8B-B14F-4D97-AF65-F5344CB8AC3E}">
        <p14:creationId xmlns:p14="http://schemas.microsoft.com/office/powerpoint/2010/main" val="3094058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grpSp>
        <p:nvGrpSpPr>
          <p:cNvPr id="4" name="Group 3"/>
          <p:cNvGrpSpPr>
            <a:grpSpLocks/>
          </p:cNvGrpSpPr>
          <p:nvPr/>
        </p:nvGrpSpPr>
        <p:grpSpPr bwMode="auto">
          <a:xfrm>
            <a:off x="121188" y="1424783"/>
            <a:ext cx="8915400" cy="4876800"/>
            <a:chOff x="-3" y="-3"/>
            <a:chExt cx="4190" cy="3462"/>
          </a:xfrm>
        </p:grpSpPr>
        <p:grpSp>
          <p:nvGrpSpPr>
            <p:cNvPr id="5" name="Group 4"/>
            <p:cNvGrpSpPr>
              <a:grpSpLocks/>
            </p:cNvGrpSpPr>
            <p:nvPr/>
          </p:nvGrpSpPr>
          <p:grpSpPr bwMode="auto">
            <a:xfrm>
              <a:off x="0" y="0"/>
              <a:ext cx="4184" cy="3456"/>
              <a:chOff x="0" y="0"/>
              <a:chExt cx="4184" cy="3456"/>
            </a:xfrm>
          </p:grpSpPr>
          <p:grpSp>
            <p:nvGrpSpPr>
              <p:cNvPr id="7" name="Group 5"/>
              <p:cNvGrpSpPr>
                <a:grpSpLocks/>
              </p:cNvGrpSpPr>
              <p:nvPr/>
            </p:nvGrpSpPr>
            <p:grpSpPr bwMode="auto">
              <a:xfrm>
                <a:off x="0" y="0"/>
                <a:ext cx="464" cy="384"/>
                <a:chOff x="0" y="0"/>
                <a:chExt cx="464" cy="384"/>
              </a:xfrm>
            </p:grpSpPr>
            <p:sp>
              <p:nvSpPr>
                <p:cNvPr id="248" name="Rectangle 6"/>
                <p:cNvSpPr>
                  <a:spLocks noChangeArrowheads="1"/>
                </p:cNvSpPr>
                <p:nvPr/>
              </p:nvSpPr>
              <p:spPr bwMode="auto">
                <a:xfrm>
                  <a:off x="43" y="0"/>
                  <a:ext cx="37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en-US" altLang="zh-CN" sz="2800" b="1" dirty="0">
                      <a:latin typeface="Times New Roman" panose="02020603050405020304" pitchFamily="18" charset="0"/>
                      <a:cs typeface="Times New Roman" panose="02020603050405020304" pitchFamily="18" charset="0"/>
                    </a:rPr>
                    <a:t>P</a:t>
                  </a:r>
                </a:p>
              </p:txBody>
            </p:sp>
            <p:sp>
              <p:nvSpPr>
                <p:cNvPr id="249" name="Rectangle 7"/>
                <p:cNvSpPr>
                  <a:spLocks noChangeArrowheads="1"/>
                </p:cNvSpPr>
                <p:nvPr/>
              </p:nvSpPr>
              <p:spPr bwMode="auto">
                <a:xfrm>
                  <a:off x="0" y="0"/>
                  <a:ext cx="464"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 name="Group 8"/>
              <p:cNvGrpSpPr>
                <a:grpSpLocks/>
              </p:cNvGrpSpPr>
              <p:nvPr/>
            </p:nvGrpSpPr>
            <p:grpSpPr bwMode="auto">
              <a:xfrm>
                <a:off x="464" y="0"/>
                <a:ext cx="465" cy="384"/>
                <a:chOff x="464" y="0"/>
                <a:chExt cx="465" cy="384"/>
              </a:xfrm>
            </p:grpSpPr>
            <p:sp>
              <p:nvSpPr>
                <p:cNvPr id="246" name="Rectangle 9"/>
                <p:cNvSpPr>
                  <a:spLocks noChangeArrowheads="1"/>
                </p:cNvSpPr>
                <p:nvPr/>
              </p:nvSpPr>
              <p:spPr bwMode="auto">
                <a:xfrm>
                  <a:off x="507" y="0"/>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en-US" altLang="zh-CN" sz="2800" b="1" dirty="0">
                      <a:latin typeface="Times New Roman" panose="02020603050405020304" pitchFamily="18" charset="0"/>
                      <a:cs typeface="Times New Roman" panose="02020603050405020304" pitchFamily="18" charset="0"/>
                    </a:rPr>
                    <a:t>Q</a:t>
                  </a:r>
                </a:p>
              </p:txBody>
            </p:sp>
            <p:sp>
              <p:nvSpPr>
                <p:cNvPr id="247" name="Rectangle 10"/>
                <p:cNvSpPr>
                  <a:spLocks noChangeArrowheads="1"/>
                </p:cNvSpPr>
                <p:nvPr/>
              </p:nvSpPr>
              <p:spPr bwMode="auto">
                <a:xfrm>
                  <a:off x="464" y="0"/>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9" name="Group 11"/>
              <p:cNvGrpSpPr>
                <a:grpSpLocks/>
              </p:cNvGrpSpPr>
              <p:nvPr/>
            </p:nvGrpSpPr>
            <p:grpSpPr bwMode="auto">
              <a:xfrm>
                <a:off x="929" y="0"/>
                <a:ext cx="465" cy="384"/>
                <a:chOff x="929" y="0"/>
                <a:chExt cx="465" cy="384"/>
              </a:xfrm>
            </p:grpSpPr>
            <p:sp>
              <p:nvSpPr>
                <p:cNvPr id="244" name="Rectangle 12"/>
                <p:cNvSpPr>
                  <a:spLocks noChangeArrowheads="1"/>
                </p:cNvSpPr>
                <p:nvPr/>
              </p:nvSpPr>
              <p:spPr bwMode="auto">
                <a:xfrm>
                  <a:off x="972" y="0"/>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en-US" altLang="zh-CN" sz="2800" b="1" dirty="0">
                      <a:latin typeface="Times New Roman" panose="02020603050405020304" pitchFamily="18" charset="0"/>
                      <a:cs typeface="Times New Roman" panose="02020603050405020304" pitchFamily="18" charset="0"/>
                    </a:rPr>
                    <a:t>R</a:t>
                  </a:r>
                </a:p>
              </p:txBody>
            </p:sp>
            <p:sp>
              <p:nvSpPr>
                <p:cNvPr id="245" name="Rectangle 13"/>
                <p:cNvSpPr>
                  <a:spLocks noChangeArrowheads="1"/>
                </p:cNvSpPr>
                <p:nvPr/>
              </p:nvSpPr>
              <p:spPr bwMode="auto">
                <a:xfrm>
                  <a:off x="929" y="0"/>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 name="Group 14"/>
              <p:cNvGrpSpPr>
                <a:grpSpLocks/>
              </p:cNvGrpSpPr>
              <p:nvPr/>
            </p:nvGrpSpPr>
            <p:grpSpPr bwMode="auto">
              <a:xfrm>
                <a:off x="1394" y="0"/>
                <a:ext cx="465" cy="384"/>
                <a:chOff x="1394" y="0"/>
                <a:chExt cx="465" cy="384"/>
              </a:xfrm>
            </p:grpSpPr>
            <p:sp>
              <p:nvSpPr>
                <p:cNvPr id="242" name="Rectangle 15"/>
                <p:cNvSpPr>
                  <a:spLocks noChangeArrowheads="1"/>
                </p:cNvSpPr>
                <p:nvPr/>
              </p:nvSpPr>
              <p:spPr bwMode="auto">
                <a:xfrm>
                  <a:off x="1437" y="0"/>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en-US" altLang="zh-CN" sz="1900" b="1" dirty="0">
                      <a:latin typeface="Times New Roman" panose="02020603050405020304" pitchFamily="18" charset="0"/>
                      <a:cs typeface="Times New Roman" panose="02020603050405020304" pitchFamily="18" charset="0"/>
                    </a:rPr>
                    <a:t>P→Q</a:t>
                  </a:r>
                </a:p>
              </p:txBody>
            </p:sp>
            <p:sp>
              <p:nvSpPr>
                <p:cNvPr id="243" name="Rectangle 16"/>
                <p:cNvSpPr>
                  <a:spLocks noChangeArrowheads="1"/>
                </p:cNvSpPr>
                <p:nvPr/>
              </p:nvSpPr>
              <p:spPr bwMode="auto">
                <a:xfrm>
                  <a:off x="1394" y="0"/>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1" name="Group 17"/>
              <p:cNvGrpSpPr>
                <a:grpSpLocks/>
              </p:cNvGrpSpPr>
              <p:nvPr/>
            </p:nvGrpSpPr>
            <p:grpSpPr bwMode="auto">
              <a:xfrm>
                <a:off x="1859" y="0"/>
                <a:ext cx="465" cy="384"/>
                <a:chOff x="1859" y="0"/>
                <a:chExt cx="465" cy="384"/>
              </a:xfrm>
            </p:grpSpPr>
            <p:sp>
              <p:nvSpPr>
                <p:cNvPr id="240" name="Rectangle 18"/>
                <p:cNvSpPr>
                  <a:spLocks noChangeArrowheads="1"/>
                </p:cNvSpPr>
                <p:nvPr/>
              </p:nvSpPr>
              <p:spPr bwMode="auto">
                <a:xfrm>
                  <a:off x="1902" y="0"/>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1600" b="1" dirty="0">
                      <a:latin typeface="Times New Roman" panose="02020603050405020304" pitchFamily="18" charset="0"/>
                      <a:cs typeface="Times New Roman" panose="02020603050405020304" pitchFamily="18" charset="0"/>
                    </a:rPr>
                    <a:t>¬</a:t>
                  </a:r>
                  <a:r>
                    <a:rPr lang="en-US" altLang="zh-CN" sz="1600" b="1" dirty="0">
                      <a:latin typeface="Times New Roman" panose="02020603050405020304" pitchFamily="18" charset="0"/>
                      <a:cs typeface="Times New Roman" panose="02020603050405020304" pitchFamily="18" charset="0"/>
                    </a:rPr>
                    <a:t>P→R</a:t>
                  </a:r>
                </a:p>
              </p:txBody>
            </p:sp>
            <p:sp>
              <p:nvSpPr>
                <p:cNvPr id="241" name="Rectangle 19"/>
                <p:cNvSpPr>
                  <a:spLocks noChangeArrowheads="1"/>
                </p:cNvSpPr>
                <p:nvPr/>
              </p:nvSpPr>
              <p:spPr bwMode="auto">
                <a:xfrm>
                  <a:off x="1859" y="0"/>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 name="Group 20"/>
              <p:cNvGrpSpPr>
                <a:grpSpLocks/>
              </p:cNvGrpSpPr>
              <p:nvPr/>
            </p:nvGrpSpPr>
            <p:grpSpPr bwMode="auto">
              <a:xfrm>
                <a:off x="2324" y="0"/>
                <a:ext cx="465" cy="384"/>
                <a:chOff x="2324" y="0"/>
                <a:chExt cx="465" cy="384"/>
              </a:xfrm>
            </p:grpSpPr>
            <p:sp>
              <p:nvSpPr>
                <p:cNvPr id="238" name="Rectangle 21"/>
                <p:cNvSpPr>
                  <a:spLocks noChangeArrowheads="1"/>
                </p:cNvSpPr>
                <p:nvPr/>
              </p:nvSpPr>
              <p:spPr bwMode="auto">
                <a:xfrm>
                  <a:off x="2367" y="0"/>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en-US" altLang="zh-CN" sz="2800" b="1" dirty="0">
                      <a:solidFill>
                        <a:srgbClr val="0432FF"/>
                      </a:solidFill>
                      <a:latin typeface="Times New Roman" panose="02020603050405020304" pitchFamily="18" charset="0"/>
                      <a:cs typeface="Times New Roman" panose="02020603050405020304" pitchFamily="18" charset="0"/>
                    </a:rPr>
                    <a:t>A</a:t>
                  </a:r>
                  <a:r>
                    <a:rPr lang="en-US" altLang="zh-CN" sz="2800" b="1" baseline="-30000" dirty="0">
                      <a:solidFill>
                        <a:srgbClr val="0432FF"/>
                      </a:solidFill>
                      <a:latin typeface="Times New Roman" panose="02020603050405020304" pitchFamily="18" charset="0"/>
                      <a:cs typeface="Times New Roman" panose="02020603050405020304" pitchFamily="18" charset="0"/>
                    </a:rPr>
                    <a:t>1</a:t>
                  </a:r>
                  <a:endParaRPr lang="en-US" altLang="zh-CN" sz="2800" b="1" dirty="0">
                    <a:solidFill>
                      <a:srgbClr val="0432FF"/>
                    </a:solidFill>
                    <a:latin typeface="Times New Roman" panose="02020603050405020304" pitchFamily="18" charset="0"/>
                    <a:cs typeface="Times New Roman" panose="02020603050405020304" pitchFamily="18" charset="0"/>
                  </a:endParaRPr>
                </a:p>
              </p:txBody>
            </p:sp>
            <p:sp>
              <p:nvSpPr>
                <p:cNvPr id="239" name="Rectangle 22"/>
                <p:cNvSpPr>
                  <a:spLocks noChangeArrowheads="1"/>
                </p:cNvSpPr>
                <p:nvPr/>
              </p:nvSpPr>
              <p:spPr bwMode="auto">
                <a:xfrm>
                  <a:off x="2324" y="0"/>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3" name="Group 23"/>
              <p:cNvGrpSpPr>
                <a:grpSpLocks/>
              </p:cNvGrpSpPr>
              <p:nvPr/>
            </p:nvGrpSpPr>
            <p:grpSpPr bwMode="auto">
              <a:xfrm>
                <a:off x="2789" y="0"/>
                <a:ext cx="465" cy="384"/>
                <a:chOff x="2789" y="0"/>
                <a:chExt cx="465" cy="384"/>
              </a:xfrm>
            </p:grpSpPr>
            <p:sp>
              <p:nvSpPr>
                <p:cNvPr id="236" name="Rectangle 24"/>
                <p:cNvSpPr>
                  <a:spLocks noChangeArrowheads="1"/>
                </p:cNvSpPr>
                <p:nvPr/>
              </p:nvSpPr>
              <p:spPr bwMode="auto">
                <a:xfrm>
                  <a:off x="2832" y="0"/>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en-US" altLang="zh-CN" sz="1900" b="1" dirty="0">
                      <a:latin typeface="Times New Roman" panose="02020603050405020304" pitchFamily="18" charset="0"/>
                      <a:cs typeface="Times New Roman" panose="02020603050405020304" pitchFamily="18" charset="0"/>
                    </a:rPr>
                    <a:t>P∧Q</a:t>
                  </a:r>
                </a:p>
              </p:txBody>
            </p:sp>
            <p:sp>
              <p:nvSpPr>
                <p:cNvPr id="237" name="Rectangle 25"/>
                <p:cNvSpPr>
                  <a:spLocks noChangeArrowheads="1"/>
                </p:cNvSpPr>
                <p:nvPr/>
              </p:nvSpPr>
              <p:spPr bwMode="auto">
                <a:xfrm>
                  <a:off x="2789" y="0"/>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 name="Group 26"/>
              <p:cNvGrpSpPr>
                <a:grpSpLocks/>
              </p:cNvGrpSpPr>
              <p:nvPr/>
            </p:nvGrpSpPr>
            <p:grpSpPr bwMode="auto">
              <a:xfrm>
                <a:off x="3254" y="0"/>
                <a:ext cx="465" cy="384"/>
                <a:chOff x="3254" y="0"/>
                <a:chExt cx="465" cy="384"/>
              </a:xfrm>
            </p:grpSpPr>
            <p:sp>
              <p:nvSpPr>
                <p:cNvPr id="234" name="Rectangle 27"/>
                <p:cNvSpPr>
                  <a:spLocks noChangeArrowheads="1"/>
                </p:cNvSpPr>
                <p:nvPr/>
              </p:nvSpPr>
              <p:spPr bwMode="auto">
                <a:xfrm>
                  <a:off x="3297" y="0"/>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1600" b="1" dirty="0">
                      <a:latin typeface="Times New Roman" panose="02020603050405020304" pitchFamily="18" charset="0"/>
                      <a:cs typeface="Times New Roman" panose="02020603050405020304" pitchFamily="18" charset="0"/>
                    </a:rPr>
                    <a:t>¬</a:t>
                  </a:r>
                  <a:r>
                    <a:rPr lang="en-US" altLang="zh-CN" sz="1600" b="1" dirty="0">
                      <a:latin typeface="Times New Roman" panose="02020603050405020304" pitchFamily="18" charset="0"/>
                      <a:cs typeface="Times New Roman" panose="02020603050405020304" pitchFamily="18" charset="0"/>
                    </a:rPr>
                    <a:t>P∧R</a:t>
                  </a:r>
                </a:p>
              </p:txBody>
            </p:sp>
            <p:sp>
              <p:nvSpPr>
                <p:cNvPr id="235" name="Rectangle 28"/>
                <p:cNvSpPr>
                  <a:spLocks noChangeArrowheads="1"/>
                </p:cNvSpPr>
                <p:nvPr/>
              </p:nvSpPr>
              <p:spPr bwMode="auto">
                <a:xfrm>
                  <a:off x="3254" y="0"/>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 name="Group 29"/>
              <p:cNvGrpSpPr>
                <a:grpSpLocks/>
              </p:cNvGrpSpPr>
              <p:nvPr/>
            </p:nvGrpSpPr>
            <p:grpSpPr bwMode="auto">
              <a:xfrm>
                <a:off x="3719" y="0"/>
                <a:ext cx="465" cy="384"/>
                <a:chOff x="3719" y="0"/>
                <a:chExt cx="465" cy="384"/>
              </a:xfrm>
            </p:grpSpPr>
            <p:sp>
              <p:nvSpPr>
                <p:cNvPr id="232" name="Rectangle 30"/>
                <p:cNvSpPr>
                  <a:spLocks noChangeArrowheads="1"/>
                </p:cNvSpPr>
                <p:nvPr/>
              </p:nvSpPr>
              <p:spPr bwMode="auto">
                <a:xfrm>
                  <a:off x="3762" y="0"/>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en-US" altLang="zh-CN" sz="2800" b="1" dirty="0">
                      <a:solidFill>
                        <a:srgbClr val="0432FF"/>
                      </a:solidFill>
                      <a:latin typeface="Times New Roman" panose="02020603050405020304" pitchFamily="18" charset="0"/>
                      <a:cs typeface="Times New Roman" panose="02020603050405020304" pitchFamily="18" charset="0"/>
                    </a:rPr>
                    <a:t>A</a:t>
                  </a:r>
                  <a:r>
                    <a:rPr lang="en-US" altLang="zh-CN" sz="2800" b="1" baseline="-30000" dirty="0">
                      <a:solidFill>
                        <a:srgbClr val="0432FF"/>
                      </a:solidFill>
                      <a:latin typeface="Times New Roman" panose="02020603050405020304" pitchFamily="18" charset="0"/>
                      <a:cs typeface="Times New Roman" panose="02020603050405020304" pitchFamily="18" charset="0"/>
                    </a:rPr>
                    <a:t>2</a:t>
                  </a:r>
                  <a:endParaRPr lang="en-US" altLang="zh-CN" sz="2800" b="1" dirty="0">
                    <a:solidFill>
                      <a:srgbClr val="0432FF"/>
                    </a:solidFill>
                    <a:latin typeface="Times New Roman" panose="02020603050405020304" pitchFamily="18" charset="0"/>
                    <a:cs typeface="Times New Roman" panose="02020603050405020304" pitchFamily="18" charset="0"/>
                  </a:endParaRPr>
                </a:p>
              </p:txBody>
            </p:sp>
            <p:sp>
              <p:nvSpPr>
                <p:cNvPr id="233" name="Rectangle 31"/>
                <p:cNvSpPr>
                  <a:spLocks noChangeArrowheads="1"/>
                </p:cNvSpPr>
                <p:nvPr/>
              </p:nvSpPr>
              <p:spPr bwMode="auto">
                <a:xfrm>
                  <a:off x="3719" y="0"/>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6" name="Group 32"/>
              <p:cNvGrpSpPr>
                <a:grpSpLocks/>
              </p:cNvGrpSpPr>
              <p:nvPr/>
            </p:nvGrpSpPr>
            <p:grpSpPr bwMode="auto">
              <a:xfrm>
                <a:off x="0" y="384"/>
                <a:ext cx="464" cy="384"/>
                <a:chOff x="0" y="384"/>
                <a:chExt cx="464" cy="384"/>
              </a:xfrm>
            </p:grpSpPr>
            <p:sp>
              <p:nvSpPr>
                <p:cNvPr id="230" name="Rectangle 33"/>
                <p:cNvSpPr>
                  <a:spLocks noChangeArrowheads="1"/>
                </p:cNvSpPr>
                <p:nvPr/>
              </p:nvSpPr>
              <p:spPr bwMode="auto">
                <a:xfrm>
                  <a:off x="43" y="384"/>
                  <a:ext cx="37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dirty="0"/>
                    <a:t>0</a:t>
                  </a:r>
                </a:p>
              </p:txBody>
            </p:sp>
            <p:sp>
              <p:nvSpPr>
                <p:cNvPr id="231" name="Rectangle 34"/>
                <p:cNvSpPr>
                  <a:spLocks noChangeArrowheads="1"/>
                </p:cNvSpPr>
                <p:nvPr/>
              </p:nvSpPr>
              <p:spPr bwMode="auto">
                <a:xfrm>
                  <a:off x="0" y="384"/>
                  <a:ext cx="464"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7" name="Group 35"/>
              <p:cNvGrpSpPr>
                <a:grpSpLocks/>
              </p:cNvGrpSpPr>
              <p:nvPr/>
            </p:nvGrpSpPr>
            <p:grpSpPr bwMode="auto">
              <a:xfrm>
                <a:off x="464" y="384"/>
                <a:ext cx="465" cy="384"/>
                <a:chOff x="464" y="384"/>
                <a:chExt cx="465" cy="384"/>
              </a:xfrm>
            </p:grpSpPr>
            <p:sp>
              <p:nvSpPr>
                <p:cNvPr id="228" name="Rectangle 36"/>
                <p:cNvSpPr>
                  <a:spLocks noChangeArrowheads="1"/>
                </p:cNvSpPr>
                <p:nvPr/>
              </p:nvSpPr>
              <p:spPr bwMode="auto">
                <a:xfrm>
                  <a:off x="507" y="384"/>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dirty="0"/>
                    <a:t>0</a:t>
                  </a:r>
                </a:p>
              </p:txBody>
            </p:sp>
            <p:sp>
              <p:nvSpPr>
                <p:cNvPr id="229" name="Rectangle 37"/>
                <p:cNvSpPr>
                  <a:spLocks noChangeArrowheads="1"/>
                </p:cNvSpPr>
                <p:nvPr/>
              </p:nvSpPr>
              <p:spPr bwMode="auto">
                <a:xfrm>
                  <a:off x="464" y="384"/>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 name="Group 38"/>
              <p:cNvGrpSpPr>
                <a:grpSpLocks/>
              </p:cNvGrpSpPr>
              <p:nvPr/>
            </p:nvGrpSpPr>
            <p:grpSpPr bwMode="auto">
              <a:xfrm>
                <a:off x="929" y="384"/>
                <a:ext cx="465" cy="384"/>
                <a:chOff x="929" y="384"/>
                <a:chExt cx="465" cy="384"/>
              </a:xfrm>
            </p:grpSpPr>
            <p:sp>
              <p:nvSpPr>
                <p:cNvPr id="226" name="Rectangle 39"/>
                <p:cNvSpPr>
                  <a:spLocks noChangeArrowheads="1"/>
                </p:cNvSpPr>
                <p:nvPr/>
              </p:nvSpPr>
              <p:spPr bwMode="auto">
                <a:xfrm>
                  <a:off x="972" y="384"/>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0</a:t>
                  </a:r>
                </a:p>
              </p:txBody>
            </p:sp>
            <p:sp>
              <p:nvSpPr>
                <p:cNvPr id="227" name="Rectangle 40"/>
                <p:cNvSpPr>
                  <a:spLocks noChangeArrowheads="1"/>
                </p:cNvSpPr>
                <p:nvPr/>
              </p:nvSpPr>
              <p:spPr bwMode="auto">
                <a:xfrm>
                  <a:off x="929" y="384"/>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9" name="Group 41"/>
              <p:cNvGrpSpPr>
                <a:grpSpLocks/>
              </p:cNvGrpSpPr>
              <p:nvPr/>
            </p:nvGrpSpPr>
            <p:grpSpPr bwMode="auto">
              <a:xfrm>
                <a:off x="1394" y="384"/>
                <a:ext cx="465" cy="384"/>
                <a:chOff x="1394" y="384"/>
                <a:chExt cx="465" cy="384"/>
              </a:xfrm>
            </p:grpSpPr>
            <p:sp>
              <p:nvSpPr>
                <p:cNvPr id="224" name="Rectangle 42"/>
                <p:cNvSpPr>
                  <a:spLocks noChangeArrowheads="1"/>
                </p:cNvSpPr>
                <p:nvPr/>
              </p:nvSpPr>
              <p:spPr bwMode="auto">
                <a:xfrm>
                  <a:off x="1437" y="384"/>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225" name="Rectangle 43"/>
                <p:cNvSpPr>
                  <a:spLocks noChangeArrowheads="1"/>
                </p:cNvSpPr>
                <p:nvPr/>
              </p:nvSpPr>
              <p:spPr bwMode="auto">
                <a:xfrm>
                  <a:off x="1394" y="384"/>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0" name="Group 44"/>
              <p:cNvGrpSpPr>
                <a:grpSpLocks/>
              </p:cNvGrpSpPr>
              <p:nvPr/>
            </p:nvGrpSpPr>
            <p:grpSpPr bwMode="auto">
              <a:xfrm>
                <a:off x="1859" y="384"/>
                <a:ext cx="465" cy="384"/>
                <a:chOff x="1859" y="384"/>
                <a:chExt cx="465" cy="384"/>
              </a:xfrm>
            </p:grpSpPr>
            <p:sp>
              <p:nvSpPr>
                <p:cNvPr id="222" name="Rectangle 45"/>
                <p:cNvSpPr>
                  <a:spLocks noChangeArrowheads="1"/>
                </p:cNvSpPr>
                <p:nvPr/>
              </p:nvSpPr>
              <p:spPr bwMode="auto">
                <a:xfrm>
                  <a:off x="1902" y="384"/>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dirty="0"/>
                    <a:t>0</a:t>
                  </a:r>
                </a:p>
              </p:txBody>
            </p:sp>
            <p:sp>
              <p:nvSpPr>
                <p:cNvPr id="223" name="Rectangle 46"/>
                <p:cNvSpPr>
                  <a:spLocks noChangeArrowheads="1"/>
                </p:cNvSpPr>
                <p:nvPr/>
              </p:nvSpPr>
              <p:spPr bwMode="auto">
                <a:xfrm>
                  <a:off x="1859" y="384"/>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1" name="Group 47"/>
              <p:cNvGrpSpPr>
                <a:grpSpLocks/>
              </p:cNvGrpSpPr>
              <p:nvPr/>
            </p:nvGrpSpPr>
            <p:grpSpPr bwMode="auto">
              <a:xfrm>
                <a:off x="2324" y="384"/>
                <a:ext cx="465" cy="384"/>
                <a:chOff x="2324" y="384"/>
                <a:chExt cx="465" cy="384"/>
              </a:xfrm>
            </p:grpSpPr>
            <p:sp>
              <p:nvSpPr>
                <p:cNvPr id="220" name="Rectangle 48"/>
                <p:cNvSpPr>
                  <a:spLocks noChangeArrowheads="1"/>
                </p:cNvSpPr>
                <p:nvPr/>
              </p:nvSpPr>
              <p:spPr bwMode="auto">
                <a:xfrm>
                  <a:off x="2367" y="384"/>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dirty="0">
                      <a:latin typeface="Times New Roman" panose="02020603050405020304" pitchFamily="18" charset="0"/>
                    </a:rPr>
                    <a:t> </a:t>
                  </a:r>
                  <a:endParaRPr lang="zh-CN" altLang="en-US" sz="2800" b="1" dirty="0"/>
                </a:p>
                <a:p>
                  <a:pPr algn="ctr">
                    <a:spcBef>
                      <a:spcPct val="0"/>
                    </a:spcBef>
                    <a:buSzTx/>
                    <a:buFontTx/>
                    <a:buNone/>
                  </a:pPr>
                  <a:endParaRPr lang="zh-CN" altLang="en-US" sz="2800" b="1" dirty="0"/>
                </a:p>
              </p:txBody>
            </p:sp>
            <p:sp>
              <p:nvSpPr>
                <p:cNvPr id="221" name="Rectangle 49"/>
                <p:cNvSpPr>
                  <a:spLocks noChangeArrowheads="1"/>
                </p:cNvSpPr>
                <p:nvPr/>
              </p:nvSpPr>
              <p:spPr bwMode="auto">
                <a:xfrm>
                  <a:off x="2324" y="384"/>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2" name="Group 50"/>
              <p:cNvGrpSpPr>
                <a:grpSpLocks/>
              </p:cNvGrpSpPr>
              <p:nvPr/>
            </p:nvGrpSpPr>
            <p:grpSpPr bwMode="auto">
              <a:xfrm>
                <a:off x="2789" y="384"/>
                <a:ext cx="465" cy="384"/>
                <a:chOff x="2789" y="384"/>
                <a:chExt cx="465" cy="384"/>
              </a:xfrm>
            </p:grpSpPr>
            <p:sp>
              <p:nvSpPr>
                <p:cNvPr id="218" name="Rectangle 51"/>
                <p:cNvSpPr>
                  <a:spLocks noChangeArrowheads="1"/>
                </p:cNvSpPr>
                <p:nvPr/>
              </p:nvSpPr>
              <p:spPr bwMode="auto">
                <a:xfrm>
                  <a:off x="2832" y="384"/>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219" name="Rectangle 52"/>
                <p:cNvSpPr>
                  <a:spLocks noChangeArrowheads="1"/>
                </p:cNvSpPr>
                <p:nvPr/>
              </p:nvSpPr>
              <p:spPr bwMode="auto">
                <a:xfrm>
                  <a:off x="2789" y="384"/>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 name="Group 53"/>
              <p:cNvGrpSpPr>
                <a:grpSpLocks/>
              </p:cNvGrpSpPr>
              <p:nvPr/>
            </p:nvGrpSpPr>
            <p:grpSpPr bwMode="auto">
              <a:xfrm>
                <a:off x="3254" y="384"/>
                <a:ext cx="465" cy="384"/>
                <a:chOff x="3254" y="384"/>
                <a:chExt cx="465" cy="384"/>
              </a:xfrm>
            </p:grpSpPr>
            <p:sp>
              <p:nvSpPr>
                <p:cNvPr id="216" name="Rectangle 54"/>
                <p:cNvSpPr>
                  <a:spLocks noChangeArrowheads="1"/>
                </p:cNvSpPr>
                <p:nvPr/>
              </p:nvSpPr>
              <p:spPr bwMode="auto">
                <a:xfrm>
                  <a:off x="3297" y="384"/>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217" name="Rectangle 55"/>
                <p:cNvSpPr>
                  <a:spLocks noChangeArrowheads="1"/>
                </p:cNvSpPr>
                <p:nvPr/>
              </p:nvSpPr>
              <p:spPr bwMode="auto">
                <a:xfrm>
                  <a:off x="3254" y="384"/>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4" name="Group 56"/>
              <p:cNvGrpSpPr>
                <a:grpSpLocks/>
              </p:cNvGrpSpPr>
              <p:nvPr/>
            </p:nvGrpSpPr>
            <p:grpSpPr bwMode="auto">
              <a:xfrm>
                <a:off x="3719" y="384"/>
                <a:ext cx="465" cy="384"/>
                <a:chOff x="3719" y="384"/>
                <a:chExt cx="465" cy="384"/>
              </a:xfrm>
            </p:grpSpPr>
            <p:sp>
              <p:nvSpPr>
                <p:cNvPr id="214" name="Rectangle 57"/>
                <p:cNvSpPr>
                  <a:spLocks noChangeArrowheads="1"/>
                </p:cNvSpPr>
                <p:nvPr/>
              </p:nvSpPr>
              <p:spPr bwMode="auto">
                <a:xfrm>
                  <a:off x="3762" y="384"/>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215" name="Rectangle 58"/>
                <p:cNvSpPr>
                  <a:spLocks noChangeArrowheads="1"/>
                </p:cNvSpPr>
                <p:nvPr/>
              </p:nvSpPr>
              <p:spPr bwMode="auto">
                <a:xfrm>
                  <a:off x="3719" y="384"/>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5" name="Group 59"/>
              <p:cNvGrpSpPr>
                <a:grpSpLocks/>
              </p:cNvGrpSpPr>
              <p:nvPr/>
            </p:nvGrpSpPr>
            <p:grpSpPr bwMode="auto">
              <a:xfrm>
                <a:off x="0" y="768"/>
                <a:ext cx="464" cy="384"/>
                <a:chOff x="0" y="768"/>
                <a:chExt cx="464" cy="384"/>
              </a:xfrm>
            </p:grpSpPr>
            <p:sp>
              <p:nvSpPr>
                <p:cNvPr id="212" name="Rectangle 60"/>
                <p:cNvSpPr>
                  <a:spLocks noChangeArrowheads="1"/>
                </p:cNvSpPr>
                <p:nvPr/>
              </p:nvSpPr>
              <p:spPr bwMode="auto">
                <a:xfrm>
                  <a:off x="43" y="768"/>
                  <a:ext cx="37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0</a:t>
                  </a:r>
                </a:p>
              </p:txBody>
            </p:sp>
            <p:sp>
              <p:nvSpPr>
                <p:cNvPr id="213" name="Rectangle 61"/>
                <p:cNvSpPr>
                  <a:spLocks noChangeArrowheads="1"/>
                </p:cNvSpPr>
                <p:nvPr/>
              </p:nvSpPr>
              <p:spPr bwMode="auto">
                <a:xfrm>
                  <a:off x="0" y="768"/>
                  <a:ext cx="464"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 name="Group 62"/>
              <p:cNvGrpSpPr>
                <a:grpSpLocks/>
              </p:cNvGrpSpPr>
              <p:nvPr/>
            </p:nvGrpSpPr>
            <p:grpSpPr bwMode="auto">
              <a:xfrm>
                <a:off x="464" y="768"/>
                <a:ext cx="465" cy="384"/>
                <a:chOff x="464" y="768"/>
                <a:chExt cx="465" cy="384"/>
              </a:xfrm>
            </p:grpSpPr>
            <p:sp>
              <p:nvSpPr>
                <p:cNvPr id="210" name="Rectangle 63"/>
                <p:cNvSpPr>
                  <a:spLocks noChangeArrowheads="1"/>
                </p:cNvSpPr>
                <p:nvPr/>
              </p:nvSpPr>
              <p:spPr bwMode="auto">
                <a:xfrm>
                  <a:off x="507" y="768"/>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0</a:t>
                  </a:r>
                </a:p>
              </p:txBody>
            </p:sp>
            <p:sp>
              <p:nvSpPr>
                <p:cNvPr id="211" name="Rectangle 64"/>
                <p:cNvSpPr>
                  <a:spLocks noChangeArrowheads="1"/>
                </p:cNvSpPr>
                <p:nvPr/>
              </p:nvSpPr>
              <p:spPr bwMode="auto">
                <a:xfrm>
                  <a:off x="464" y="768"/>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 name="Group 65"/>
              <p:cNvGrpSpPr>
                <a:grpSpLocks/>
              </p:cNvGrpSpPr>
              <p:nvPr/>
            </p:nvGrpSpPr>
            <p:grpSpPr bwMode="auto">
              <a:xfrm>
                <a:off x="929" y="768"/>
                <a:ext cx="465" cy="384"/>
                <a:chOff x="929" y="768"/>
                <a:chExt cx="465" cy="384"/>
              </a:xfrm>
            </p:grpSpPr>
            <p:sp>
              <p:nvSpPr>
                <p:cNvPr id="208" name="Rectangle 66"/>
                <p:cNvSpPr>
                  <a:spLocks noChangeArrowheads="1"/>
                </p:cNvSpPr>
                <p:nvPr/>
              </p:nvSpPr>
              <p:spPr bwMode="auto">
                <a:xfrm>
                  <a:off x="972" y="768"/>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209" name="Rectangle 67"/>
                <p:cNvSpPr>
                  <a:spLocks noChangeArrowheads="1"/>
                </p:cNvSpPr>
                <p:nvPr/>
              </p:nvSpPr>
              <p:spPr bwMode="auto">
                <a:xfrm>
                  <a:off x="929" y="768"/>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 name="Group 68"/>
              <p:cNvGrpSpPr>
                <a:grpSpLocks/>
              </p:cNvGrpSpPr>
              <p:nvPr/>
            </p:nvGrpSpPr>
            <p:grpSpPr bwMode="auto">
              <a:xfrm>
                <a:off x="1394" y="768"/>
                <a:ext cx="465" cy="384"/>
                <a:chOff x="1394" y="768"/>
                <a:chExt cx="465" cy="384"/>
              </a:xfrm>
            </p:grpSpPr>
            <p:sp>
              <p:nvSpPr>
                <p:cNvPr id="206" name="Rectangle 69"/>
                <p:cNvSpPr>
                  <a:spLocks noChangeArrowheads="1"/>
                </p:cNvSpPr>
                <p:nvPr/>
              </p:nvSpPr>
              <p:spPr bwMode="auto">
                <a:xfrm>
                  <a:off x="1437" y="768"/>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207" name="Rectangle 70"/>
                <p:cNvSpPr>
                  <a:spLocks noChangeArrowheads="1"/>
                </p:cNvSpPr>
                <p:nvPr/>
              </p:nvSpPr>
              <p:spPr bwMode="auto">
                <a:xfrm>
                  <a:off x="1394" y="768"/>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9" name="Group 71"/>
              <p:cNvGrpSpPr>
                <a:grpSpLocks/>
              </p:cNvGrpSpPr>
              <p:nvPr/>
            </p:nvGrpSpPr>
            <p:grpSpPr bwMode="auto">
              <a:xfrm>
                <a:off x="1859" y="768"/>
                <a:ext cx="465" cy="384"/>
                <a:chOff x="1859" y="768"/>
                <a:chExt cx="465" cy="384"/>
              </a:xfrm>
            </p:grpSpPr>
            <p:sp>
              <p:nvSpPr>
                <p:cNvPr id="204" name="Rectangle 72"/>
                <p:cNvSpPr>
                  <a:spLocks noChangeArrowheads="1"/>
                </p:cNvSpPr>
                <p:nvPr/>
              </p:nvSpPr>
              <p:spPr bwMode="auto">
                <a:xfrm>
                  <a:off x="1902" y="768"/>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205" name="Rectangle 73"/>
                <p:cNvSpPr>
                  <a:spLocks noChangeArrowheads="1"/>
                </p:cNvSpPr>
                <p:nvPr/>
              </p:nvSpPr>
              <p:spPr bwMode="auto">
                <a:xfrm>
                  <a:off x="1859" y="768"/>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0" name="Group 74"/>
              <p:cNvGrpSpPr>
                <a:grpSpLocks/>
              </p:cNvGrpSpPr>
              <p:nvPr/>
            </p:nvGrpSpPr>
            <p:grpSpPr bwMode="auto">
              <a:xfrm>
                <a:off x="2324" y="768"/>
                <a:ext cx="465" cy="384"/>
                <a:chOff x="2324" y="768"/>
                <a:chExt cx="465" cy="384"/>
              </a:xfrm>
            </p:grpSpPr>
            <p:sp>
              <p:nvSpPr>
                <p:cNvPr id="202" name="Rectangle 75"/>
                <p:cNvSpPr>
                  <a:spLocks noChangeArrowheads="1"/>
                </p:cNvSpPr>
                <p:nvPr/>
              </p:nvSpPr>
              <p:spPr bwMode="auto">
                <a:xfrm>
                  <a:off x="2367" y="768"/>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dirty="0"/>
                    <a:t>1</a:t>
                  </a:r>
                </a:p>
              </p:txBody>
            </p:sp>
            <p:sp>
              <p:nvSpPr>
                <p:cNvPr id="203" name="Rectangle 76"/>
                <p:cNvSpPr>
                  <a:spLocks noChangeArrowheads="1"/>
                </p:cNvSpPr>
                <p:nvPr/>
              </p:nvSpPr>
              <p:spPr bwMode="auto">
                <a:xfrm>
                  <a:off x="2324" y="768"/>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1" name="Group 77"/>
              <p:cNvGrpSpPr>
                <a:grpSpLocks/>
              </p:cNvGrpSpPr>
              <p:nvPr/>
            </p:nvGrpSpPr>
            <p:grpSpPr bwMode="auto">
              <a:xfrm>
                <a:off x="2789" y="768"/>
                <a:ext cx="465" cy="384"/>
                <a:chOff x="2789" y="768"/>
                <a:chExt cx="465" cy="384"/>
              </a:xfrm>
            </p:grpSpPr>
            <p:sp>
              <p:nvSpPr>
                <p:cNvPr id="200" name="Rectangle 78"/>
                <p:cNvSpPr>
                  <a:spLocks noChangeArrowheads="1"/>
                </p:cNvSpPr>
                <p:nvPr/>
              </p:nvSpPr>
              <p:spPr bwMode="auto">
                <a:xfrm>
                  <a:off x="2832" y="768"/>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201" name="Rectangle 79"/>
                <p:cNvSpPr>
                  <a:spLocks noChangeArrowheads="1"/>
                </p:cNvSpPr>
                <p:nvPr/>
              </p:nvSpPr>
              <p:spPr bwMode="auto">
                <a:xfrm>
                  <a:off x="2789" y="768"/>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2" name="Group 80"/>
              <p:cNvGrpSpPr>
                <a:grpSpLocks/>
              </p:cNvGrpSpPr>
              <p:nvPr/>
            </p:nvGrpSpPr>
            <p:grpSpPr bwMode="auto">
              <a:xfrm>
                <a:off x="3254" y="768"/>
                <a:ext cx="465" cy="384"/>
                <a:chOff x="3254" y="768"/>
                <a:chExt cx="465" cy="384"/>
              </a:xfrm>
            </p:grpSpPr>
            <p:sp>
              <p:nvSpPr>
                <p:cNvPr id="198" name="Rectangle 81"/>
                <p:cNvSpPr>
                  <a:spLocks noChangeArrowheads="1"/>
                </p:cNvSpPr>
                <p:nvPr/>
              </p:nvSpPr>
              <p:spPr bwMode="auto">
                <a:xfrm>
                  <a:off x="3297" y="768"/>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99" name="Rectangle 82"/>
                <p:cNvSpPr>
                  <a:spLocks noChangeArrowheads="1"/>
                </p:cNvSpPr>
                <p:nvPr/>
              </p:nvSpPr>
              <p:spPr bwMode="auto">
                <a:xfrm>
                  <a:off x="3254" y="768"/>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3" name="Group 83"/>
              <p:cNvGrpSpPr>
                <a:grpSpLocks/>
              </p:cNvGrpSpPr>
              <p:nvPr/>
            </p:nvGrpSpPr>
            <p:grpSpPr bwMode="auto">
              <a:xfrm>
                <a:off x="3719" y="768"/>
                <a:ext cx="465" cy="384"/>
                <a:chOff x="3719" y="768"/>
                <a:chExt cx="465" cy="384"/>
              </a:xfrm>
            </p:grpSpPr>
            <p:sp>
              <p:nvSpPr>
                <p:cNvPr id="196" name="Rectangle 84"/>
                <p:cNvSpPr>
                  <a:spLocks noChangeArrowheads="1"/>
                </p:cNvSpPr>
                <p:nvPr/>
              </p:nvSpPr>
              <p:spPr bwMode="auto">
                <a:xfrm>
                  <a:off x="3762" y="768"/>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97" name="Rectangle 85"/>
                <p:cNvSpPr>
                  <a:spLocks noChangeArrowheads="1"/>
                </p:cNvSpPr>
                <p:nvPr/>
              </p:nvSpPr>
              <p:spPr bwMode="auto">
                <a:xfrm>
                  <a:off x="3719" y="768"/>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4" name="Group 86"/>
              <p:cNvGrpSpPr>
                <a:grpSpLocks/>
              </p:cNvGrpSpPr>
              <p:nvPr/>
            </p:nvGrpSpPr>
            <p:grpSpPr bwMode="auto">
              <a:xfrm>
                <a:off x="0" y="1152"/>
                <a:ext cx="464" cy="384"/>
                <a:chOff x="0" y="1152"/>
                <a:chExt cx="464" cy="384"/>
              </a:xfrm>
            </p:grpSpPr>
            <p:sp>
              <p:nvSpPr>
                <p:cNvPr id="194" name="Rectangle 87"/>
                <p:cNvSpPr>
                  <a:spLocks noChangeArrowheads="1"/>
                </p:cNvSpPr>
                <p:nvPr/>
              </p:nvSpPr>
              <p:spPr bwMode="auto">
                <a:xfrm>
                  <a:off x="43" y="1152"/>
                  <a:ext cx="37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0</a:t>
                  </a:r>
                </a:p>
              </p:txBody>
            </p:sp>
            <p:sp>
              <p:nvSpPr>
                <p:cNvPr id="195" name="Rectangle 88"/>
                <p:cNvSpPr>
                  <a:spLocks noChangeArrowheads="1"/>
                </p:cNvSpPr>
                <p:nvPr/>
              </p:nvSpPr>
              <p:spPr bwMode="auto">
                <a:xfrm>
                  <a:off x="0" y="1152"/>
                  <a:ext cx="464"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5" name="Group 89"/>
              <p:cNvGrpSpPr>
                <a:grpSpLocks/>
              </p:cNvGrpSpPr>
              <p:nvPr/>
            </p:nvGrpSpPr>
            <p:grpSpPr bwMode="auto">
              <a:xfrm>
                <a:off x="464" y="1152"/>
                <a:ext cx="465" cy="384"/>
                <a:chOff x="464" y="1152"/>
                <a:chExt cx="465" cy="384"/>
              </a:xfrm>
            </p:grpSpPr>
            <p:sp>
              <p:nvSpPr>
                <p:cNvPr id="192" name="Rectangle 90"/>
                <p:cNvSpPr>
                  <a:spLocks noChangeArrowheads="1"/>
                </p:cNvSpPr>
                <p:nvPr/>
              </p:nvSpPr>
              <p:spPr bwMode="auto">
                <a:xfrm>
                  <a:off x="507" y="1152"/>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93" name="Rectangle 91"/>
                <p:cNvSpPr>
                  <a:spLocks noChangeArrowheads="1"/>
                </p:cNvSpPr>
                <p:nvPr/>
              </p:nvSpPr>
              <p:spPr bwMode="auto">
                <a:xfrm>
                  <a:off x="464" y="1152"/>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6" name="Group 92"/>
              <p:cNvGrpSpPr>
                <a:grpSpLocks/>
              </p:cNvGrpSpPr>
              <p:nvPr/>
            </p:nvGrpSpPr>
            <p:grpSpPr bwMode="auto">
              <a:xfrm>
                <a:off x="929" y="1152"/>
                <a:ext cx="465" cy="384"/>
                <a:chOff x="929" y="1152"/>
                <a:chExt cx="465" cy="384"/>
              </a:xfrm>
            </p:grpSpPr>
            <p:sp>
              <p:nvSpPr>
                <p:cNvPr id="190" name="Rectangle 93"/>
                <p:cNvSpPr>
                  <a:spLocks noChangeArrowheads="1"/>
                </p:cNvSpPr>
                <p:nvPr/>
              </p:nvSpPr>
              <p:spPr bwMode="auto">
                <a:xfrm>
                  <a:off x="972" y="1152"/>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0</a:t>
                  </a:r>
                </a:p>
              </p:txBody>
            </p:sp>
            <p:sp>
              <p:nvSpPr>
                <p:cNvPr id="191" name="Rectangle 94"/>
                <p:cNvSpPr>
                  <a:spLocks noChangeArrowheads="1"/>
                </p:cNvSpPr>
                <p:nvPr/>
              </p:nvSpPr>
              <p:spPr bwMode="auto">
                <a:xfrm>
                  <a:off x="929" y="1152"/>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7" name="Group 95"/>
              <p:cNvGrpSpPr>
                <a:grpSpLocks/>
              </p:cNvGrpSpPr>
              <p:nvPr/>
            </p:nvGrpSpPr>
            <p:grpSpPr bwMode="auto">
              <a:xfrm>
                <a:off x="1394" y="1152"/>
                <a:ext cx="465" cy="384"/>
                <a:chOff x="1394" y="1152"/>
                <a:chExt cx="465" cy="384"/>
              </a:xfrm>
            </p:grpSpPr>
            <p:sp>
              <p:nvSpPr>
                <p:cNvPr id="188" name="Rectangle 96"/>
                <p:cNvSpPr>
                  <a:spLocks noChangeArrowheads="1"/>
                </p:cNvSpPr>
                <p:nvPr/>
              </p:nvSpPr>
              <p:spPr bwMode="auto">
                <a:xfrm>
                  <a:off x="1437" y="1152"/>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89" name="Rectangle 97"/>
                <p:cNvSpPr>
                  <a:spLocks noChangeArrowheads="1"/>
                </p:cNvSpPr>
                <p:nvPr/>
              </p:nvSpPr>
              <p:spPr bwMode="auto">
                <a:xfrm>
                  <a:off x="1394" y="1152"/>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8" name="Group 98"/>
              <p:cNvGrpSpPr>
                <a:grpSpLocks/>
              </p:cNvGrpSpPr>
              <p:nvPr/>
            </p:nvGrpSpPr>
            <p:grpSpPr bwMode="auto">
              <a:xfrm>
                <a:off x="1859" y="1152"/>
                <a:ext cx="465" cy="384"/>
                <a:chOff x="1859" y="1152"/>
                <a:chExt cx="465" cy="384"/>
              </a:xfrm>
            </p:grpSpPr>
            <p:sp>
              <p:nvSpPr>
                <p:cNvPr id="186" name="Rectangle 99"/>
                <p:cNvSpPr>
                  <a:spLocks noChangeArrowheads="1"/>
                </p:cNvSpPr>
                <p:nvPr/>
              </p:nvSpPr>
              <p:spPr bwMode="auto">
                <a:xfrm>
                  <a:off x="1902" y="1152"/>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0</a:t>
                  </a:r>
                </a:p>
              </p:txBody>
            </p:sp>
            <p:sp>
              <p:nvSpPr>
                <p:cNvPr id="187" name="Rectangle 100"/>
                <p:cNvSpPr>
                  <a:spLocks noChangeArrowheads="1"/>
                </p:cNvSpPr>
                <p:nvPr/>
              </p:nvSpPr>
              <p:spPr bwMode="auto">
                <a:xfrm>
                  <a:off x="1859" y="1152"/>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9" name="Group 101"/>
              <p:cNvGrpSpPr>
                <a:grpSpLocks/>
              </p:cNvGrpSpPr>
              <p:nvPr/>
            </p:nvGrpSpPr>
            <p:grpSpPr bwMode="auto">
              <a:xfrm>
                <a:off x="2324" y="1152"/>
                <a:ext cx="465" cy="384"/>
                <a:chOff x="2324" y="1152"/>
                <a:chExt cx="465" cy="384"/>
              </a:xfrm>
            </p:grpSpPr>
            <p:sp>
              <p:nvSpPr>
                <p:cNvPr id="184" name="Rectangle 102"/>
                <p:cNvSpPr>
                  <a:spLocks noChangeArrowheads="1"/>
                </p:cNvSpPr>
                <p:nvPr/>
              </p:nvSpPr>
              <p:spPr bwMode="auto">
                <a:xfrm>
                  <a:off x="2367" y="1152"/>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185" name="Rectangle 103"/>
                <p:cNvSpPr>
                  <a:spLocks noChangeArrowheads="1"/>
                </p:cNvSpPr>
                <p:nvPr/>
              </p:nvSpPr>
              <p:spPr bwMode="auto">
                <a:xfrm>
                  <a:off x="2324" y="1152"/>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0" name="Group 104"/>
              <p:cNvGrpSpPr>
                <a:grpSpLocks/>
              </p:cNvGrpSpPr>
              <p:nvPr/>
            </p:nvGrpSpPr>
            <p:grpSpPr bwMode="auto">
              <a:xfrm>
                <a:off x="2789" y="1152"/>
                <a:ext cx="465" cy="384"/>
                <a:chOff x="2789" y="1152"/>
                <a:chExt cx="465" cy="384"/>
              </a:xfrm>
            </p:grpSpPr>
            <p:sp>
              <p:nvSpPr>
                <p:cNvPr id="182" name="Rectangle 105"/>
                <p:cNvSpPr>
                  <a:spLocks noChangeArrowheads="1"/>
                </p:cNvSpPr>
                <p:nvPr/>
              </p:nvSpPr>
              <p:spPr bwMode="auto">
                <a:xfrm>
                  <a:off x="2832" y="1152"/>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183" name="Rectangle 106"/>
                <p:cNvSpPr>
                  <a:spLocks noChangeArrowheads="1"/>
                </p:cNvSpPr>
                <p:nvPr/>
              </p:nvSpPr>
              <p:spPr bwMode="auto">
                <a:xfrm>
                  <a:off x="2789" y="1152"/>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1" name="Group 107"/>
              <p:cNvGrpSpPr>
                <a:grpSpLocks/>
              </p:cNvGrpSpPr>
              <p:nvPr/>
            </p:nvGrpSpPr>
            <p:grpSpPr bwMode="auto">
              <a:xfrm>
                <a:off x="3254" y="1152"/>
                <a:ext cx="465" cy="384"/>
                <a:chOff x="3254" y="1152"/>
                <a:chExt cx="465" cy="384"/>
              </a:xfrm>
            </p:grpSpPr>
            <p:sp>
              <p:nvSpPr>
                <p:cNvPr id="180" name="Rectangle 108"/>
                <p:cNvSpPr>
                  <a:spLocks noChangeArrowheads="1"/>
                </p:cNvSpPr>
                <p:nvPr/>
              </p:nvSpPr>
              <p:spPr bwMode="auto">
                <a:xfrm>
                  <a:off x="3297" y="1152"/>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181" name="Rectangle 109"/>
                <p:cNvSpPr>
                  <a:spLocks noChangeArrowheads="1"/>
                </p:cNvSpPr>
                <p:nvPr/>
              </p:nvSpPr>
              <p:spPr bwMode="auto">
                <a:xfrm>
                  <a:off x="3254" y="1152"/>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2" name="Group 110"/>
              <p:cNvGrpSpPr>
                <a:grpSpLocks/>
              </p:cNvGrpSpPr>
              <p:nvPr/>
            </p:nvGrpSpPr>
            <p:grpSpPr bwMode="auto">
              <a:xfrm>
                <a:off x="3719" y="1152"/>
                <a:ext cx="465" cy="384"/>
                <a:chOff x="3719" y="1152"/>
                <a:chExt cx="465" cy="384"/>
              </a:xfrm>
            </p:grpSpPr>
            <p:sp>
              <p:nvSpPr>
                <p:cNvPr id="178" name="Rectangle 111"/>
                <p:cNvSpPr>
                  <a:spLocks noChangeArrowheads="1"/>
                </p:cNvSpPr>
                <p:nvPr/>
              </p:nvSpPr>
              <p:spPr bwMode="auto">
                <a:xfrm>
                  <a:off x="3762" y="1152"/>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179" name="Rectangle 112"/>
                <p:cNvSpPr>
                  <a:spLocks noChangeArrowheads="1"/>
                </p:cNvSpPr>
                <p:nvPr/>
              </p:nvSpPr>
              <p:spPr bwMode="auto">
                <a:xfrm>
                  <a:off x="3719" y="1152"/>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3" name="Group 113"/>
              <p:cNvGrpSpPr>
                <a:grpSpLocks/>
              </p:cNvGrpSpPr>
              <p:nvPr/>
            </p:nvGrpSpPr>
            <p:grpSpPr bwMode="auto">
              <a:xfrm>
                <a:off x="0" y="1536"/>
                <a:ext cx="464" cy="384"/>
                <a:chOff x="0" y="1536"/>
                <a:chExt cx="464" cy="384"/>
              </a:xfrm>
            </p:grpSpPr>
            <p:sp>
              <p:nvSpPr>
                <p:cNvPr id="176" name="Rectangle 114"/>
                <p:cNvSpPr>
                  <a:spLocks noChangeArrowheads="1"/>
                </p:cNvSpPr>
                <p:nvPr/>
              </p:nvSpPr>
              <p:spPr bwMode="auto">
                <a:xfrm>
                  <a:off x="43" y="1536"/>
                  <a:ext cx="37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0</a:t>
                  </a:r>
                </a:p>
              </p:txBody>
            </p:sp>
            <p:sp>
              <p:nvSpPr>
                <p:cNvPr id="177" name="Rectangle 115"/>
                <p:cNvSpPr>
                  <a:spLocks noChangeArrowheads="1"/>
                </p:cNvSpPr>
                <p:nvPr/>
              </p:nvSpPr>
              <p:spPr bwMode="auto">
                <a:xfrm>
                  <a:off x="0" y="1536"/>
                  <a:ext cx="464"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4" name="Group 116"/>
              <p:cNvGrpSpPr>
                <a:grpSpLocks/>
              </p:cNvGrpSpPr>
              <p:nvPr/>
            </p:nvGrpSpPr>
            <p:grpSpPr bwMode="auto">
              <a:xfrm>
                <a:off x="464" y="1536"/>
                <a:ext cx="465" cy="384"/>
                <a:chOff x="464" y="1536"/>
                <a:chExt cx="465" cy="384"/>
              </a:xfrm>
            </p:grpSpPr>
            <p:sp>
              <p:nvSpPr>
                <p:cNvPr id="174" name="Rectangle 117"/>
                <p:cNvSpPr>
                  <a:spLocks noChangeArrowheads="1"/>
                </p:cNvSpPr>
                <p:nvPr/>
              </p:nvSpPr>
              <p:spPr bwMode="auto">
                <a:xfrm>
                  <a:off x="507" y="1536"/>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75" name="Rectangle 118"/>
                <p:cNvSpPr>
                  <a:spLocks noChangeArrowheads="1"/>
                </p:cNvSpPr>
                <p:nvPr/>
              </p:nvSpPr>
              <p:spPr bwMode="auto">
                <a:xfrm>
                  <a:off x="464" y="1536"/>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5" name="Group 119"/>
              <p:cNvGrpSpPr>
                <a:grpSpLocks/>
              </p:cNvGrpSpPr>
              <p:nvPr/>
            </p:nvGrpSpPr>
            <p:grpSpPr bwMode="auto">
              <a:xfrm>
                <a:off x="929" y="1536"/>
                <a:ext cx="465" cy="384"/>
                <a:chOff x="929" y="1536"/>
                <a:chExt cx="465" cy="384"/>
              </a:xfrm>
            </p:grpSpPr>
            <p:sp>
              <p:nvSpPr>
                <p:cNvPr id="172" name="Rectangle 120"/>
                <p:cNvSpPr>
                  <a:spLocks noChangeArrowheads="1"/>
                </p:cNvSpPr>
                <p:nvPr/>
              </p:nvSpPr>
              <p:spPr bwMode="auto">
                <a:xfrm>
                  <a:off x="972" y="1536"/>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73" name="Rectangle 121"/>
                <p:cNvSpPr>
                  <a:spLocks noChangeArrowheads="1"/>
                </p:cNvSpPr>
                <p:nvPr/>
              </p:nvSpPr>
              <p:spPr bwMode="auto">
                <a:xfrm>
                  <a:off x="929" y="1536"/>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6" name="Group 122"/>
              <p:cNvGrpSpPr>
                <a:grpSpLocks/>
              </p:cNvGrpSpPr>
              <p:nvPr/>
            </p:nvGrpSpPr>
            <p:grpSpPr bwMode="auto">
              <a:xfrm>
                <a:off x="1394" y="1536"/>
                <a:ext cx="465" cy="384"/>
                <a:chOff x="1394" y="1536"/>
                <a:chExt cx="465" cy="384"/>
              </a:xfrm>
            </p:grpSpPr>
            <p:sp>
              <p:nvSpPr>
                <p:cNvPr id="170" name="Rectangle 123"/>
                <p:cNvSpPr>
                  <a:spLocks noChangeArrowheads="1"/>
                </p:cNvSpPr>
                <p:nvPr/>
              </p:nvSpPr>
              <p:spPr bwMode="auto">
                <a:xfrm>
                  <a:off x="1437" y="1536"/>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71" name="Rectangle 124"/>
                <p:cNvSpPr>
                  <a:spLocks noChangeArrowheads="1"/>
                </p:cNvSpPr>
                <p:nvPr/>
              </p:nvSpPr>
              <p:spPr bwMode="auto">
                <a:xfrm>
                  <a:off x="1394" y="1536"/>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7" name="Group 125"/>
              <p:cNvGrpSpPr>
                <a:grpSpLocks/>
              </p:cNvGrpSpPr>
              <p:nvPr/>
            </p:nvGrpSpPr>
            <p:grpSpPr bwMode="auto">
              <a:xfrm>
                <a:off x="1859" y="1536"/>
                <a:ext cx="465" cy="384"/>
                <a:chOff x="1859" y="1536"/>
                <a:chExt cx="465" cy="384"/>
              </a:xfrm>
            </p:grpSpPr>
            <p:sp>
              <p:nvSpPr>
                <p:cNvPr id="168" name="Rectangle 126"/>
                <p:cNvSpPr>
                  <a:spLocks noChangeArrowheads="1"/>
                </p:cNvSpPr>
                <p:nvPr/>
              </p:nvSpPr>
              <p:spPr bwMode="auto">
                <a:xfrm>
                  <a:off x="1902" y="1536"/>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69" name="Rectangle 127"/>
                <p:cNvSpPr>
                  <a:spLocks noChangeArrowheads="1"/>
                </p:cNvSpPr>
                <p:nvPr/>
              </p:nvSpPr>
              <p:spPr bwMode="auto">
                <a:xfrm>
                  <a:off x="1859" y="1536"/>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8" name="Group 128"/>
              <p:cNvGrpSpPr>
                <a:grpSpLocks/>
              </p:cNvGrpSpPr>
              <p:nvPr/>
            </p:nvGrpSpPr>
            <p:grpSpPr bwMode="auto">
              <a:xfrm>
                <a:off x="2324" y="1536"/>
                <a:ext cx="465" cy="384"/>
                <a:chOff x="2324" y="1536"/>
                <a:chExt cx="465" cy="384"/>
              </a:xfrm>
            </p:grpSpPr>
            <p:sp>
              <p:nvSpPr>
                <p:cNvPr id="166" name="Rectangle 129"/>
                <p:cNvSpPr>
                  <a:spLocks noChangeArrowheads="1"/>
                </p:cNvSpPr>
                <p:nvPr/>
              </p:nvSpPr>
              <p:spPr bwMode="auto">
                <a:xfrm>
                  <a:off x="2367" y="1536"/>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67" name="Rectangle 130"/>
                <p:cNvSpPr>
                  <a:spLocks noChangeArrowheads="1"/>
                </p:cNvSpPr>
                <p:nvPr/>
              </p:nvSpPr>
              <p:spPr bwMode="auto">
                <a:xfrm>
                  <a:off x="2324" y="1536"/>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9" name="Group 131"/>
              <p:cNvGrpSpPr>
                <a:grpSpLocks/>
              </p:cNvGrpSpPr>
              <p:nvPr/>
            </p:nvGrpSpPr>
            <p:grpSpPr bwMode="auto">
              <a:xfrm>
                <a:off x="2789" y="1536"/>
                <a:ext cx="465" cy="384"/>
                <a:chOff x="2789" y="1536"/>
                <a:chExt cx="465" cy="384"/>
              </a:xfrm>
            </p:grpSpPr>
            <p:sp>
              <p:nvSpPr>
                <p:cNvPr id="164" name="Rectangle 132"/>
                <p:cNvSpPr>
                  <a:spLocks noChangeArrowheads="1"/>
                </p:cNvSpPr>
                <p:nvPr/>
              </p:nvSpPr>
              <p:spPr bwMode="auto">
                <a:xfrm>
                  <a:off x="2832" y="1536"/>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165" name="Rectangle 133"/>
                <p:cNvSpPr>
                  <a:spLocks noChangeArrowheads="1"/>
                </p:cNvSpPr>
                <p:nvPr/>
              </p:nvSpPr>
              <p:spPr bwMode="auto">
                <a:xfrm>
                  <a:off x="2789" y="1536"/>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0" name="Group 134"/>
              <p:cNvGrpSpPr>
                <a:grpSpLocks/>
              </p:cNvGrpSpPr>
              <p:nvPr/>
            </p:nvGrpSpPr>
            <p:grpSpPr bwMode="auto">
              <a:xfrm>
                <a:off x="3254" y="1536"/>
                <a:ext cx="465" cy="384"/>
                <a:chOff x="3254" y="1536"/>
                <a:chExt cx="465" cy="384"/>
              </a:xfrm>
            </p:grpSpPr>
            <p:sp>
              <p:nvSpPr>
                <p:cNvPr id="162" name="Rectangle 135"/>
                <p:cNvSpPr>
                  <a:spLocks noChangeArrowheads="1"/>
                </p:cNvSpPr>
                <p:nvPr/>
              </p:nvSpPr>
              <p:spPr bwMode="auto">
                <a:xfrm>
                  <a:off x="3297" y="1536"/>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63" name="Rectangle 136"/>
                <p:cNvSpPr>
                  <a:spLocks noChangeArrowheads="1"/>
                </p:cNvSpPr>
                <p:nvPr/>
              </p:nvSpPr>
              <p:spPr bwMode="auto">
                <a:xfrm>
                  <a:off x="3254" y="1536"/>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1" name="Group 137"/>
              <p:cNvGrpSpPr>
                <a:grpSpLocks/>
              </p:cNvGrpSpPr>
              <p:nvPr/>
            </p:nvGrpSpPr>
            <p:grpSpPr bwMode="auto">
              <a:xfrm>
                <a:off x="3719" y="1536"/>
                <a:ext cx="465" cy="384"/>
                <a:chOff x="3719" y="1536"/>
                <a:chExt cx="465" cy="384"/>
              </a:xfrm>
            </p:grpSpPr>
            <p:sp>
              <p:nvSpPr>
                <p:cNvPr id="160" name="Rectangle 138"/>
                <p:cNvSpPr>
                  <a:spLocks noChangeArrowheads="1"/>
                </p:cNvSpPr>
                <p:nvPr/>
              </p:nvSpPr>
              <p:spPr bwMode="auto">
                <a:xfrm>
                  <a:off x="3762" y="1536"/>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61" name="Rectangle 139"/>
                <p:cNvSpPr>
                  <a:spLocks noChangeArrowheads="1"/>
                </p:cNvSpPr>
                <p:nvPr/>
              </p:nvSpPr>
              <p:spPr bwMode="auto">
                <a:xfrm>
                  <a:off x="3719" y="1536"/>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2" name="Group 140"/>
              <p:cNvGrpSpPr>
                <a:grpSpLocks/>
              </p:cNvGrpSpPr>
              <p:nvPr/>
            </p:nvGrpSpPr>
            <p:grpSpPr bwMode="auto">
              <a:xfrm>
                <a:off x="0" y="1920"/>
                <a:ext cx="464" cy="384"/>
                <a:chOff x="0" y="1920"/>
                <a:chExt cx="464" cy="384"/>
              </a:xfrm>
            </p:grpSpPr>
            <p:sp>
              <p:nvSpPr>
                <p:cNvPr id="158" name="Rectangle 141"/>
                <p:cNvSpPr>
                  <a:spLocks noChangeArrowheads="1"/>
                </p:cNvSpPr>
                <p:nvPr/>
              </p:nvSpPr>
              <p:spPr bwMode="auto">
                <a:xfrm>
                  <a:off x="43" y="1920"/>
                  <a:ext cx="37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59" name="Rectangle 142"/>
                <p:cNvSpPr>
                  <a:spLocks noChangeArrowheads="1"/>
                </p:cNvSpPr>
                <p:nvPr/>
              </p:nvSpPr>
              <p:spPr bwMode="auto">
                <a:xfrm>
                  <a:off x="0" y="1920"/>
                  <a:ext cx="464"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3" name="Group 143"/>
              <p:cNvGrpSpPr>
                <a:grpSpLocks/>
              </p:cNvGrpSpPr>
              <p:nvPr/>
            </p:nvGrpSpPr>
            <p:grpSpPr bwMode="auto">
              <a:xfrm>
                <a:off x="464" y="1920"/>
                <a:ext cx="465" cy="384"/>
                <a:chOff x="464" y="1920"/>
                <a:chExt cx="465" cy="384"/>
              </a:xfrm>
            </p:grpSpPr>
            <p:sp>
              <p:nvSpPr>
                <p:cNvPr id="156" name="Rectangle 144"/>
                <p:cNvSpPr>
                  <a:spLocks noChangeArrowheads="1"/>
                </p:cNvSpPr>
                <p:nvPr/>
              </p:nvSpPr>
              <p:spPr bwMode="auto">
                <a:xfrm>
                  <a:off x="507" y="1920"/>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0</a:t>
                  </a:r>
                </a:p>
              </p:txBody>
            </p:sp>
            <p:sp>
              <p:nvSpPr>
                <p:cNvPr id="157" name="Rectangle 145"/>
                <p:cNvSpPr>
                  <a:spLocks noChangeArrowheads="1"/>
                </p:cNvSpPr>
                <p:nvPr/>
              </p:nvSpPr>
              <p:spPr bwMode="auto">
                <a:xfrm>
                  <a:off x="464" y="1920"/>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 name="Group 146"/>
              <p:cNvGrpSpPr>
                <a:grpSpLocks/>
              </p:cNvGrpSpPr>
              <p:nvPr/>
            </p:nvGrpSpPr>
            <p:grpSpPr bwMode="auto">
              <a:xfrm>
                <a:off x="929" y="1920"/>
                <a:ext cx="465" cy="384"/>
                <a:chOff x="929" y="1920"/>
                <a:chExt cx="465" cy="384"/>
              </a:xfrm>
            </p:grpSpPr>
            <p:sp>
              <p:nvSpPr>
                <p:cNvPr id="154" name="Rectangle 147"/>
                <p:cNvSpPr>
                  <a:spLocks noChangeArrowheads="1"/>
                </p:cNvSpPr>
                <p:nvPr/>
              </p:nvSpPr>
              <p:spPr bwMode="auto">
                <a:xfrm>
                  <a:off x="972" y="1920"/>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0</a:t>
                  </a:r>
                </a:p>
              </p:txBody>
            </p:sp>
            <p:sp>
              <p:nvSpPr>
                <p:cNvPr id="155" name="Rectangle 148"/>
                <p:cNvSpPr>
                  <a:spLocks noChangeArrowheads="1"/>
                </p:cNvSpPr>
                <p:nvPr/>
              </p:nvSpPr>
              <p:spPr bwMode="auto">
                <a:xfrm>
                  <a:off x="929" y="1920"/>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5" name="Group 149"/>
              <p:cNvGrpSpPr>
                <a:grpSpLocks/>
              </p:cNvGrpSpPr>
              <p:nvPr/>
            </p:nvGrpSpPr>
            <p:grpSpPr bwMode="auto">
              <a:xfrm>
                <a:off x="1394" y="1920"/>
                <a:ext cx="465" cy="384"/>
                <a:chOff x="1394" y="1920"/>
                <a:chExt cx="465" cy="384"/>
              </a:xfrm>
            </p:grpSpPr>
            <p:sp>
              <p:nvSpPr>
                <p:cNvPr id="152" name="Rectangle 150"/>
                <p:cNvSpPr>
                  <a:spLocks noChangeArrowheads="1"/>
                </p:cNvSpPr>
                <p:nvPr/>
              </p:nvSpPr>
              <p:spPr bwMode="auto">
                <a:xfrm>
                  <a:off x="1437" y="1920"/>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0</a:t>
                  </a:r>
                </a:p>
              </p:txBody>
            </p:sp>
            <p:sp>
              <p:nvSpPr>
                <p:cNvPr id="153" name="Rectangle 151"/>
                <p:cNvSpPr>
                  <a:spLocks noChangeArrowheads="1"/>
                </p:cNvSpPr>
                <p:nvPr/>
              </p:nvSpPr>
              <p:spPr bwMode="auto">
                <a:xfrm>
                  <a:off x="1394" y="1920"/>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6" name="Group 152"/>
              <p:cNvGrpSpPr>
                <a:grpSpLocks/>
              </p:cNvGrpSpPr>
              <p:nvPr/>
            </p:nvGrpSpPr>
            <p:grpSpPr bwMode="auto">
              <a:xfrm>
                <a:off x="1859" y="1920"/>
                <a:ext cx="465" cy="384"/>
                <a:chOff x="1859" y="1920"/>
                <a:chExt cx="465" cy="384"/>
              </a:xfrm>
            </p:grpSpPr>
            <p:sp>
              <p:nvSpPr>
                <p:cNvPr id="150" name="Rectangle 153"/>
                <p:cNvSpPr>
                  <a:spLocks noChangeArrowheads="1"/>
                </p:cNvSpPr>
                <p:nvPr/>
              </p:nvSpPr>
              <p:spPr bwMode="auto">
                <a:xfrm>
                  <a:off x="1902" y="1920"/>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51" name="Rectangle 154"/>
                <p:cNvSpPr>
                  <a:spLocks noChangeArrowheads="1"/>
                </p:cNvSpPr>
                <p:nvPr/>
              </p:nvSpPr>
              <p:spPr bwMode="auto">
                <a:xfrm>
                  <a:off x="1859" y="1920"/>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7" name="Group 155"/>
              <p:cNvGrpSpPr>
                <a:grpSpLocks/>
              </p:cNvGrpSpPr>
              <p:nvPr/>
            </p:nvGrpSpPr>
            <p:grpSpPr bwMode="auto">
              <a:xfrm>
                <a:off x="2324" y="1920"/>
                <a:ext cx="465" cy="384"/>
                <a:chOff x="2324" y="1920"/>
                <a:chExt cx="465" cy="384"/>
              </a:xfrm>
            </p:grpSpPr>
            <p:sp>
              <p:nvSpPr>
                <p:cNvPr id="148" name="Rectangle 156"/>
                <p:cNvSpPr>
                  <a:spLocks noChangeArrowheads="1"/>
                </p:cNvSpPr>
                <p:nvPr/>
              </p:nvSpPr>
              <p:spPr bwMode="auto">
                <a:xfrm>
                  <a:off x="2367" y="1920"/>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149" name="Rectangle 157"/>
                <p:cNvSpPr>
                  <a:spLocks noChangeArrowheads="1"/>
                </p:cNvSpPr>
                <p:nvPr/>
              </p:nvSpPr>
              <p:spPr bwMode="auto">
                <a:xfrm>
                  <a:off x="2324" y="1920"/>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8" name="Group 158"/>
              <p:cNvGrpSpPr>
                <a:grpSpLocks/>
              </p:cNvGrpSpPr>
              <p:nvPr/>
            </p:nvGrpSpPr>
            <p:grpSpPr bwMode="auto">
              <a:xfrm>
                <a:off x="2789" y="1920"/>
                <a:ext cx="465" cy="384"/>
                <a:chOff x="2789" y="1920"/>
                <a:chExt cx="465" cy="384"/>
              </a:xfrm>
            </p:grpSpPr>
            <p:sp>
              <p:nvSpPr>
                <p:cNvPr id="146" name="Rectangle 159"/>
                <p:cNvSpPr>
                  <a:spLocks noChangeArrowheads="1"/>
                </p:cNvSpPr>
                <p:nvPr/>
              </p:nvSpPr>
              <p:spPr bwMode="auto">
                <a:xfrm>
                  <a:off x="2832" y="1920"/>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147" name="Rectangle 160"/>
                <p:cNvSpPr>
                  <a:spLocks noChangeArrowheads="1"/>
                </p:cNvSpPr>
                <p:nvPr/>
              </p:nvSpPr>
              <p:spPr bwMode="auto">
                <a:xfrm>
                  <a:off x="2789" y="1920"/>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9" name="Group 161"/>
              <p:cNvGrpSpPr>
                <a:grpSpLocks/>
              </p:cNvGrpSpPr>
              <p:nvPr/>
            </p:nvGrpSpPr>
            <p:grpSpPr bwMode="auto">
              <a:xfrm>
                <a:off x="3254" y="1920"/>
                <a:ext cx="465" cy="384"/>
                <a:chOff x="3254" y="1920"/>
                <a:chExt cx="465" cy="384"/>
              </a:xfrm>
            </p:grpSpPr>
            <p:sp>
              <p:nvSpPr>
                <p:cNvPr id="144" name="Rectangle 162"/>
                <p:cNvSpPr>
                  <a:spLocks noChangeArrowheads="1"/>
                </p:cNvSpPr>
                <p:nvPr/>
              </p:nvSpPr>
              <p:spPr bwMode="auto">
                <a:xfrm>
                  <a:off x="3297" y="1920"/>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145" name="Rectangle 163"/>
                <p:cNvSpPr>
                  <a:spLocks noChangeArrowheads="1"/>
                </p:cNvSpPr>
                <p:nvPr/>
              </p:nvSpPr>
              <p:spPr bwMode="auto">
                <a:xfrm>
                  <a:off x="3254" y="1920"/>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0" name="Group 164"/>
              <p:cNvGrpSpPr>
                <a:grpSpLocks/>
              </p:cNvGrpSpPr>
              <p:nvPr/>
            </p:nvGrpSpPr>
            <p:grpSpPr bwMode="auto">
              <a:xfrm>
                <a:off x="3719" y="1920"/>
                <a:ext cx="465" cy="384"/>
                <a:chOff x="3719" y="1920"/>
                <a:chExt cx="465" cy="384"/>
              </a:xfrm>
            </p:grpSpPr>
            <p:sp>
              <p:nvSpPr>
                <p:cNvPr id="142" name="Rectangle 165"/>
                <p:cNvSpPr>
                  <a:spLocks noChangeArrowheads="1"/>
                </p:cNvSpPr>
                <p:nvPr/>
              </p:nvSpPr>
              <p:spPr bwMode="auto">
                <a:xfrm>
                  <a:off x="3762" y="1920"/>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143" name="Rectangle 166"/>
                <p:cNvSpPr>
                  <a:spLocks noChangeArrowheads="1"/>
                </p:cNvSpPr>
                <p:nvPr/>
              </p:nvSpPr>
              <p:spPr bwMode="auto">
                <a:xfrm>
                  <a:off x="3719" y="1920"/>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1" name="Group 167"/>
              <p:cNvGrpSpPr>
                <a:grpSpLocks/>
              </p:cNvGrpSpPr>
              <p:nvPr/>
            </p:nvGrpSpPr>
            <p:grpSpPr bwMode="auto">
              <a:xfrm>
                <a:off x="0" y="2304"/>
                <a:ext cx="464" cy="384"/>
                <a:chOff x="0" y="2304"/>
                <a:chExt cx="464" cy="384"/>
              </a:xfrm>
            </p:grpSpPr>
            <p:sp>
              <p:nvSpPr>
                <p:cNvPr id="140" name="Rectangle 168"/>
                <p:cNvSpPr>
                  <a:spLocks noChangeArrowheads="1"/>
                </p:cNvSpPr>
                <p:nvPr/>
              </p:nvSpPr>
              <p:spPr bwMode="auto">
                <a:xfrm>
                  <a:off x="43" y="2304"/>
                  <a:ext cx="37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41" name="Rectangle 169"/>
                <p:cNvSpPr>
                  <a:spLocks noChangeArrowheads="1"/>
                </p:cNvSpPr>
                <p:nvPr/>
              </p:nvSpPr>
              <p:spPr bwMode="auto">
                <a:xfrm>
                  <a:off x="0" y="2304"/>
                  <a:ext cx="464"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2" name="Group 170"/>
              <p:cNvGrpSpPr>
                <a:grpSpLocks/>
              </p:cNvGrpSpPr>
              <p:nvPr/>
            </p:nvGrpSpPr>
            <p:grpSpPr bwMode="auto">
              <a:xfrm>
                <a:off x="464" y="2304"/>
                <a:ext cx="465" cy="384"/>
                <a:chOff x="464" y="2304"/>
                <a:chExt cx="465" cy="384"/>
              </a:xfrm>
            </p:grpSpPr>
            <p:sp>
              <p:nvSpPr>
                <p:cNvPr id="138" name="Rectangle 171"/>
                <p:cNvSpPr>
                  <a:spLocks noChangeArrowheads="1"/>
                </p:cNvSpPr>
                <p:nvPr/>
              </p:nvSpPr>
              <p:spPr bwMode="auto">
                <a:xfrm>
                  <a:off x="507" y="2304"/>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0</a:t>
                  </a:r>
                </a:p>
              </p:txBody>
            </p:sp>
            <p:sp>
              <p:nvSpPr>
                <p:cNvPr id="139" name="Rectangle 172"/>
                <p:cNvSpPr>
                  <a:spLocks noChangeArrowheads="1"/>
                </p:cNvSpPr>
                <p:nvPr/>
              </p:nvSpPr>
              <p:spPr bwMode="auto">
                <a:xfrm>
                  <a:off x="464" y="2304"/>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3" name="Group 173"/>
              <p:cNvGrpSpPr>
                <a:grpSpLocks/>
              </p:cNvGrpSpPr>
              <p:nvPr/>
            </p:nvGrpSpPr>
            <p:grpSpPr bwMode="auto">
              <a:xfrm>
                <a:off x="929" y="2304"/>
                <a:ext cx="465" cy="384"/>
                <a:chOff x="929" y="2304"/>
                <a:chExt cx="465" cy="384"/>
              </a:xfrm>
            </p:grpSpPr>
            <p:sp>
              <p:nvSpPr>
                <p:cNvPr id="136" name="Rectangle 174"/>
                <p:cNvSpPr>
                  <a:spLocks noChangeArrowheads="1"/>
                </p:cNvSpPr>
                <p:nvPr/>
              </p:nvSpPr>
              <p:spPr bwMode="auto">
                <a:xfrm>
                  <a:off x="972" y="2304"/>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37" name="Rectangle 175"/>
                <p:cNvSpPr>
                  <a:spLocks noChangeArrowheads="1"/>
                </p:cNvSpPr>
                <p:nvPr/>
              </p:nvSpPr>
              <p:spPr bwMode="auto">
                <a:xfrm>
                  <a:off x="929" y="2304"/>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4" name="Group 176"/>
              <p:cNvGrpSpPr>
                <a:grpSpLocks/>
              </p:cNvGrpSpPr>
              <p:nvPr/>
            </p:nvGrpSpPr>
            <p:grpSpPr bwMode="auto">
              <a:xfrm>
                <a:off x="1394" y="2304"/>
                <a:ext cx="465" cy="384"/>
                <a:chOff x="1394" y="2304"/>
                <a:chExt cx="465" cy="384"/>
              </a:xfrm>
            </p:grpSpPr>
            <p:sp>
              <p:nvSpPr>
                <p:cNvPr id="134" name="Rectangle 177"/>
                <p:cNvSpPr>
                  <a:spLocks noChangeArrowheads="1"/>
                </p:cNvSpPr>
                <p:nvPr/>
              </p:nvSpPr>
              <p:spPr bwMode="auto">
                <a:xfrm>
                  <a:off x="1437" y="2304"/>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0</a:t>
                  </a:r>
                </a:p>
              </p:txBody>
            </p:sp>
            <p:sp>
              <p:nvSpPr>
                <p:cNvPr id="135" name="Rectangle 178"/>
                <p:cNvSpPr>
                  <a:spLocks noChangeArrowheads="1"/>
                </p:cNvSpPr>
                <p:nvPr/>
              </p:nvSpPr>
              <p:spPr bwMode="auto">
                <a:xfrm>
                  <a:off x="1394" y="2304"/>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5" name="Group 179"/>
              <p:cNvGrpSpPr>
                <a:grpSpLocks/>
              </p:cNvGrpSpPr>
              <p:nvPr/>
            </p:nvGrpSpPr>
            <p:grpSpPr bwMode="auto">
              <a:xfrm>
                <a:off x="1859" y="2304"/>
                <a:ext cx="465" cy="384"/>
                <a:chOff x="1859" y="2304"/>
                <a:chExt cx="465" cy="384"/>
              </a:xfrm>
            </p:grpSpPr>
            <p:sp>
              <p:nvSpPr>
                <p:cNvPr id="132" name="Rectangle 180"/>
                <p:cNvSpPr>
                  <a:spLocks noChangeArrowheads="1"/>
                </p:cNvSpPr>
                <p:nvPr/>
              </p:nvSpPr>
              <p:spPr bwMode="auto">
                <a:xfrm>
                  <a:off x="1902" y="2304"/>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33" name="Rectangle 181"/>
                <p:cNvSpPr>
                  <a:spLocks noChangeArrowheads="1"/>
                </p:cNvSpPr>
                <p:nvPr/>
              </p:nvSpPr>
              <p:spPr bwMode="auto">
                <a:xfrm>
                  <a:off x="1859" y="2304"/>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6" name="Group 182"/>
              <p:cNvGrpSpPr>
                <a:grpSpLocks/>
              </p:cNvGrpSpPr>
              <p:nvPr/>
            </p:nvGrpSpPr>
            <p:grpSpPr bwMode="auto">
              <a:xfrm>
                <a:off x="2324" y="2304"/>
                <a:ext cx="465" cy="384"/>
                <a:chOff x="2324" y="2304"/>
                <a:chExt cx="465" cy="384"/>
              </a:xfrm>
            </p:grpSpPr>
            <p:sp>
              <p:nvSpPr>
                <p:cNvPr id="130" name="Rectangle 183"/>
                <p:cNvSpPr>
                  <a:spLocks noChangeArrowheads="1"/>
                </p:cNvSpPr>
                <p:nvPr/>
              </p:nvSpPr>
              <p:spPr bwMode="auto">
                <a:xfrm>
                  <a:off x="2367" y="2304"/>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131" name="Rectangle 184"/>
                <p:cNvSpPr>
                  <a:spLocks noChangeArrowheads="1"/>
                </p:cNvSpPr>
                <p:nvPr/>
              </p:nvSpPr>
              <p:spPr bwMode="auto">
                <a:xfrm>
                  <a:off x="2324" y="2304"/>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7" name="Group 185"/>
              <p:cNvGrpSpPr>
                <a:grpSpLocks/>
              </p:cNvGrpSpPr>
              <p:nvPr/>
            </p:nvGrpSpPr>
            <p:grpSpPr bwMode="auto">
              <a:xfrm>
                <a:off x="2789" y="2304"/>
                <a:ext cx="465" cy="384"/>
                <a:chOff x="2789" y="2304"/>
                <a:chExt cx="465" cy="384"/>
              </a:xfrm>
            </p:grpSpPr>
            <p:sp>
              <p:nvSpPr>
                <p:cNvPr id="128" name="Rectangle 186"/>
                <p:cNvSpPr>
                  <a:spLocks noChangeArrowheads="1"/>
                </p:cNvSpPr>
                <p:nvPr/>
              </p:nvSpPr>
              <p:spPr bwMode="auto">
                <a:xfrm>
                  <a:off x="2832" y="2304"/>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129" name="Rectangle 187"/>
                <p:cNvSpPr>
                  <a:spLocks noChangeArrowheads="1"/>
                </p:cNvSpPr>
                <p:nvPr/>
              </p:nvSpPr>
              <p:spPr bwMode="auto">
                <a:xfrm>
                  <a:off x="2789" y="2304"/>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8" name="Group 188"/>
              <p:cNvGrpSpPr>
                <a:grpSpLocks/>
              </p:cNvGrpSpPr>
              <p:nvPr/>
            </p:nvGrpSpPr>
            <p:grpSpPr bwMode="auto">
              <a:xfrm>
                <a:off x="3254" y="2304"/>
                <a:ext cx="465" cy="384"/>
                <a:chOff x="3254" y="2304"/>
                <a:chExt cx="465" cy="384"/>
              </a:xfrm>
            </p:grpSpPr>
            <p:sp>
              <p:nvSpPr>
                <p:cNvPr id="126" name="Rectangle 189"/>
                <p:cNvSpPr>
                  <a:spLocks noChangeArrowheads="1"/>
                </p:cNvSpPr>
                <p:nvPr/>
              </p:nvSpPr>
              <p:spPr bwMode="auto">
                <a:xfrm>
                  <a:off x="3297" y="2304"/>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127" name="Rectangle 190"/>
                <p:cNvSpPr>
                  <a:spLocks noChangeArrowheads="1"/>
                </p:cNvSpPr>
                <p:nvPr/>
              </p:nvSpPr>
              <p:spPr bwMode="auto">
                <a:xfrm>
                  <a:off x="3254" y="2304"/>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9" name="Group 191"/>
              <p:cNvGrpSpPr>
                <a:grpSpLocks/>
              </p:cNvGrpSpPr>
              <p:nvPr/>
            </p:nvGrpSpPr>
            <p:grpSpPr bwMode="auto">
              <a:xfrm>
                <a:off x="3719" y="2304"/>
                <a:ext cx="465" cy="384"/>
                <a:chOff x="3719" y="2304"/>
                <a:chExt cx="465" cy="384"/>
              </a:xfrm>
            </p:grpSpPr>
            <p:sp>
              <p:nvSpPr>
                <p:cNvPr id="124" name="Rectangle 192"/>
                <p:cNvSpPr>
                  <a:spLocks noChangeArrowheads="1"/>
                </p:cNvSpPr>
                <p:nvPr/>
              </p:nvSpPr>
              <p:spPr bwMode="auto">
                <a:xfrm>
                  <a:off x="3762" y="2304"/>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125" name="Rectangle 193"/>
                <p:cNvSpPr>
                  <a:spLocks noChangeArrowheads="1"/>
                </p:cNvSpPr>
                <p:nvPr/>
              </p:nvSpPr>
              <p:spPr bwMode="auto">
                <a:xfrm>
                  <a:off x="3719" y="2304"/>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0" name="Group 194"/>
              <p:cNvGrpSpPr>
                <a:grpSpLocks/>
              </p:cNvGrpSpPr>
              <p:nvPr/>
            </p:nvGrpSpPr>
            <p:grpSpPr bwMode="auto">
              <a:xfrm>
                <a:off x="0" y="2688"/>
                <a:ext cx="464" cy="384"/>
                <a:chOff x="0" y="2688"/>
                <a:chExt cx="464" cy="384"/>
              </a:xfrm>
            </p:grpSpPr>
            <p:sp>
              <p:nvSpPr>
                <p:cNvPr id="122" name="Rectangle 195"/>
                <p:cNvSpPr>
                  <a:spLocks noChangeArrowheads="1"/>
                </p:cNvSpPr>
                <p:nvPr/>
              </p:nvSpPr>
              <p:spPr bwMode="auto">
                <a:xfrm>
                  <a:off x="43" y="2688"/>
                  <a:ext cx="37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23" name="Rectangle 196"/>
                <p:cNvSpPr>
                  <a:spLocks noChangeArrowheads="1"/>
                </p:cNvSpPr>
                <p:nvPr/>
              </p:nvSpPr>
              <p:spPr bwMode="auto">
                <a:xfrm>
                  <a:off x="0" y="2688"/>
                  <a:ext cx="464"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1" name="Group 197"/>
              <p:cNvGrpSpPr>
                <a:grpSpLocks/>
              </p:cNvGrpSpPr>
              <p:nvPr/>
            </p:nvGrpSpPr>
            <p:grpSpPr bwMode="auto">
              <a:xfrm>
                <a:off x="464" y="2688"/>
                <a:ext cx="465" cy="384"/>
                <a:chOff x="464" y="2688"/>
                <a:chExt cx="465" cy="384"/>
              </a:xfrm>
            </p:grpSpPr>
            <p:sp>
              <p:nvSpPr>
                <p:cNvPr id="120" name="Rectangle 198"/>
                <p:cNvSpPr>
                  <a:spLocks noChangeArrowheads="1"/>
                </p:cNvSpPr>
                <p:nvPr/>
              </p:nvSpPr>
              <p:spPr bwMode="auto">
                <a:xfrm>
                  <a:off x="507" y="2688"/>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21" name="Rectangle 199"/>
                <p:cNvSpPr>
                  <a:spLocks noChangeArrowheads="1"/>
                </p:cNvSpPr>
                <p:nvPr/>
              </p:nvSpPr>
              <p:spPr bwMode="auto">
                <a:xfrm>
                  <a:off x="464" y="2688"/>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2" name="Group 200"/>
              <p:cNvGrpSpPr>
                <a:grpSpLocks/>
              </p:cNvGrpSpPr>
              <p:nvPr/>
            </p:nvGrpSpPr>
            <p:grpSpPr bwMode="auto">
              <a:xfrm>
                <a:off x="929" y="2688"/>
                <a:ext cx="465" cy="384"/>
                <a:chOff x="929" y="2688"/>
                <a:chExt cx="465" cy="384"/>
              </a:xfrm>
            </p:grpSpPr>
            <p:sp>
              <p:nvSpPr>
                <p:cNvPr id="118" name="Rectangle 201"/>
                <p:cNvSpPr>
                  <a:spLocks noChangeArrowheads="1"/>
                </p:cNvSpPr>
                <p:nvPr/>
              </p:nvSpPr>
              <p:spPr bwMode="auto">
                <a:xfrm>
                  <a:off x="972" y="2688"/>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0</a:t>
                  </a:r>
                </a:p>
              </p:txBody>
            </p:sp>
            <p:sp>
              <p:nvSpPr>
                <p:cNvPr id="119" name="Rectangle 202"/>
                <p:cNvSpPr>
                  <a:spLocks noChangeArrowheads="1"/>
                </p:cNvSpPr>
                <p:nvPr/>
              </p:nvSpPr>
              <p:spPr bwMode="auto">
                <a:xfrm>
                  <a:off x="929" y="2688"/>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3" name="Group 203"/>
              <p:cNvGrpSpPr>
                <a:grpSpLocks/>
              </p:cNvGrpSpPr>
              <p:nvPr/>
            </p:nvGrpSpPr>
            <p:grpSpPr bwMode="auto">
              <a:xfrm>
                <a:off x="1394" y="2688"/>
                <a:ext cx="465" cy="384"/>
                <a:chOff x="1394" y="2688"/>
                <a:chExt cx="465" cy="384"/>
              </a:xfrm>
            </p:grpSpPr>
            <p:sp>
              <p:nvSpPr>
                <p:cNvPr id="116" name="Rectangle 204"/>
                <p:cNvSpPr>
                  <a:spLocks noChangeArrowheads="1"/>
                </p:cNvSpPr>
                <p:nvPr/>
              </p:nvSpPr>
              <p:spPr bwMode="auto">
                <a:xfrm>
                  <a:off x="1437" y="2688"/>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17" name="Rectangle 205"/>
                <p:cNvSpPr>
                  <a:spLocks noChangeArrowheads="1"/>
                </p:cNvSpPr>
                <p:nvPr/>
              </p:nvSpPr>
              <p:spPr bwMode="auto">
                <a:xfrm>
                  <a:off x="1394" y="2688"/>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4" name="Group 206"/>
              <p:cNvGrpSpPr>
                <a:grpSpLocks/>
              </p:cNvGrpSpPr>
              <p:nvPr/>
            </p:nvGrpSpPr>
            <p:grpSpPr bwMode="auto">
              <a:xfrm>
                <a:off x="1859" y="2688"/>
                <a:ext cx="465" cy="384"/>
                <a:chOff x="1859" y="2688"/>
                <a:chExt cx="465" cy="384"/>
              </a:xfrm>
            </p:grpSpPr>
            <p:sp>
              <p:nvSpPr>
                <p:cNvPr id="114" name="Rectangle 207"/>
                <p:cNvSpPr>
                  <a:spLocks noChangeArrowheads="1"/>
                </p:cNvSpPr>
                <p:nvPr/>
              </p:nvSpPr>
              <p:spPr bwMode="auto">
                <a:xfrm>
                  <a:off x="1902" y="2688"/>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15" name="Rectangle 208"/>
                <p:cNvSpPr>
                  <a:spLocks noChangeArrowheads="1"/>
                </p:cNvSpPr>
                <p:nvPr/>
              </p:nvSpPr>
              <p:spPr bwMode="auto">
                <a:xfrm>
                  <a:off x="1859" y="2688"/>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5" name="Group 209"/>
              <p:cNvGrpSpPr>
                <a:grpSpLocks/>
              </p:cNvGrpSpPr>
              <p:nvPr/>
            </p:nvGrpSpPr>
            <p:grpSpPr bwMode="auto">
              <a:xfrm>
                <a:off x="2324" y="2688"/>
                <a:ext cx="465" cy="384"/>
                <a:chOff x="2324" y="2688"/>
                <a:chExt cx="465" cy="384"/>
              </a:xfrm>
            </p:grpSpPr>
            <p:sp>
              <p:nvSpPr>
                <p:cNvPr id="112" name="Rectangle 210"/>
                <p:cNvSpPr>
                  <a:spLocks noChangeArrowheads="1"/>
                </p:cNvSpPr>
                <p:nvPr/>
              </p:nvSpPr>
              <p:spPr bwMode="auto">
                <a:xfrm>
                  <a:off x="2367" y="2688"/>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dirty="0"/>
                    <a:t>1</a:t>
                  </a:r>
                </a:p>
              </p:txBody>
            </p:sp>
            <p:sp>
              <p:nvSpPr>
                <p:cNvPr id="113" name="Rectangle 211"/>
                <p:cNvSpPr>
                  <a:spLocks noChangeArrowheads="1"/>
                </p:cNvSpPr>
                <p:nvPr/>
              </p:nvSpPr>
              <p:spPr bwMode="auto">
                <a:xfrm>
                  <a:off x="2324" y="2688"/>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6" name="Group 212"/>
              <p:cNvGrpSpPr>
                <a:grpSpLocks/>
              </p:cNvGrpSpPr>
              <p:nvPr/>
            </p:nvGrpSpPr>
            <p:grpSpPr bwMode="auto">
              <a:xfrm>
                <a:off x="2789" y="2688"/>
                <a:ext cx="465" cy="384"/>
                <a:chOff x="2789" y="2688"/>
                <a:chExt cx="465" cy="384"/>
              </a:xfrm>
            </p:grpSpPr>
            <p:sp>
              <p:nvSpPr>
                <p:cNvPr id="110" name="Rectangle 213"/>
                <p:cNvSpPr>
                  <a:spLocks noChangeArrowheads="1"/>
                </p:cNvSpPr>
                <p:nvPr/>
              </p:nvSpPr>
              <p:spPr bwMode="auto">
                <a:xfrm>
                  <a:off x="2832" y="2688"/>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11" name="Rectangle 214"/>
                <p:cNvSpPr>
                  <a:spLocks noChangeArrowheads="1"/>
                </p:cNvSpPr>
                <p:nvPr/>
              </p:nvSpPr>
              <p:spPr bwMode="auto">
                <a:xfrm>
                  <a:off x="2789" y="2688"/>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7" name="Group 215"/>
              <p:cNvGrpSpPr>
                <a:grpSpLocks/>
              </p:cNvGrpSpPr>
              <p:nvPr/>
            </p:nvGrpSpPr>
            <p:grpSpPr bwMode="auto">
              <a:xfrm>
                <a:off x="3254" y="2688"/>
                <a:ext cx="465" cy="384"/>
                <a:chOff x="3254" y="2688"/>
                <a:chExt cx="465" cy="384"/>
              </a:xfrm>
            </p:grpSpPr>
            <p:sp>
              <p:nvSpPr>
                <p:cNvPr id="108" name="Rectangle 216"/>
                <p:cNvSpPr>
                  <a:spLocks noChangeArrowheads="1"/>
                </p:cNvSpPr>
                <p:nvPr/>
              </p:nvSpPr>
              <p:spPr bwMode="auto">
                <a:xfrm>
                  <a:off x="3297" y="2688"/>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109" name="Rectangle 217"/>
                <p:cNvSpPr>
                  <a:spLocks noChangeArrowheads="1"/>
                </p:cNvSpPr>
                <p:nvPr/>
              </p:nvSpPr>
              <p:spPr bwMode="auto">
                <a:xfrm>
                  <a:off x="3254" y="2688"/>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8" name="Group 218"/>
              <p:cNvGrpSpPr>
                <a:grpSpLocks/>
              </p:cNvGrpSpPr>
              <p:nvPr/>
            </p:nvGrpSpPr>
            <p:grpSpPr bwMode="auto">
              <a:xfrm>
                <a:off x="3719" y="2688"/>
                <a:ext cx="465" cy="384"/>
                <a:chOff x="3719" y="2688"/>
                <a:chExt cx="465" cy="384"/>
              </a:xfrm>
            </p:grpSpPr>
            <p:sp>
              <p:nvSpPr>
                <p:cNvPr id="106" name="Rectangle 219"/>
                <p:cNvSpPr>
                  <a:spLocks noChangeArrowheads="1"/>
                </p:cNvSpPr>
                <p:nvPr/>
              </p:nvSpPr>
              <p:spPr bwMode="auto">
                <a:xfrm>
                  <a:off x="3762" y="2688"/>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07" name="Rectangle 220"/>
                <p:cNvSpPr>
                  <a:spLocks noChangeArrowheads="1"/>
                </p:cNvSpPr>
                <p:nvPr/>
              </p:nvSpPr>
              <p:spPr bwMode="auto">
                <a:xfrm>
                  <a:off x="3719" y="2688"/>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9" name="Group 221"/>
              <p:cNvGrpSpPr>
                <a:grpSpLocks/>
              </p:cNvGrpSpPr>
              <p:nvPr/>
            </p:nvGrpSpPr>
            <p:grpSpPr bwMode="auto">
              <a:xfrm>
                <a:off x="0" y="3072"/>
                <a:ext cx="464" cy="384"/>
                <a:chOff x="0" y="3072"/>
                <a:chExt cx="464" cy="384"/>
              </a:xfrm>
            </p:grpSpPr>
            <p:sp>
              <p:nvSpPr>
                <p:cNvPr id="104" name="Rectangle 222"/>
                <p:cNvSpPr>
                  <a:spLocks noChangeArrowheads="1"/>
                </p:cNvSpPr>
                <p:nvPr/>
              </p:nvSpPr>
              <p:spPr bwMode="auto">
                <a:xfrm>
                  <a:off x="43" y="3072"/>
                  <a:ext cx="37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05" name="Rectangle 223"/>
                <p:cNvSpPr>
                  <a:spLocks noChangeArrowheads="1"/>
                </p:cNvSpPr>
                <p:nvPr/>
              </p:nvSpPr>
              <p:spPr bwMode="auto">
                <a:xfrm>
                  <a:off x="0" y="3072"/>
                  <a:ext cx="464"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0" name="Group 224"/>
              <p:cNvGrpSpPr>
                <a:grpSpLocks/>
              </p:cNvGrpSpPr>
              <p:nvPr/>
            </p:nvGrpSpPr>
            <p:grpSpPr bwMode="auto">
              <a:xfrm>
                <a:off x="464" y="3072"/>
                <a:ext cx="465" cy="384"/>
                <a:chOff x="464" y="3072"/>
                <a:chExt cx="465" cy="384"/>
              </a:xfrm>
            </p:grpSpPr>
            <p:sp>
              <p:nvSpPr>
                <p:cNvPr id="102" name="Rectangle 225"/>
                <p:cNvSpPr>
                  <a:spLocks noChangeArrowheads="1"/>
                </p:cNvSpPr>
                <p:nvPr/>
              </p:nvSpPr>
              <p:spPr bwMode="auto">
                <a:xfrm>
                  <a:off x="507" y="3072"/>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03" name="Rectangle 226"/>
                <p:cNvSpPr>
                  <a:spLocks noChangeArrowheads="1"/>
                </p:cNvSpPr>
                <p:nvPr/>
              </p:nvSpPr>
              <p:spPr bwMode="auto">
                <a:xfrm>
                  <a:off x="464" y="3072"/>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1" name="Group 227"/>
              <p:cNvGrpSpPr>
                <a:grpSpLocks/>
              </p:cNvGrpSpPr>
              <p:nvPr/>
            </p:nvGrpSpPr>
            <p:grpSpPr bwMode="auto">
              <a:xfrm>
                <a:off x="929" y="3072"/>
                <a:ext cx="465" cy="384"/>
                <a:chOff x="929" y="3072"/>
                <a:chExt cx="465" cy="384"/>
              </a:xfrm>
            </p:grpSpPr>
            <p:sp>
              <p:nvSpPr>
                <p:cNvPr id="100" name="Rectangle 228"/>
                <p:cNvSpPr>
                  <a:spLocks noChangeArrowheads="1"/>
                </p:cNvSpPr>
                <p:nvPr/>
              </p:nvSpPr>
              <p:spPr bwMode="auto">
                <a:xfrm>
                  <a:off x="972" y="3072"/>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101" name="Rectangle 229"/>
                <p:cNvSpPr>
                  <a:spLocks noChangeArrowheads="1"/>
                </p:cNvSpPr>
                <p:nvPr/>
              </p:nvSpPr>
              <p:spPr bwMode="auto">
                <a:xfrm>
                  <a:off x="929" y="3072"/>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2" name="Group 230"/>
              <p:cNvGrpSpPr>
                <a:grpSpLocks/>
              </p:cNvGrpSpPr>
              <p:nvPr/>
            </p:nvGrpSpPr>
            <p:grpSpPr bwMode="auto">
              <a:xfrm>
                <a:off x="1394" y="3072"/>
                <a:ext cx="465" cy="384"/>
                <a:chOff x="1394" y="3072"/>
                <a:chExt cx="465" cy="384"/>
              </a:xfrm>
            </p:grpSpPr>
            <p:sp>
              <p:nvSpPr>
                <p:cNvPr id="98" name="Rectangle 231"/>
                <p:cNvSpPr>
                  <a:spLocks noChangeArrowheads="1"/>
                </p:cNvSpPr>
                <p:nvPr/>
              </p:nvSpPr>
              <p:spPr bwMode="auto">
                <a:xfrm>
                  <a:off x="1437" y="3072"/>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99" name="Rectangle 232"/>
                <p:cNvSpPr>
                  <a:spLocks noChangeArrowheads="1"/>
                </p:cNvSpPr>
                <p:nvPr/>
              </p:nvSpPr>
              <p:spPr bwMode="auto">
                <a:xfrm>
                  <a:off x="1394" y="3072"/>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3" name="Group 233"/>
              <p:cNvGrpSpPr>
                <a:grpSpLocks/>
              </p:cNvGrpSpPr>
              <p:nvPr/>
            </p:nvGrpSpPr>
            <p:grpSpPr bwMode="auto">
              <a:xfrm>
                <a:off x="1859" y="3072"/>
                <a:ext cx="465" cy="384"/>
                <a:chOff x="1859" y="3072"/>
                <a:chExt cx="465" cy="384"/>
              </a:xfrm>
            </p:grpSpPr>
            <p:sp>
              <p:nvSpPr>
                <p:cNvPr id="96" name="Rectangle 234"/>
                <p:cNvSpPr>
                  <a:spLocks noChangeArrowheads="1"/>
                </p:cNvSpPr>
                <p:nvPr/>
              </p:nvSpPr>
              <p:spPr bwMode="auto">
                <a:xfrm>
                  <a:off x="1902" y="3072"/>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97" name="Rectangle 235"/>
                <p:cNvSpPr>
                  <a:spLocks noChangeArrowheads="1"/>
                </p:cNvSpPr>
                <p:nvPr/>
              </p:nvSpPr>
              <p:spPr bwMode="auto">
                <a:xfrm>
                  <a:off x="1859" y="3072"/>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4" name="Group 236"/>
              <p:cNvGrpSpPr>
                <a:grpSpLocks/>
              </p:cNvGrpSpPr>
              <p:nvPr/>
            </p:nvGrpSpPr>
            <p:grpSpPr bwMode="auto">
              <a:xfrm>
                <a:off x="2324" y="3072"/>
                <a:ext cx="465" cy="384"/>
                <a:chOff x="2324" y="3072"/>
                <a:chExt cx="465" cy="384"/>
              </a:xfrm>
            </p:grpSpPr>
            <p:sp>
              <p:nvSpPr>
                <p:cNvPr id="94" name="Rectangle 237"/>
                <p:cNvSpPr>
                  <a:spLocks noChangeArrowheads="1"/>
                </p:cNvSpPr>
                <p:nvPr/>
              </p:nvSpPr>
              <p:spPr bwMode="auto">
                <a:xfrm>
                  <a:off x="2367" y="3072"/>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95" name="Rectangle 238"/>
                <p:cNvSpPr>
                  <a:spLocks noChangeArrowheads="1"/>
                </p:cNvSpPr>
                <p:nvPr/>
              </p:nvSpPr>
              <p:spPr bwMode="auto">
                <a:xfrm>
                  <a:off x="2324" y="3072"/>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5" name="Group 239"/>
              <p:cNvGrpSpPr>
                <a:grpSpLocks/>
              </p:cNvGrpSpPr>
              <p:nvPr/>
            </p:nvGrpSpPr>
            <p:grpSpPr bwMode="auto">
              <a:xfrm>
                <a:off x="2789" y="3072"/>
                <a:ext cx="465" cy="384"/>
                <a:chOff x="2789" y="3072"/>
                <a:chExt cx="465" cy="384"/>
              </a:xfrm>
            </p:grpSpPr>
            <p:sp>
              <p:nvSpPr>
                <p:cNvPr id="92" name="Rectangle 240"/>
                <p:cNvSpPr>
                  <a:spLocks noChangeArrowheads="1"/>
                </p:cNvSpPr>
                <p:nvPr/>
              </p:nvSpPr>
              <p:spPr bwMode="auto">
                <a:xfrm>
                  <a:off x="2832" y="3072"/>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93" name="Rectangle 241"/>
                <p:cNvSpPr>
                  <a:spLocks noChangeArrowheads="1"/>
                </p:cNvSpPr>
                <p:nvPr/>
              </p:nvSpPr>
              <p:spPr bwMode="auto">
                <a:xfrm>
                  <a:off x="2789" y="3072"/>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6" name="Group 242"/>
              <p:cNvGrpSpPr>
                <a:grpSpLocks/>
              </p:cNvGrpSpPr>
              <p:nvPr/>
            </p:nvGrpSpPr>
            <p:grpSpPr bwMode="auto">
              <a:xfrm>
                <a:off x="3254" y="3072"/>
                <a:ext cx="465" cy="384"/>
                <a:chOff x="3254" y="3072"/>
                <a:chExt cx="465" cy="384"/>
              </a:xfrm>
            </p:grpSpPr>
            <p:sp>
              <p:nvSpPr>
                <p:cNvPr id="90" name="Rectangle 243"/>
                <p:cNvSpPr>
                  <a:spLocks noChangeArrowheads="1"/>
                </p:cNvSpPr>
                <p:nvPr/>
              </p:nvSpPr>
              <p:spPr bwMode="auto">
                <a:xfrm>
                  <a:off x="3297" y="3072"/>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latin typeface="Times New Roman" panose="02020603050405020304" pitchFamily="18" charset="0"/>
                    </a:rPr>
                    <a:t> </a:t>
                  </a:r>
                  <a:endParaRPr lang="zh-CN" altLang="en-US" sz="2800" b="1"/>
                </a:p>
                <a:p>
                  <a:pPr algn="ctr">
                    <a:spcBef>
                      <a:spcPct val="0"/>
                    </a:spcBef>
                    <a:buSzTx/>
                    <a:buFontTx/>
                    <a:buNone/>
                  </a:pPr>
                  <a:endParaRPr lang="zh-CN" altLang="en-US" sz="2800" b="1"/>
                </a:p>
              </p:txBody>
            </p:sp>
            <p:sp>
              <p:nvSpPr>
                <p:cNvPr id="91" name="Rectangle 244"/>
                <p:cNvSpPr>
                  <a:spLocks noChangeArrowheads="1"/>
                </p:cNvSpPr>
                <p:nvPr/>
              </p:nvSpPr>
              <p:spPr bwMode="auto">
                <a:xfrm>
                  <a:off x="3254" y="3072"/>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7" name="Group 245"/>
              <p:cNvGrpSpPr>
                <a:grpSpLocks/>
              </p:cNvGrpSpPr>
              <p:nvPr/>
            </p:nvGrpSpPr>
            <p:grpSpPr bwMode="auto">
              <a:xfrm>
                <a:off x="3719" y="3072"/>
                <a:ext cx="465" cy="384"/>
                <a:chOff x="3719" y="3072"/>
                <a:chExt cx="465" cy="384"/>
              </a:xfrm>
            </p:grpSpPr>
            <p:sp>
              <p:nvSpPr>
                <p:cNvPr id="88" name="Rectangle 246"/>
                <p:cNvSpPr>
                  <a:spLocks noChangeArrowheads="1"/>
                </p:cNvSpPr>
                <p:nvPr/>
              </p:nvSpPr>
              <p:spPr bwMode="auto">
                <a:xfrm>
                  <a:off x="3762" y="3072"/>
                  <a:ext cx="3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b="1"/>
                    <a:t>1</a:t>
                  </a:r>
                </a:p>
              </p:txBody>
            </p:sp>
            <p:sp>
              <p:nvSpPr>
                <p:cNvPr id="89" name="Rectangle 247"/>
                <p:cNvSpPr>
                  <a:spLocks noChangeArrowheads="1"/>
                </p:cNvSpPr>
                <p:nvPr/>
              </p:nvSpPr>
              <p:spPr bwMode="auto">
                <a:xfrm>
                  <a:off x="3719" y="3072"/>
                  <a:ext cx="46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6" name="Rectangle 248"/>
            <p:cNvSpPr>
              <a:spLocks noChangeArrowheads="1"/>
            </p:cNvSpPr>
            <p:nvPr/>
          </p:nvSpPr>
          <p:spPr bwMode="auto">
            <a:xfrm>
              <a:off x="-3" y="-3"/>
              <a:ext cx="4190" cy="3462"/>
            </a:xfrm>
            <a:prstGeom prst="rect">
              <a:avLst/>
            </a:prstGeom>
            <a:noFill/>
            <a:ln w="952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410218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3" name="内容占位符 2"/>
          <p:cNvSpPr>
            <a:spLocks noGrp="1"/>
          </p:cNvSpPr>
          <p:nvPr>
            <p:ph idx="1"/>
          </p:nvPr>
        </p:nvSpPr>
        <p:spPr/>
        <p:txBody>
          <a:bodyPr>
            <a:normAutofit/>
          </a:bodyPr>
          <a:lstStyle/>
          <a:p>
            <a:pPr>
              <a:buNone/>
            </a:pPr>
            <a:r>
              <a:rPr lang="zh-CN" altLang="en-US" sz="2800" dirty="0">
                <a:latin typeface="宋体" panose="02010600030101010101" pitchFamily="2" charset="-122"/>
                <a:ea typeface="宋体" panose="02010600030101010101" pitchFamily="2" charset="-122"/>
              </a:rPr>
              <a:t>由上述真值表可得出</a:t>
            </a:r>
            <a:r>
              <a:rPr lang="zh-CN" altLang="en-US" dirty="0"/>
              <a:t> </a:t>
            </a:r>
            <a:r>
              <a:rPr lang="en-US" altLang="zh-CN" sz="2800"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1 </a:t>
            </a:r>
            <a:r>
              <a:rPr lang="en-US" altLang="zh-CN" sz="2800" dirty="0">
                <a:latin typeface="Times New Roman" panose="02020603050405020304" pitchFamily="18" charset="0"/>
                <a:cs typeface="Times New Roman" panose="02020603050405020304" pitchFamily="18" charset="0"/>
              </a:rPr>
              <a:t>= A</a:t>
            </a:r>
            <a:r>
              <a:rPr lang="en-US" altLang="zh-CN" sz="2800" baseline="-25000" dirty="0">
                <a:latin typeface="Times New Roman" panose="02020603050405020304" pitchFamily="18" charset="0"/>
                <a:cs typeface="Times New Roman" panose="02020603050405020304" pitchFamily="18" charset="0"/>
              </a:rPr>
              <a:t>2</a:t>
            </a:r>
          </a:p>
          <a:p>
            <a:pPr lvl="1"/>
            <a:r>
              <a:rPr lang="zh-CN" altLang="en-US" sz="2400" dirty="0">
                <a:latin typeface="宋体" panose="02010600030101010101" pitchFamily="2" charset="-122"/>
                <a:ea typeface="宋体" panose="02010600030101010101" pitchFamily="2" charset="-122"/>
              </a:rPr>
              <a:t>记</a:t>
            </a:r>
            <a:r>
              <a:rPr lang="zh-CN" altLang="en-US" dirty="0"/>
              <a:t> </a:t>
            </a:r>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3 </a:t>
            </a:r>
            <a:r>
              <a:rPr lang="en-US" altLang="zh-CN" sz="2400" dirty="0">
                <a:latin typeface="Times New Roman" panose="02020603050405020304" pitchFamily="18" charset="0"/>
                <a:cs typeface="Times New Roman" panose="02020603050405020304" pitchFamily="18" charset="0"/>
              </a:rPr>
              <a:t>= (P∧Q∧</a:t>
            </a:r>
            <a:r>
              <a:rPr lang="zh-CN" altLang="en-US" sz="2400" i="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R)∨(</a:t>
            </a:r>
            <a:r>
              <a:rPr lang="zh-CN" altLang="en-US" sz="2400" i="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P∧R∧</a:t>
            </a:r>
            <a:r>
              <a:rPr lang="zh-CN" altLang="en-US" sz="2400" i="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Q)</a:t>
            </a:r>
            <a:r>
              <a:rPr lang="en-US" altLang="zh-CN" sz="2400" dirty="0">
                <a:latin typeface="Times New Roman" panose="02020603050405020304" pitchFamily="18" charset="0"/>
              </a:rPr>
              <a:t>	</a:t>
            </a:r>
          </a:p>
          <a:p>
            <a:pPr lvl="1"/>
            <a:r>
              <a:rPr lang="zh-CN" altLang="en-US" sz="2400" dirty="0">
                <a:latin typeface="宋体" panose="02010600030101010101" pitchFamily="2" charset="-122"/>
                <a:ea typeface="宋体" panose="02010600030101010101" pitchFamily="2" charset="-122"/>
              </a:rPr>
              <a:t>但</a:t>
            </a:r>
            <a:r>
              <a:rPr lang="zh-CN" altLang="en-US" dirty="0">
                <a:latin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zh-CN" altLang="en-US" sz="2800" dirty="0">
                <a:latin typeface="宋体" panose="02010600030101010101" pitchFamily="2" charset="-122"/>
                <a:ea typeface="宋体" panose="02010600030101010101" pitchFamily="2" charset="-122"/>
              </a:rPr>
              <a:t>注意掌握用不同的形式表示同一命题公式的方法</a:t>
            </a:r>
          </a:p>
          <a:p>
            <a:r>
              <a:rPr lang="zh-CN" altLang="en-US" sz="2800" dirty="0">
                <a:latin typeface="宋体" panose="02010600030101010101" pitchFamily="2" charset="-122"/>
                <a:ea typeface="宋体" panose="02010600030101010101" pitchFamily="2" charset="-122"/>
              </a:rPr>
              <a:t>善于以真值表为工具分析、验证、解决命题演算中的问题</a:t>
            </a:r>
          </a:p>
        </p:txBody>
      </p:sp>
    </p:spTree>
    <p:extLst>
      <p:ext uri="{BB962C8B-B14F-4D97-AF65-F5344CB8AC3E}">
        <p14:creationId xmlns:p14="http://schemas.microsoft.com/office/powerpoint/2010/main" val="10007297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6296-DD4E-9546-9025-042A0EBB23AF}"/>
              </a:ext>
            </a:extLst>
          </p:cNvPr>
          <p:cNvSpPr>
            <a:spLocks noGrp="1"/>
          </p:cNvSpPr>
          <p:nvPr>
            <p:ph type="title"/>
          </p:nvPr>
        </p:nvSpPr>
        <p:spPr/>
        <p:txBody>
          <a:bodyPr/>
          <a:lstStyle/>
          <a:p>
            <a:r>
              <a:rPr kumimoji="1" lang="zh-CN" altLang="en-US" dirty="0"/>
              <a:t>扩展思考</a:t>
            </a:r>
          </a:p>
        </p:txBody>
      </p:sp>
      <p:sp>
        <p:nvSpPr>
          <p:cNvPr id="4" name="内容占位符 2">
            <a:extLst>
              <a:ext uri="{FF2B5EF4-FFF2-40B4-BE49-F238E27FC236}">
                <a16:creationId xmlns:a16="http://schemas.microsoft.com/office/drawing/2014/main" id="{C9D6CCAA-3361-3548-937F-E3D2893FD5EB}"/>
              </a:ext>
            </a:extLst>
          </p:cNvPr>
          <p:cNvSpPr txBox="1">
            <a:spLocks noChangeArrowheads="1"/>
          </p:cNvSpPr>
          <p:nvPr/>
        </p:nvSpPr>
        <p:spPr>
          <a:xfrm>
            <a:off x="238501" y="2708920"/>
            <a:ext cx="4104455" cy="2952328"/>
          </a:xfrm>
          <a:prstGeom prst="rect">
            <a:avLst/>
          </a:prstGeom>
          <a:solidFill>
            <a:schemeClr val="accent6">
              <a:lumMod val="20000"/>
              <a:lumOff val="80000"/>
            </a:schemeClr>
          </a:solidFill>
        </p:spPr>
        <p:txBody>
          <a:bodyPr vert="horz" lIns="91440" tIns="45720" rIns="91440" bIns="45720" rtlCol="0">
            <a:normAutofit fontScale="92500" lnSpcReduction="20000"/>
          </a:bodyPr>
          <a:lstStyle>
            <a:lvl1pPr marL="257175" indent="-257175" algn="l" defTabSz="6858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1950" kern="1200" dirty="0" smtClean="0">
                <a:solidFill>
                  <a:schemeClr val="tx1"/>
                </a:solidFill>
                <a:latin typeface="华文楷体" pitchFamily="2" charset="-122"/>
                <a:ea typeface="华文楷体" pitchFamily="2" charset="-122"/>
                <a:cs typeface="+mn-cs"/>
              </a:defRPr>
            </a:lvl1pPr>
            <a:lvl2pPr marL="557213" indent="-214313" algn="l" defTabSz="685800" rtl="0" eaLnBrk="1" latinLnBrk="0" hangingPunct="1">
              <a:spcBef>
                <a:spcPct val="20000"/>
              </a:spcBef>
              <a:buClr>
                <a:srgbClr val="B418B8"/>
              </a:buClr>
              <a:buSzPct val="80000"/>
              <a:buFont typeface="Wingdings" pitchFamily="2" charset="2"/>
              <a:buChar char="u"/>
              <a:defRPr lang="zh-CN" altLang="en-US" sz="1725" kern="1200" dirty="0" smtClean="0">
                <a:solidFill>
                  <a:schemeClr val="tx1"/>
                </a:solidFill>
                <a:latin typeface="华文楷体" pitchFamily="2" charset="-122"/>
                <a:ea typeface="华文楷体" pitchFamily="2" charset="-122"/>
                <a:cs typeface="+mn-cs"/>
              </a:defRPr>
            </a:lvl2pPr>
            <a:lvl3pPr marL="857250" indent="-171450" algn="l" defTabSz="685800" rtl="0" eaLnBrk="1" latinLnBrk="0" hangingPunct="1">
              <a:spcBef>
                <a:spcPct val="20000"/>
              </a:spcBef>
              <a:buFont typeface="Arial" pitchFamily="34" charset="0"/>
              <a:buChar char="•"/>
              <a:defRPr lang="zh-CN" altLang="en-US" sz="1500" kern="1200" dirty="0" smtClean="0">
                <a:solidFill>
                  <a:schemeClr val="tx1"/>
                </a:solidFill>
                <a:latin typeface="华文楷体" pitchFamily="2" charset="-122"/>
                <a:ea typeface="华文楷体" pitchFamily="2" charset="-122"/>
                <a:cs typeface="+mn-cs"/>
              </a:defRPr>
            </a:lvl3pPr>
            <a:lvl4pPr marL="1200150" indent="-171450" algn="l" defTabSz="685800" rtl="0" eaLnBrk="1" latinLnBrk="0" hangingPunct="1">
              <a:spcBef>
                <a:spcPct val="20000"/>
              </a:spcBef>
              <a:buClr>
                <a:schemeClr val="accent4">
                  <a:lumMod val="75000"/>
                </a:schemeClr>
              </a:buClr>
              <a:buFont typeface="Arial" pitchFamily="34" charset="0"/>
              <a:buChar char="–"/>
              <a:defRPr sz="1200" kern="1200">
                <a:solidFill>
                  <a:schemeClr val="tx1"/>
                </a:solidFill>
                <a:latin typeface="华文楷体" panose="02010600040101010101" pitchFamily="2" charset="-122"/>
                <a:ea typeface="华文楷体" panose="02010600040101010101" pitchFamily="2" charset="-122"/>
                <a:cs typeface="+mn-cs"/>
              </a:defRPr>
            </a:lvl4pPr>
            <a:lvl5pPr marL="1543050" indent="-171450" algn="l" defTabSz="685800" rtl="0" eaLnBrk="1" latinLnBrk="0" hangingPunct="1">
              <a:spcBef>
                <a:spcPct val="20000"/>
              </a:spcBef>
              <a:buClr>
                <a:schemeClr val="accent4">
                  <a:lumMod val="75000"/>
                </a:schemeClr>
              </a:buClr>
              <a:buFont typeface="Arial" pitchFamily="34" charset="0"/>
              <a:buChar char="»"/>
              <a:defRPr sz="1200" kern="1200">
                <a:solidFill>
                  <a:schemeClr val="tx1"/>
                </a:solidFill>
                <a:latin typeface="华文楷体" panose="02010600040101010101" pitchFamily="2" charset="-122"/>
                <a:ea typeface="华文楷体" panose="02010600040101010101" pitchFamily="2"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90000"/>
              </a:lnSpc>
              <a:buFont typeface="Arial" panose="020B0604020202020204" pitchFamily="34" charset="0"/>
              <a:buNone/>
            </a:pPr>
            <a:r>
              <a:rPr lang="en-US" altLang="zh-CN" sz="2400" dirty="0" err="1">
                <a:latin typeface="Consolas" panose="020B0609020204030204" pitchFamily="49" charset="0"/>
                <a:ea typeface="黑体" panose="02010609060101010101" pitchFamily="49" charset="-122"/>
                <a:cs typeface="Consolas" panose="020B0609020204030204" pitchFamily="49" charset="0"/>
              </a:rPr>
              <a:t>boolean</a:t>
            </a:r>
            <a:r>
              <a:rPr lang="en-US" altLang="zh-CN" sz="2400" dirty="0">
                <a:latin typeface="Consolas" panose="020B0609020204030204" pitchFamily="49" charset="0"/>
                <a:ea typeface="黑体" panose="02010609060101010101" pitchFamily="49" charset="-122"/>
                <a:cs typeface="Consolas" panose="020B0609020204030204" pitchFamily="49" charset="0"/>
              </a:rPr>
              <a:t> </a:t>
            </a:r>
            <a:r>
              <a:rPr lang="en-US" altLang="zh-CN" sz="2400" b="1" dirty="0">
                <a:latin typeface="Consolas" panose="020B0609020204030204" pitchFamily="49" charset="0"/>
                <a:ea typeface="黑体" panose="02010609060101010101" pitchFamily="49" charset="-122"/>
                <a:cs typeface="Consolas" panose="020B0609020204030204" pitchFamily="49" charset="0"/>
              </a:rPr>
              <a:t>Program</a:t>
            </a:r>
            <a:r>
              <a:rPr lang="en-US" altLang="zh-CN" sz="2400" dirty="0">
                <a:latin typeface="Consolas" panose="020B0609020204030204" pitchFamily="49" charset="0"/>
                <a:ea typeface="黑体" panose="02010609060101010101" pitchFamily="49" charset="-122"/>
                <a:cs typeface="Consolas" panose="020B0609020204030204" pitchFamily="49" charset="0"/>
              </a:rPr>
              <a:t>(</a:t>
            </a:r>
            <a:r>
              <a:rPr lang="en-US" altLang="zh-CN" sz="2400" dirty="0" err="1">
                <a:latin typeface="Consolas" panose="020B0609020204030204" pitchFamily="49" charset="0"/>
                <a:ea typeface="黑体" panose="02010609060101010101" pitchFamily="49" charset="-122"/>
                <a:cs typeface="Consolas" panose="020B0609020204030204" pitchFamily="49" charset="0"/>
              </a:rPr>
              <a:t>boolen</a:t>
            </a:r>
            <a:r>
              <a:rPr lang="en-US" altLang="zh-CN" sz="2400" dirty="0">
                <a:latin typeface="Consolas" panose="020B0609020204030204" pitchFamily="49" charset="0"/>
                <a:ea typeface="黑体" panose="02010609060101010101" pitchFamily="49" charset="-122"/>
                <a:cs typeface="Consolas" panose="020B0609020204030204" pitchFamily="49" charset="0"/>
              </a:rPr>
              <a:t> P)</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if (P)</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return Q;</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else</a:t>
            </a:r>
            <a:r>
              <a:rPr lang="zh-CN" altLang="en-US" sz="2400" dirty="0">
                <a:latin typeface="Consolas" panose="020B0609020204030204" pitchFamily="49" charset="0"/>
                <a:ea typeface="黑体" panose="02010609060101010101" pitchFamily="49" charset="-122"/>
                <a:cs typeface="Consolas" panose="020B0609020204030204" pitchFamily="49" charset="0"/>
              </a:rPr>
              <a:t> </a:t>
            </a:r>
            <a:r>
              <a:rPr lang="en-US" altLang="zh-CN" sz="2400" dirty="0">
                <a:latin typeface="Consolas" panose="020B0609020204030204" pitchFamily="49" charset="0"/>
                <a:ea typeface="黑体" panose="02010609060101010101" pitchFamily="49" charset="-122"/>
                <a:cs typeface="Consolas" panose="020B0609020204030204" pitchFamily="49" charset="0"/>
              </a:rPr>
              <a:t>if</a:t>
            </a:r>
            <a:r>
              <a:rPr lang="zh-CN" altLang="en-US" sz="2400" dirty="0">
                <a:latin typeface="Consolas" panose="020B0609020204030204" pitchFamily="49" charset="0"/>
                <a:ea typeface="黑体" panose="02010609060101010101" pitchFamily="49" charset="-122"/>
                <a:cs typeface="Consolas" panose="020B0609020204030204" pitchFamily="49" charset="0"/>
              </a:rPr>
              <a:t> </a:t>
            </a:r>
            <a:r>
              <a:rPr lang="en-US" altLang="zh-CN" sz="2400" dirty="0">
                <a:latin typeface="Consolas" panose="020B0609020204030204" pitchFamily="49" charset="0"/>
                <a:ea typeface="黑体" panose="02010609060101010101" pitchFamily="49" charset="-122"/>
                <a:cs typeface="Consolas" panose="020B0609020204030204" pitchFamily="49" charset="0"/>
              </a:rPr>
              <a:t>(S)</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return</a:t>
            </a:r>
            <a:r>
              <a:rPr lang="zh-CN" altLang="en-US" sz="2400" dirty="0">
                <a:latin typeface="Consolas" panose="020B0609020204030204" pitchFamily="49" charset="0"/>
                <a:ea typeface="黑体" panose="02010609060101010101" pitchFamily="49" charset="-122"/>
                <a:cs typeface="Consolas" panose="020B0609020204030204" pitchFamily="49" charset="0"/>
              </a:rPr>
              <a:t> </a:t>
            </a:r>
            <a:r>
              <a:rPr lang="en-US" altLang="zh-CN" sz="2400" dirty="0">
                <a:latin typeface="Consolas" panose="020B0609020204030204" pitchFamily="49" charset="0"/>
                <a:ea typeface="黑体" panose="02010609060101010101" pitchFamily="49" charset="-122"/>
                <a:cs typeface="Consolas" panose="020B0609020204030204" pitchFamily="49" charset="0"/>
              </a:rPr>
              <a:t>R;</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else</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return</a:t>
            </a:r>
            <a:r>
              <a:rPr lang="zh-CN" altLang="en-US" sz="2400" dirty="0">
                <a:latin typeface="Consolas" panose="020B0609020204030204" pitchFamily="49" charset="0"/>
                <a:ea typeface="黑体" panose="02010609060101010101" pitchFamily="49" charset="-122"/>
                <a:cs typeface="Consolas" panose="020B0609020204030204" pitchFamily="49" charset="0"/>
              </a:rPr>
              <a:t> </a:t>
            </a:r>
            <a:r>
              <a:rPr lang="en-US" altLang="zh-CN" sz="2400" dirty="0">
                <a:latin typeface="Consolas" panose="020B0609020204030204" pitchFamily="49" charset="0"/>
                <a:ea typeface="黑体" panose="02010609060101010101" pitchFamily="49" charset="-122"/>
                <a:cs typeface="Consolas" panose="020B0609020204030204" pitchFamily="49" charset="0"/>
              </a:rPr>
              <a:t>M;</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a:t>
            </a:r>
            <a:r>
              <a:rPr lang="en-US" altLang="zh-CN" sz="1800" dirty="0">
                <a:latin typeface="Consolas" panose="020B0609020204030204" pitchFamily="49" charset="0"/>
                <a:ea typeface="宋体" panose="02010600030101010101" pitchFamily="2" charset="-122"/>
                <a:cs typeface="Consolas" panose="020B0609020204030204" pitchFamily="49" charset="0"/>
              </a:rPr>
              <a:t> </a:t>
            </a:r>
            <a:endParaRPr lang="en-US" sz="1800" dirty="0">
              <a:latin typeface="Consolas" panose="020B0609020204030204" pitchFamily="49" charset="0"/>
              <a:ea typeface="宋体" panose="02010600030101010101" pitchFamily="2" charset="-122"/>
              <a:cs typeface="Consolas" panose="020B0609020204030204" pitchFamily="49" charset="0"/>
            </a:endParaRPr>
          </a:p>
        </p:txBody>
      </p:sp>
      <p:sp>
        <p:nvSpPr>
          <p:cNvPr id="5" name="内容占位符 2">
            <a:extLst>
              <a:ext uri="{FF2B5EF4-FFF2-40B4-BE49-F238E27FC236}">
                <a16:creationId xmlns:a16="http://schemas.microsoft.com/office/drawing/2014/main" id="{B71211A6-D313-8F43-ACA5-2510F193DF9F}"/>
              </a:ext>
            </a:extLst>
          </p:cNvPr>
          <p:cNvSpPr txBox="1">
            <a:spLocks noChangeArrowheads="1"/>
          </p:cNvSpPr>
          <p:nvPr/>
        </p:nvSpPr>
        <p:spPr>
          <a:xfrm>
            <a:off x="4630989" y="2492896"/>
            <a:ext cx="4392488" cy="3312368"/>
          </a:xfrm>
          <a:prstGeom prst="rect">
            <a:avLst/>
          </a:prstGeom>
          <a:solidFill>
            <a:schemeClr val="accent6">
              <a:lumMod val="20000"/>
              <a:lumOff val="80000"/>
            </a:schemeClr>
          </a:solidFill>
        </p:spPr>
        <p:txBody>
          <a:bodyPr vert="horz" lIns="91440" tIns="45720" rIns="91440" bIns="45720" rtlCol="0">
            <a:normAutofit fontScale="85000" lnSpcReduction="20000"/>
          </a:bodyPr>
          <a:lstStyle>
            <a:lvl1pPr marL="257175" indent="-257175" algn="l" defTabSz="6858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1950" kern="1200" dirty="0" smtClean="0">
                <a:solidFill>
                  <a:schemeClr val="tx1"/>
                </a:solidFill>
                <a:latin typeface="华文楷体" pitchFamily="2" charset="-122"/>
                <a:ea typeface="华文楷体" pitchFamily="2" charset="-122"/>
                <a:cs typeface="+mn-cs"/>
              </a:defRPr>
            </a:lvl1pPr>
            <a:lvl2pPr marL="557213" indent="-214313" algn="l" defTabSz="685800" rtl="0" eaLnBrk="1" latinLnBrk="0" hangingPunct="1">
              <a:spcBef>
                <a:spcPct val="20000"/>
              </a:spcBef>
              <a:buClr>
                <a:srgbClr val="B418B8"/>
              </a:buClr>
              <a:buSzPct val="80000"/>
              <a:buFont typeface="Wingdings" pitchFamily="2" charset="2"/>
              <a:buChar char="u"/>
              <a:defRPr lang="zh-CN" altLang="en-US" sz="1725" kern="1200" dirty="0" smtClean="0">
                <a:solidFill>
                  <a:schemeClr val="tx1"/>
                </a:solidFill>
                <a:latin typeface="华文楷体" pitchFamily="2" charset="-122"/>
                <a:ea typeface="华文楷体" pitchFamily="2" charset="-122"/>
                <a:cs typeface="+mn-cs"/>
              </a:defRPr>
            </a:lvl2pPr>
            <a:lvl3pPr marL="857250" indent="-171450" algn="l" defTabSz="685800" rtl="0" eaLnBrk="1" latinLnBrk="0" hangingPunct="1">
              <a:spcBef>
                <a:spcPct val="20000"/>
              </a:spcBef>
              <a:buFont typeface="Arial" pitchFamily="34" charset="0"/>
              <a:buChar char="•"/>
              <a:defRPr lang="zh-CN" altLang="en-US" sz="1500" kern="1200" dirty="0" smtClean="0">
                <a:solidFill>
                  <a:schemeClr val="tx1"/>
                </a:solidFill>
                <a:latin typeface="华文楷体" pitchFamily="2" charset="-122"/>
                <a:ea typeface="华文楷体" pitchFamily="2" charset="-122"/>
                <a:cs typeface="+mn-cs"/>
              </a:defRPr>
            </a:lvl3pPr>
            <a:lvl4pPr marL="1200150" indent="-171450" algn="l" defTabSz="685800" rtl="0" eaLnBrk="1" latinLnBrk="0" hangingPunct="1">
              <a:spcBef>
                <a:spcPct val="20000"/>
              </a:spcBef>
              <a:buClr>
                <a:schemeClr val="accent4">
                  <a:lumMod val="75000"/>
                </a:schemeClr>
              </a:buClr>
              <a:buFont typeface="Arial" pitchFamily="34" charset="0"/>
              <a:buChar char="–"/>
              <a:defRPr sz="1200" kern="1200">
                <a:solidFill>
                  <a:schemeClr val="tx1"/>
                </a:solidFill>
                <a:latin typeface="华文楷体" panose="02010600040101010101" pitchFamily="2" charset="-122"/>
                <a:ea typeface="华文楷体" panose="02010600040101010101" pitchFamily="2" charset="-122"/>
                <a:cs typeface="+mn-cs"/>
              </a:defRPr>
            </a:lvl4pPr>
            <a:lvl5pPr marL="1543050" indent="-171450" algn="l" defTabSz="685800" rtl="0" eaLnBrk="1" latinLnBrk="0" hangingPunct="1">
              <a:spcBef>
                <a:spcPct val="20000"/>
              </a:spcBef>
              <a:buClr>
                <a:schemeClr val="accent4">
                  <a:lumMod val="75000"/>
                </a:schemeClr>
              </a:buClr>
              <a:buFont typeface="Arial" pitchFamily="34" charset="0"/>
              <a:buChar char="»"/>
              <a:defRPr sz="1200" kern="1200">
                <a:solidFill>
                  <a:schemeClr val="tx1"/>
                </a:solidFill>
                <a:latin typeface="华文楷体" panose="02010600040101010101" pitchFamily="2" charset="-122"/>
                <a:ea typeface="华文楷体" panose="02010600040101010101" pitchFamily="2"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90000"/>
              </a:lnSpc>
              <a:buFont typeface="Arial" panose="020B0604020202020204" pitchFamily="34" charset="0"/>
              <a:buNone/>
            </a:pPr>
            <a:r>
              <a:rPr lang="en-US" altLang="zh-CN" sz="2400" dirty="0" err="1">
                <a:latin typeface="Consolas" panose="020B0609020204030204" pitchFamily="49" charset="0"/>
                <a:ea typeface="黑体" panose="02010609060101010101" pitchFamily="49" charset="-122"/>
                <a:cs typeface="Consolas" panose="020B0609020204030204" pitchFamily="49" charset="0"/>
              </a:rPr>
              <a:t>boolean</a:t>
            </a:r>
            <a:r>
              <a:rPr lang="en-US" altLang="zh-CN" sz="2400" dirty="0">
                <a:latin typeface="Consolas" panose="020B0609020204030204" pitchFamily="49" charset="0"/>
                <a:ea typeface="黑体" panose="02010609060101010101" pitchFamily="49" charset="-122"/>
                <a:cs typeface="Consolas" panose="020B0609020204030204" pitchFamily="49" charset="0"/>
              </a:rPr>
              <a:t> </a:t>
            </a:r>
            <a:r>
              <a:rPr lang="en-US" altLang="zh-CN" sz="2400" b="1" dirty="0">
                <a:latin typeface="Consolas" panose="020B0609020204030204" pitchFamily="49" charset="0"/>
                <a:ea typeface="黑体" panose="02010609060101010101" pitchFamily="49" charset="-122"/>
                <a:cs typeface="Consolas" panose="020B0609020204030204" pitchFamily="49" charset="0"/>
              </a:rPr>
              <a:t>Program</a:t>
            </a:r>
            <a:r>
              <a:rPr lang="en-US" altLang="zh-CN" sz="2400" dirty="0">
                <a:latin typeface="Consolas" panose="020B0609020204030204" pitchFamily="49" charset="0"/>
                <a:ea typeface="黑体" panose="02010609060101010101" pitchFamily="49" charset="-122"/>
                <a:cs typeface="Consolas" panose="020B0609020204030204" pitchFamily="49" charset="0"/>
              </a:rPr>
              <a:t>(</a:t>
            </a:r>
            <a:r>
              <a:rPr lang="en-US" altLang="zh-CN" sz="2400" dirty="0" err="1">
                <a:latin typeface="Consolas" panose="020B0609020204030204" pitchFamily="49" charset="0"/>
                <a:ea typeface="黑体" panose="02010609060101010101" pitchFamily="49" charset="-122"/>
                <a:cs typeface="Consolas" panose="020B0609020204030204" pitchFamily="49" charset="0"/>
              </a:rPr>
              <a:t>boolen</a:t>
            </a:r>
            <a:r>
              <a:rPr lang="en-US" altLang="zh-CN" sz="2400" dirty="0">
                <a:latin typeface="Consolas" panose="020B0609020204030204" pitchFamily="49" charset="0"/>
                <a:ea typeface="黑体" panose="02010609060101010101" pitchFamily="49" charset="-122"/>
                <a:cs typeface="Consolas" panose="020B0609020204030204" pitchFamily="49" charset="0"/>
              </a:rPr>
              <a:t> P)</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if (P)</a:t>
            </a:r>
            <a:r>
              <a:rPr lang="zh-CN" altLang="en-US" sz="2400" dirty="0">
                <a:latin typeface="Consolas" panose="020B0609020204030204" pitchFamily="49" charset="0"/>
                <a:ea typeface="黑体" panose="02010609060101010101" pitchFamily="49" charset="-122"/>
                <a:cs typeface="Consolas" panose="020B0609020204030204" pitchFamily="49" charset="0"/>
              </a:rPr>
              <a:t> </a:t>
            </a:r>
            <a:r>
              <a:rPr lang="en-US" altLang="zh-CN" sz="2400" dirty="0">
                <a:latin typeface="Consolas" panose="020B0609020204030204" pitchFamily="49" charset="0"/>
                <a:ea typeface="黑体" panose="02010609060101010101" pitchFamily="49" charset="-122"/>
                <a:cs typeface="Consolas" panose="020B0609020204030204" pitchFamily="49" charset="0"/>
              </a:rPr>
              <a:t>{</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if</a:t>
            </a:r>
            <a:r>
              <a:rPr lang="zh-CN" altLang="en-US" sz="2400" dirty="0">
                <a:latin typeface="Consolas" panose="020B0609020204030204" pitchFamily="49" charset="0"/>
                <a:ea typeface="黑体" panose="02010609060101010101" pitchFamily="49" charset="-122"/>
                <a:cs typeface="Consolas" panose="020B0609020204030204" pitchFamily="49" charset="0"/>
              </a:rPr>
              <a:t> </a:t>
            </a:r>
            <a:r>
              <a:rPr lang="en-US" altLang="zh-CN" sz="2400" dirty="0">
                <a:latin typeface="Consolas" panose="020B0609020204030204" pitchFamily="49" charset="0"/>
                <a:ea typeface="黑体" panose="02010609060101010101" pitchFamily="49" charset="-122"/>
                <a:cs typeface="Consolas" panose="020B0609020204030204" pitchFamily="49" charset="0"/>
              </a:rPr>
              <a:t>(Q)</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return</a:t>
            </a:r>
            <a:r>
              <a:rPr lang="zh-CN" altLang="en-US" sz="2400" dirty="0">
                <a:latin typeface="Consolas" panose="020B0609020204030204" pitchFamily="49" charset="0"/>
                <a:ea typeface="黑体" panose="02010609060101010101" pitchFamily="49" charset="-122"/>
                <a:cs typeface="Consolas" panose="020B0609020204030204" pitchFamily="49" charset="0"/>
              </a:rPr>
              <a:t> </a:t>
            </a:r>
            <a:r>
              <a:rPr lang="en-US" altLang="zh-CN" sz="2400" dirty="0">
                <a:latin typeface="Consolas" panose="020B0609020204030204" pitchFamily="49" charset="0"/>
                <a:ea typeface="黑体" panose="02010609060101010101" pitchFamily="49" charset="-122"/>
                <a:cs typeface="Consolas" panose="020B0609020204030204" pitchFamily="49" charset="0"/>
              </a:rPr>
              <a:t>S;</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else</a:t>
            </a:r>
            <a:r>
              <a:rPr lang="zh-CN" altLang="en-US" sz="2400" dirty="0">
                <a:latin typeface="Consolas" panose="020B0609020204030204" pitchFamily="49" charset="0"/>
                <a:ea typeface="黑体" panose="02010609060101010101" pitchFamily="49" charset="-122"/>
                <a:cs typeface="Consolas" panose="020B0609020204030204" pitchFamily="49" charset="0"/>
              </a:rPr>
              <a:t> </a:t>
            </a:r>
            <a:endParaRPr lang="en-US" altLang="zh-CN" sz="2400" dirty="0">
              <a:latin typeface="Consolas" panose="020B0609020204030204" pitchFamily="49" charset="0"/>
              <a:ea typeface="黑体" panose="02010609060101010101" pitchFamily="49" charset="-122"/>
              <a:cs typeface="Consolas" panose="020B0609020204030204" pitchFamily="49" charset="0"/>
            </a:endParaRP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return</a:t>
            </a:r>
            <a:r>
              <a:rPr lang="zh-CN" altLang="en-US" sz="2400" dirty="0">
                <a:latin typeface="Consolas" panose="020B0609020204030204" pitchFamily="49" charset="0"/>
                <a:ea typeface="黑体" panose="02010609060101010101" pitchFamily="49" charset="-122"/>
                <a:cs typeface="Consolas" panose="020B0609020204030204" pitchFamily="49" charset="0"/>
              </a:rPr>
              <a:t> </a:t>
            </a:r>
            <a:r>
              <a:rPr lang="en-US" altLang="zh-CN" sz="2400" dirty="0">
                <a:latin typeface="Consolas" panose="020B0609020204030204" pitchFamily="49" charset="0"/>
                <a:ea typeface="黑体" panose="02010609060101010101" pitchFamily="49" charset="-122"/>
                <a:cs typeface="Consolas" panose="020B0609020204030204" pitchFamily="49" charset="0"/>
              </a:rPr>
              <a:t>M;</a:t>
            </a:r>
          </a:p>
          <a:p>
            <a:pPr>
              <a:lnSpc>
                <a:spcPct val="90000"/>
              </a:lnSpc>
              <a:buFont typeface="Arial" panose="020B0604020202020204" pitchFamily="34" charset="0"/>
              <a:buNone/>
            </a:pPr>
            <a:r>
              <a:rPr lang="zh-CN" altLang="en-US" sz="2400" dirty="0">
                <a:latin typeface="Consolas" panose="020B0609020204030204" pitchFamily="49" charset="0"/>
                <a:ea typeface="黑体" panose="02010609060101010101" pitchFamily="49" charset="-122"/>
                <a:cs typeface="Consolas" panose="020B0609020204030204" pitchFamily="49" charset="0"/>
              </a:rPr>
              <a:t>       </a:t>
            </a:r>
            <a:r>
              <a:rPr lang="en-US" altLang="zh-CN" sz="2400" dirty="0">
                <a:latin typeface="Consolas" panose="020B0609020204030204" pitchFamily="49" charset="0"/>
                <a:ea typeface="黑体" panose="02010609060101010101" pitchFamily="49" charset="-122"/>
                <a:cs typeface="Consolas" panose="020B0609020204030204" pitchFamily="49" charset="0"/>
              </a:rPr>
              <a:t>}</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else</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			return</a:t>
            </a:r>
            <a:r>
              <a:rPr lang="zh-CN" altLang="en-US" sz="2400" dirty="0">
                <a:latin typeface="Consolas" panose="020B0609020204030204" pitchFamily="49" charset="0"/>
                <a:ea typeface="黑体" panose="02010609060101010101" pitchFamily="49" charset="-122"/>
                <a:cs typeface="Consolas" panose="020B0609020204030204" pitchFamily="49" charset="0"/>
              </a:rPr>
              <a:t> </a:t>
            </a:r>
            <a:r>
              <a:rPr lang="en-US" altLang="zh-CN" sz="2400" dirty="0">
                <a:latin typeface="Consolas" panose="020B0609020204030204" pitchFamily="49" charset="0"/>
                <a:ea typeface="黑体" panose="02010609060101010101" pitchFamily="49" charset="-122"/>
                <a:cs typeface="Consolas" panose="020B0609020204030204" pitchFamily="49" charset="0"/>
              </a:rPr>
              <a:t>R;</a:t>
            </a:r>
          </a:p>
          <a:p>
            <a:pPr>
              <a:lnSpc>
                <a:spcPct val="90000"/>
              </a:lnSpc>
              <a:buFont typeface="Arial" panose="020B0604020202020204" pitchFamily="34" charset="0"/>
              <a:buNone/>
            </a:pPr>
            <a:r>
              <a:rPr lang="en-US" altLang="zh-CN" sz="2400" dirty="0">
                <a:latin typeface="Consolas" panose="020B0609020204030204" pitchFamily="49" charset="0"/>
                <a:ea typeface="黑体" panose="02010609060101010101" pitchFamily="49" charset="-122"/>
                <a:cs typeface="Consolas" panose="020B0609020204030204" pitchFamily="49" charset="0"/>
              </a:rPr>
              <a:t>}</a:t>
            </a:r>
            <a:r>
              <a:rPr lang="en-US" altLang="zh-CN" sz="1800" dirty="0">
                <a:latin typeface="Consolas" panose="020B0609020204030204" pitchFamily="49" charset="0"/>
                <a:ea typeface="宋体" panose="02010600030101010101" pitchFamily="2" charset="-122"/>
                <a:cs typeface="Consolas" panose="020B0609020204030204" pitchFamily="49" charset="0"/>
              </a:rPr>
              <a:t> </a:t>
            </a:r>
            <a:endParaRPr lang="en-US" sz="1800" dirty="0">
              <a:latin typeface="Consolas" panose="020B0609020204030204" pitchFamily="49" charset="0"/>
              <a:ea typeface="宋体" panose="02010600030101010101" pitchFamily="2" charset="-122"/>
              <a:cs typeface="Consolas" panose="020B0609020204030204" pitchFamily="49" charset="0"/>
            </a:endParaRPr>
          </a:p>
        </p:txBody>
      </p:sp>
      <p:sp>
        <p:nvSpPr>
          <p:cNvPr id="3" name="文本框 2">
            <a:extLst>
              <a:ext uri="{FF2B5EF4-FFF2-40B4-BE49-F238E27FC236}">
                <a16:creationId xmlns:a16="http://schemas.microsoft.com/office/drawing/2014/main" id="{3F2808C6-A176-B940-8248-4332D02E2DA2}"/>
              </a:ext>
            </a:extLst>
          </p:cNvPr>
          <p:cNvSpPr txBox="1"/>
          <p:nvPr/>
        </p:nvSpPr>
        <p:spPr>
          <a:xfrm>
            <a:off x="611560" y="1772816"/>
            <a:ext cx="5519460" cy="584775"/>
          </a:xfrm>
          <a:prstGeom prst="rect">
            <a:avLst/>
          </a:prstGeom>
          <a:noFill/>
        </p:spPr>
        <p:txBody>
          <a:bodyPr wrap="none" rtlCol="0">
            <a:spAutoFit/>
          </a:bodyPr>
          <a:lstStyle/>
          <a:p>
            <a:r>
              <a:rPr lang="zh-CN" altLang="en-US" b="1" dirty="0"/>
              <a:t>这些程序对应什么逻辑公式？</a:t>
            </a:r>
            <a:endParaRPr kumimoji="1" lang="zh-CN" altLang="en-US" b="1" dirty="0"/>
          </a:p>
        </p:txBody>
      </p:sp>
    </p:spTree>
    <p:extLst>
      <p:ext uri="{BB962C8B-B14F-4D97-AF65-F5344CB8AC3E}">
        <p14:creationId xmlns:p14="http://schemas.microsoft.com/office/powerpoint/2010/main" val="3594497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4" name="内容占位符 2"/>
          <p:cNvSpPr>
            <a:spLocks noGrp="1"/>
          </p:cNvSpPr>
          <p:nvPr>
            <p:ph idx="1"/>
          </p:nvPr>
        </p:nvSpPr>
        <p:spPr>
          <a:xfrm>
            <a:off x="251520" y="1600202"/>
            <a:ext cx="8435280" cy="4525963"/>
          </a:xfrm>
        </p:spPr>
        <p:txBody>
          <a:bodyPr>
            <a:normAutofit/>
          </a:bodyPr>
          <a:lstStyle/>
          <a:p>
            <a:r>
              <a:rPr lang="zh-CN" altLang="en-US" sz="2800" dirty="0">
                <a:latin typeface="宋体" panose="02010600030101010101" pitchFamily="2" charset="-122"/>
                <a:ea typeface="宋体" panose="02010600030101010101" pitchFamily="2" charset="-122"/>
              </a:rPr>
              <a:t>需注意：逻辑联结词是从自然语句中提炼出来的，它仅保留了逻辑内容。</a:t>
            </a:r>
          </a:p>
          <a:p>
            <a:r>
              <a:rPr lang="zh-CN" altLang="en-US" sz="2800" dirty="0">
                <a:latin typeface="宋体" panose="02010600030101010101" pitchFamily="2" charset="-122"/>
                <a:ea typeface="宋体" panose="02010600030101010101" pitchFamily="2" charset="-122"/>
              </a:rPr>
              <a:t>自然语句本身并不严谨，常有</a:t>
            </a:r>
            <a:r>
              <a:rPr lang="zh-CN" altLang="en-US" sz="2800" dirty="0">
                <a:solidFill>
                  <a:srgbClr val="FF0000"/>
                </a:solidFill>
                <a:latin typeface="宋体" panose="02010600030101010101" pitchFamily="2" charset="-122"/>
                <a:ea typeface="宋体" panose="02010600030101010101" pitchFamily="2" charset="-122"/>
              </a:rPr>
              <a:t>二义性（歧义）</a:t>
            </a:r>
            <a:r>
              <a:rPr lang="zh-CN" altLang="en-US" sz="2800" dirty="0">
                <a:latin typeface="宋体" panose="02010600030101010101" pitchFamily="2" charset="-122"/>
                <a:ea typeface="宋体" panose="02010600030101010101" pitchFamily="2" charset="-122"/>
              </a:rPr>
              <a:t>，自然会出现同一自然语句的不同形式的逻辑描述。</a:t>
            </a:r>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99134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r>
              <a:rPr lang="en-US" altLang="zh-CN" sz="3600" dirty="0">
                <a:latin typeface="+mj-ea"/>
                <a:ea typeface="+mj-ea"/>
              </a:rPr>
              <a:t>-</a:t>
            </a:r>
            <a:r>
              <a:rPr lang="zh-CN" altLang="en-US" sz="3600" dirty="0">
                <a:latin typeface="+mj-ea"/>
                <a:ea typeface="+mj-ea"/>
              </a:rPr>
              <a:t>忌生搬硬套</a:t>
            </a:r>
          </a:p>
        </p:txBody>
      </p:sp>
      <p:sp>
        <p:nvSpPr>
          <p:cNvPr id="4" name="内容占位符 2"/>
          <p:cNvSpPr>
            <a:spLocks noGrp="1"/>
          </p:cNvSpPr>
          <p:nvPr>
            <p:ph idx="1"/>
          </p:nvPr>
        </p:nvSpPr>
        <p:spPr>
          <a:xfrm>
            <a:off x="251520" y="1600202"/>
            <a:ext cx="8435280" cy="4525963"/>
          </a:xfrm>
        </p:spPr>
        <p:txBody>
          <a:bodyPr>
            <a:normAutofit/>
          </a:bodyPr>
          <a:lstStyle/>
          <a:p>
            <a:r>
              <a:rPr lang="zh-CN" altLang="en-US" sz="2800" dirty="0">
                <a:latin typeface="宋体" panose="02010600030101010101" pitchFamily="2" charset="-122"/>
                <a:ea typeface="宋体" panose="02010600030101010101" pitchFamily="2" charset="-122"/>
              </a:rPr>
              <a:t>例</a:t>
            </a:r>
            <a:r>
              <a:rPr lang="en-US" altLang="zh-CN" sz="2800" dirty="0">
                <a:latin typeface="宋体" panose="02010600030101010101" pitchFamily="2" charset="-122"/>
                <a:ea typeface="宋体" panose="02010600030101010101" pitchFamily="2" charset="-122"/>
              </a:rPr>
              <a:t>1: </a:t>
            </a:r>
            <a:r>
              <a:rPr lang="zh-CN" altLang="en-US" sz="2800" dirty="0">
                <a:latin typeface="宋体" panose="02010600030101010101" pitchFamily="2" charset="-122"/>
                <a:ea typeface="宋体" panose="02010600030101010101" pitchFamily="2" charset="-122"/>
              </a:rPr>
              <a:t>张三</a:t>
            </a:r>
            <a:r>
              <a:rPr lang="zh-CN" altLang="en-US" sz="2800" b="1" dirty="0">
                <a:solidFill>
                  <a:srgbClr val="FF0000"/>
                </a:solidFill>
                <a:latin typeface="宋体" panose="02010600030101010101" pitchFamily="2" charset="-122"/>
                <a:ea typeface="宋体" panose="02010600030101010101" pitchFamily="2" charset="-122"/>
              </a:rPr>
              <a:t>与</a:t>
            </a:r>
            <a:r>
              <a:rPr lang="zh-CN" altLang="en-US" sz="2800" dirty="0">
                <a:latin typeface="宋体" panose="02010600030101010101" pitchFamily="2" charset="-122"/>
                <a:ea typeface="宋体" panose="02010600030101010101" pitchFamily="2" charset="-122"/>
              </a:rPr>
              <a:t>李四是表兄弟。</a:t>
            </a:r>
            <a:endParaRPr lang="en-US" altLang="zh-CN" sz="2800" dirty="0">
              <a:latin typeface="宋体" panose="02010600030101010101" pitchFamily="2" charset="-122"/>
              <a:ea typeface="宋体" panose="02010600030101010101" pitchFamily="2" charset="-122"/>
            </a:endParaRPr>
          </a:p>
          <a:p>
            <a:pPr marL="0" indent="0">
              <a:buNone/>
            </a:pPr>
            <a:r>
              <a:rPr lang="zh-CN" altLang="en-US" sz="2800" dirty="0">
                <a:latin typeface="宋体" panose="02010600030101010101" pitchFamily="2" charset="-122"/>
                <a:ea typeface="宋体" panose="02010600030101010101" pitchFamily="2" charset="-122"/>
              </a:rPr>
              <a:t>这是普通的自然用语，它应是一个命题，以</a:t>
            </a:r>
            <a:r>
              <a:rPr lang="en-US" altLang="zh-CN" sz="2800" dirty="0">
                <a:latin typeface="宋体" panose="02010600030101010101" pitchFamily="2" charset="-122"/>
                <a:ea typeface="宋体" panose="02010600030101010101" pitchFamily="2" charset="-122"/>
              </a:rPr>
              <a:t>R</a:t>
            </a:r>
            <a:r>
              <a:rPr lang="zh-CN" altLang="en-US" sz="2800" dirty="0">
                <a:latin typeface="宋体" panose="02010600030101010101" pitchFamily="2" charset="-122"/>
                <a:ea typeface="宋体" panose="02010600030101010101" pitchFamily="2" charset="-122"/>
              </a:rPr>
              <a:t>表示。若形式地规定</a:t>
            </a:r>
            <a:r>
              <a:rPr lang="en-US" altLang="zh-CN" sz="2800" dirty="0">
                <a:latin typeface="宋体" panose="02010600030101010101" pitchFamily="2" charset="-122"/>
                <a:ea typeface="宋体" panose="02010600030101010101" pitchFamily="2" charset="-122"/>
              </a:rPr>
              <a:t>:</a:t>
            </a:r>
          </a:p>
          <a:p>
            <a:pPr marL="0" indent="0">
              <a:buNone/>
            </a:pPr>
            <a:endParaRPr lang="en-US" altLang="zh-CN" sz="2800" dirty="0">
              <a:latin typeface="宋体" panose="02010600030101010101" pitchFamily="2" charset="-122"/>
              <a:ea typeface="宋体" panose="02010600030101010101" pitchFamily="2" charset="-122"/>
            </a:endParaRPr>
          </a:p>
          <a:p>
            <a:pPr marL="0" indent="0">
              <a:buNone/>
            </a:pPr>
            <a:endParaRPr lang="en-US" altLang="zh-CN" sz="2800" dirty="0">
              <a:latin typeface="宋体" panose="02010600030101010101" pitchFamily="2" charset="-122"/>
              <a:ea typeface="宋体" panose="02010600030101010101" pitchFamily="2" charset="-122"/>
            </a:endParaRPr>
          </a:p>
          <a:p>
            <a:pPr marL="0" indent="0">
              <a:buNone/>
            </a:pPr>
            <a:r>
              <a:rPr lang="zh-CN" altLang="en-US" sz="2800" dirty="0">
                <a:latin typeface="宋体" panose="02010600030101010101" pitchFamily="2" charset="-122"/>
                <a:ea typeface="宋体" panose="02010600030101010101" pitchFamily="2" charset="-122"/>
              </a:rPr>
              <a:t>那么</a:t>
            </a:r>
            <a:r>
              <a:rPr lang="en-US" altLang="zh-CN" sz="2800" dirty="0">
                <a:latin typeface="Times New Roman" panose="02020603050405020304" pitchFamily="18" charset="0"/>
                <a:cs typeface="Times New Roman" panose="02020603050405020304" pitchFamily="18" charset="0"/>
              </a:rPr>
              <a:t>R = P∧Q</a:t>
            </a:r>
            <a:r>
              <a:rPr lang="zh-CN" altLang="en-US" sz="2800" dirty="0">
                <a:latin typeface="Garamond" panose="02020404030301010803" pitchFamily="18" charset="0"/>
              </a:rPr>
              <a:t>。</a:t>
            </a:r>
            <a:r>
              <a:rPr lang="zh-CN" altLang="en-US" sz="1600" b="1" dirty="0">
                <a:latin typeface="Garamond" panose="02020404030301010803" pitchFamily="18" charset="0"/>
              </a:rPr>
              <a:t> </a:t>
            </a:r>
          </a:p>
          <a:p>
            <a:pPr marL="0" indent="0">
              <a:buNone/>
            </a:pPr>
            <a:endParaRPr lang="en-US" altLang="zh-CN" sz="2800" dirty="0">
              <a:latin typeface="宋体" panose="02010600030101010101" pitchFamily="2" charset="-122"/>
              <a:ea typeface="宋体" panose="02010600030101010101" pitchFamily="2" charset="-122"/>
            </a:endParaRPr>
          </a:p>
        </p:txBody>
      </p:sp>
      <p:sp>
        <p:nvSpPr>
          <p:cNvPr id="5" name="Rectangle 4"/>
          <p:cNvSpPr>
            <a:spLocks noChangeArrowheads="1"/>
          </p:cNvSpPr>
          <p:nvPr/>
        </p:nvSpPr>
        <p:spPr bwMode="auto">
          <a:xfrm>
            <a:off x="2782570" y="3975679"/>
            <a:ext cx="366959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kumimoji="0" lang="en-US" altLang="zh-CN" sz="2400" b="1" dirty="0">
                <a:solidFill>
                  <a:srgbClr val="0432FF"/>
                </a:solidFill>
                <a:latin typeface="Times New Roman" panose="02020603050405020304" pitchFamily="18" charset="0"/>
                <a:cs typeface="Times New Roman" panose="02020603050405020304" pitchFamily="18" charset="0"/>
              </a:rPr>
              <a:t>P </a:t>
            </a:r>
            <a:r>
              <a:rPr kumimoji="0" lang="en-US" altLang="zh-CN" sz="2400" b="1" dirty="0">
                <a:solidFill>
                  <a:srgbClr val="0432FF"/>
                </a:solidFill>
                <a:latin typeface="宋体" panose="02010600030101010101" pitchFamily="2" charset="-122"/>
              </a:rPr>
              <a:t>: </a:t>
            </a:r>
            <a:r>
              <a:rPr kumimoji="0" lang="zh-CN" altLang="en-US" sz="2400" b="1" dirty="0">
                <a:solidFill>
                  <a:srgbClr val="0432FF"/>
                </a:solidFill>
                <a:latin typeface="宋体" panose="02010600030101010101" pitchFamily="2" charset="-122"/>
              </a:rPr>
              <a:t>张三是表兄弟。</a:t>
            </a:r>
          </a:p>
          <a:p>
            <a:pPr eaLnBrk="1" hangingPunct="1">
              <a:spcBef>
                <a:spcPct val="0"/>
              </a:spcBef>
              <a:buSzTx/>
              <a:buFontTx/>
              <a:buNone/>
            </a:pPr>
            <a:r>
              <a:rPr kumimoji="0" lang="en-US" altLang="zh-CN" sz="2400" b="1" dirty="0">
                <a:solidFill>
                  <a:srgbClr val="0432FF"/>
                </a:solidFill>
                <a:latin typeface="Times New Roman" panose="02020603050405020304" pitchFamily="18" charset="0"/>
                <a:cs typeface="Times New Roman" panose="02020603050405020304" pitchFamily="18" charset="0"/>
              </a:rPr>
              <a:t>Q</a:t>
            </a:r>
            <a:r>
              <a:rPr kumimoji="0" lang="en-US" altLang="zh-CN" sz="2400" b="1" dirty="0">
                <a:solidFill>
                  <a:srgbClr val="0432FF"/>
                </a:solidFill>
                <a:latin typeface="宋体" panose="02010600030101010101" pitchFamily="2" charset="-122"/>
              </a:rPr>
              <a:t>: </a:t>
            </a:r>
            <a:r>
              <a:rPr kumimoji="0" lang="zh-CN" altLang="en-US" sz="2400" b="1" dirty="0">
                <a:solidFill>
                  <a:srgbClr val="0432FF"/>
                </a:solidFill>
                <a:latin typeface="宋体" panose="02010600030101010101" pitchFamily="2" charset="-122"/>
              </a:rPr>
              <a:t>李四是表兄弟。</a:t>
            </a:r>
            <a:r>
              <a:rPr kumimoji="0" lang="zh-CN" altLang="en-US" sz="2400" dirty="0">
                <a:solidFill>
                  <a:srgbClr val="0432FF"/>
                </a:solidFill>
                <a:latin typeface="宋体" panose="02010600030101010101" pitchFamily="2" charset="-122"/>
              </a:rPr>
              <a:t>     </a:t>
            </a:r>
          </a:p>
          <a:p>
            <a:pPr eaLnBrk="1" hangingPunct="1">
              <a:spcBef>
                <a:spcPct val="0"/>
              </a:spcBef>
              <a:buSzTx/>
              <a:buFontTx/>
              <a:buNone/>
            </a:pPr>
            <a:endParaRPr kumimoji="0" lang="zh-CN" altLang="en-US" sz="1800" dirty="0">
              <a:latin typeface="Garamond" panose="02020404030301010803" pitchFamily="18" charset="0"/>
            </a:endParaRPr>
          </a:p>
        </p:txBody>
      </p:sp>
    </p:spTree>
    <p:extLst>
      <p:ext uri="{BB962C8B-B14F-4D97-AF65-F5344CB8AC3E}">
        <p14:creationId xmlns:p14="http://schemas.microsoft.com/office/powerpoint/2010/main" val="404323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27A32CAA-4524-CF41-8DD8-18FA9A6B9D14}"/>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mn-ea"/>
                <a:ea typeface="+mn-ea"/>
              </a:rPr>
              <a:t>命题举例</a:t>
            </a:r>
          </a:p>
        </p:txBody>
      </p:sp>
      <p:sp>
        <p:nvSpPr>
          <p:cNvPr id="20482" name="Rectangle 3">
            <a:extLst>
              <a:ext uri="{FF2B5EF4-FFF2-40B4-BE49-F238E27FC236}">
                <a16:creationId xmlns:a16="http://schemas.microsoft.com/office/drawing/2014/main" id="{3FF08888-CA04-8E45-85BB-5EE4A74F5175}"/>
              </a:ext>
            </a:extLst>
          </p:cNvPr>
          <p:cNvSpPr>
            <a:spLocks noGrp="1"/>
          </p:cNvSpPr>
          <p:nvPr>
            <p:ph idx="1"/>
          </p:nvPr>
        </p:nvSpPr>
        <p:spPr>
          <a:xfrm>
            <a:off x="683568" y="1600200"/>
            <a:ext cx="8003232" cy="4525963"/>
          </a:xfrm>
        </p:spPr>
        <p:txBody>
          <a:bodyPr rtlCol="0">
            <a:normAutofit lnSpcReduction="10000"/>
          </a:bodyPr>
          <a:lstStyle/>
          <a:p>
            <a:pPr>
              <a:defRPr/>
            </a:pPr>
            <a:r>
              <a:rPr sz="3000" dirty="0">
                <a:solidFill>
                  <a:srgbClr val="FF0000"/>
                </a:solidFill>
                <a:latin typeface="+mn-ea"/>
                <a:ea typeface="+mn-ea"/>
              </a:rPr>
              <a:t>雪是黑的。</a:t>
            </a:r>
          </a:p>
          <a:p>
            <a:pPr>
              <a:defRPr/>
            </a:pPr>
            <a:r>
              <a:rPr lang="en-US" altLang="zh-CN" sz="3000" dirty="0">
                <a:solidFill>
                  <a:srgbClr val="FF0000"/>
                </a:solidFill>
                <a:latin typeface="Times New Roman" panose="02020603050405020304" pitchFamily="18" charset="0"/>
                <a:ea typeface="+mn-ea"/>
                <a:cs typeface="Times New Roman" panose="02020603050405020304" pitchFamily="18" charset="0"/>
              </a:rPr>
              <a:t>5</a:t>
            </a:r>
            <a:r>
              <a:rPr lang="zh-Hans" sz="3000" dirty="0">
                <a:solidFill>
                  <a:srgbClr val="FF0000"/>
                </a:solidFill>
                <a:latin typeface="Times New Roman" panose="02020603050405020304" pitchFamily="18" charset="0"/>
                <a:ea typeface="+mn-ea"/>
                <a:cs typeface="Times New Roman" panose="02020603050405020304" pitchFamily="18" charset="0"/>
              </a:rPr>
              <a:t> </a:t>
            </a:r>
            <a:r>
              <a:rPr lang="en-US" altLang="zh-CN" sz="3000" dirty="0">
                <a:solidFill>
                  <a:srgbClr val="FF0000"/>
                </a:solidFill>
                <a:latin typeface="Times New Roman" panose="02020603050405020304" pitchFamily="18" charset="0"/>
                <a:ea typeface="+mn-ea"/>
                <a:cs typeface="Times New Roman" panose="02020603050405020304" pitchFamily="18" charset="0"/>
              </a:rPr>
              <a:t>&gt;</a:t>
            </a:r>
            <a:r>
              <a:rPr lang="zh-Hans" sz="3000" dirty="0">
                <a:solidFill>
                  <a:srgbClr val="FF0000"/>
                </a:solidFill>
                <a:latin typeface="Times New Roman" panose="02020603050405020304" pitchFamily="18" charset="0"/>
                <a:ea typeface="+mn-ea"/>
                <a:cs typeface="Times New Roman" panose="02020603050405020304" pitchFamily="18" charset="0"/>
              </a:rPr>
              <a:t> </a:t>
            </a:r>
            <a:r>
              <a:rPr lang="en-US" altLang="zh-CN" sz="3000" dirty="0">
                <a:solidFill>
                  <a:srgbClr val="FF0000"/>
                </a:solidFill>
                <a:latin typeface="Times New Roman" panose="02020603050405020304" pitchFamily="18" charset="0"/>
                <a:ea typeface="+mn-ea"/>
                <a:cs typeface="Times New Roman" panose="02020603050405020304" pitchFamily="18" charset="0"/>
              </a:rPr>
              <a:t>6</a:t>
            </a:r>
            <a:endParaRPr lang="en-US" altLang="zh-CN" sz="3000" dirty="0">
              <a:solidFill>
                <a:srgbClr val="FF0000"/>
              </a:solidFill>
              <a:latin typeface="+mn-ea"/>
              <a:ea typeface="+mn-ea"/>
            </a:endParaRPr>
          </a:p>
          <a:p>
            <a:pPr>
              <a:defRPr/>
            </a:pPr>
            <a:r>
              <a:rPr sz="3000" dirty="0">
                <a:latin typeface="+mn-ea"/>
                <a:ea typeface="+mn-ea"/>
              </a:rPr>
              <a:t>好美的清华园！</a:t>
            </a:r>
          </a:p>
          <a:p>
            <a:pPr>
              <a:defRPr/>
            </a:pPr>
            <a:r>
              <a:rPr sz="3000" dirty="0">
                <a:latin typeface="+mn-ea"/>
                <a:ea typeface="+mn-ea"/>
              </a:rPr>
              <a:t>请举例说明什么叫命题。</a:t>
            </a:r>
          </a:p>
          <a:p>
            <a:pPr>
              <a:defRPr/>
            </a:pPr>
            <a:r>
              <a:rPr sz="3000" dirty="0">
                <a:latin typeface="+mn-ea"/>
                <a:ea typeface="+mn-ea"/>
              </a:rPr>
              <a:t>难道今天不是星期二吗？</a:t>
            </a:r>
            <a:endParaRPr lang="en-US" altLang="zh-CN" sz="3000" dirty="0">
              <a:latin typeface="+mn-ea"/>
              <a:ea typeface="+mn-ea"/>
            </a:endParaRPr>
          </a:p>
          <a:p>
            <a:pPr>
              <a:defRPr/>
            </a:pPr>
            <a:r>
              <a:rPr sz="3000" b="1" dirty="0">
                <a:solidFill>
                  <a:srgbClr val="7030A0"/>
                </a:solidFill>
                <a:latin typeface="+mn-ea"/>
                <a:ea typeface="+mn-ea"/>
              </a:rPr>
              <a:t>我正在说谎话。</a:t>
            </a:r>
            <a:endParaRPr lang="en-US" altLang="zh-CN" b="1" dirty="0">
              <a:solidFill>
                <a:srgbClr val="7030A0"/>
              </a:solidFill>
              <a:latin typeface="+mn-ea"/>
              <a:ea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4" name="内容占位符 2"/>
          <p:cNvSpPr>
            <a:spLocks noGrp="1"/>
          </p:cNvSpPr>
          <p:nvPr>
            <p:ph idx="1"/>
          </p:nvPr>
        </p:nvSpPr>
        <p:spPr>
          <a:xfrm>
            <a:off x="251520" y="1600202"/>
            <a:ext cx="8435280" cy="4525963"/>
          </a:xfrm>
        </p:spPr>
        <p:txBody>
          <a:bodyPr>
            <a:normAutofit/>
          </a:bodyPr>
          <a:lstStyle/>
          <a:p>
            <a:r>
              <a:rPr lang="zh-CN" altLang="en-US" sz="2800" dirty="0">
                <a:latin typeface="宋体" panose="02010600030101010101" pitchFamily="2" charset="-122"/>
                <a:ea typeface="宋体" panose="02010600030101010101" pitchFamily="2" charset="-122"/>
              </a:rPr>
              <a:t>显然，这样的形式化是错误的</a:t>
            </a:r>
            <a:endParaRPr lang="en-US" altLang="zh-CN" sz="28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原因很简单：“张三是表兄弟”，“李四是表兄弟”都不是命题。实际上“张三与李四是表兄弟”才是一个命题，而且是一个简单命题。</a:t>
            </a:r>
            <a:endParaRPr lang="en-US" altLang="zh-CN" sz="2400" dirty="0">
              <a:latin typeface="宋体" panose="02010600030101010101" pitchFamily="2" charset="-122"/>
              <a:ea typeface="宋体" panose="02010600030101010101" pitchFamily="2" charset="-122"/>
            </a:endParaRPr>
          </a:p>
          <a:p>
            <a:pPr marL="0" indent="0">
              <a:buNone/>
            </a:pPr>
            <a:endParaRPr lang="zh-CN" altLang="en-US" sz="2400" dirty="0">
              <a:latin typeface="宋体" panose="02010600030101010101" pitchFamily="2" charset="-122"/>
              <a:ea typeface="宋体" panose="02010600030101010101" pitchFamily="2" charset="-122"/>
            </a:endParaRPr>
          </a:p>
          <a:p>
            <a:pPr marL="0" indent="0">
              <a:buNone/>
            </a:pPr>
            <a:r>
              <a:rPr lang="zh-CN" altLang="en-US" sz="2400" b="1" dirty="0">
                <a:solidFill>
                  <a:srgbClr val="FF0000"/>
                </a:solidFill>
                <a:latin typeface="宋体" panose="02010600030101010101" pitchFamily="2" charset="-122"/>
                <a:ea typeface="宋体" panose="02010600030101010101" pitchFamily="2" charset="-122"/>
              </a:rPr>
              <a:t>该例说明自然语句中的“与”不一定都能用合取词来表达。</a:t>
            </a:r>
          </a:p>
        </p:txBody>
      </p:sp>
    </p:spTree>
    <p:extLst>
      <p:ext uri="{BB962C8B-B14F-4D97-AF65-F5344CB8AC3E}">
        <p14:creationId xmlns:p14="http://schemas.microsoft.com/office/powerpoint/2010/main" val="17708217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4" name="内容占位符 2"/>
          <p:cNvSpPr>
            <a:spLocks noGrp="1"/>
          </p:cNvSpPr>
          <p:nvPr>
            <p:ph idx="1"/>
          </p:nvPr>
        </p:nvSpPr>
        <p:spPr>
          <a:xfrm>
            <a:off x="251520" y="1600202"/>
            <a:ext cx="8435280" cy="4525963"/>
          </a:xfrm>
        </p:spPr>
        <p:txBody>
          <a:bodyPr>
            <a:normAutofit/>
          </a:bodyPr>
          <a:lstStyle/>
          <a:p>
            <a:r>
              <a:rPr lang="zh-CN" altLang="en-US" sz="2800" dirty="0">
                <a:latin typeface="宋体" panose="02010600030101010101" pitchFamily="2" charset="-122"/>
                <a:ea typeface="宋体" panose="02010600030101010101" pitchFamily="2" charset="-122"/>
              </a:rPr>
              <a:t>例</a:t>
            </a:r>
            <a:r>
              <a:rPr lang="en-US" altLang="zh-CN" sz="2800" dirty="0">
                <a:latin typeface="宋体" panose="02010600030101010101" pitchFamily="2" charset="-122"/>
                <a:ea typeface="宋体" panose="02010600030101010101" pitchFamily="2" charset="-122"/>
              </a:rPr>
              <a:t>2: </a:t>
            </a:r>
            <a:r>
              <a:rPr lang="zh-CN" altLang="en-US" sz="2800" dirty="0">
                <a:latin typeface="宋体" panose="02010600030101010101" pitchFamily="2" charset="-122"/>
                <a:ea typeface="宋体" panose="02010600030101010101" pitchFamily="2" charset="-122"/>
              </a:rPr>
              <a:t>张三或李四都能做这件事。</a:t>
            </a:r>
            <a:endParaRPr lang="en-US" altLang="zh-CN" sz="28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这句话中的“或”就并非用析取词来表示。</a:t>
            </a:r>
          </a:p>
          <a:p>
            <a:pPr marL="0" indent="0">
              <a:buNone/>
            </a:pPr>
            <a:r>
              <a:rPr lang="zh-CN" altLang="en-US" sz="2400" dirty="0">
                <a:latin typeface="宋体" panose="02010600030101010101" pitchFamily="2" charset="-122"/>
                <a:ea typeface="宋体" panose="02010600030101010101" pitchFamily="2" charset="-122"/>
              </a:rPr>
              <a:t>该命题的内容可以理解为：</a:t>
            </a:r>
          </a:p>
          <a:p>
            <a:pPr marL="0" indent="0">
              <a:buNone/>
            </a:pPr>
            <a:r>
              <a:rPr lang="en-US" altLang="zh-CN" sz="2400" dirty="0">
                <a:latin typeface="宋体" panose="02010600030101010101" pitchFamily="2" charset="-122"/>
                <a:ea typeface="宋体" panose="02010600030101010101" pitchFamily="2" charset="-122"/>
              </a:rPr>
              <a:t>		  </a:t>
            </a:r>
            <a:r>
              <a:rPr lang="zh-CN" altLang="en-US" sz="2400" b="1" dirty="0">
                <a:solidFill>
                  <a:srgbClr val="0432FF"/>
                </a:solidFill>
                <a:latin typeface="宋体" panose="02010600030101010101" pitchFamily="2" charset="-122"/>
                <a:ea typeface="宋体" panose="02010600030101010101" pitchFamily="2" charset="-122"/>
              </a:rPr>
              <a:t>张三能做这件事而且李四也能做这件事。</a:t>
            </a:r>
            <a:r>
              <a:rPr lang="zh-CN" altLang="en-US" sz="2400" b="1" dirty="0">
                <a:latin typeface="宋体" panose="02010600030101010101" pitchFamily="2" charset="-122"/>
                <a:ea typeface="宋体" panose="02010600030101010101" pitchFamily="2" charset="-122"/>
              </a:rPr>
              <a:t> </a:t>
            </a:r>
          </a:p>
          <a:p>
            <a:pPr marL="0" indent="0">
              <a:buNone/>
            </a:pPr>
            <a:r>
              <a:rPr lang="zh-CN" altLang="en-US" sz="2400" dirty="0">
                <a:latin typeface="宋体" panose="02010600030101010101" pitchFamily="2" charset="-122"/>
                <a:ea typeface="宋体" panose="02010600030101010101" pitchFamily="2" charset="-122"/>
              </a:rPr>
              <a:t>这样，这句话便应以</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P∧Q</a:t>
            </a:r>
            <a:r>
              <a:rPr lang="zh-CN" altLang="en-US" sz="2400" dirty="0">
                <a:latin typeface="宋体" panose="02010600030101010101" pitchFamily="2" charset="-122"/>
                <a:ea typeface="宋体" panose="02010600030101010101" pitchFamily="2" charset="-122"/>
              </a:rPr>
              <a:t>的形式表示了。</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49502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4" name="内容占位符 2"/>
          <p:cNvSpPr>
            <a:spLocks noGrp="1"/>
          </p:cNvSpPr>
          <p:nvPr>
            <p:ph idx="1"/>
          </p:nvPr>
        </p:nvSpPr>
        <p:spPr>
          <a:xfrm>
            <a:off x="251520" y="1600202"/>
            <a:ext cx="8435280" cy="4525963"/>
          </a:xfrm>
        </p:spPr>
        <p:txBody>
          <a:bodyPr>
            <a:normAutofit/>
          </a:bodyPr>
          <a:lstStyle/>
          <a:p>
            <a:r>
              <a:rPr lang="zh-CN" altLang="en-US" sz="2800" dirty="0">
                <a:latin typeface="宋体" panose="02010600030101010101" pitchFamily="2" charset="-122"/>
                <a:ea typeface="宋体" panose="02010600030101010101" pitchFamily="2" charset="-122"/>
              </a:rPr>
              <a:t>例</a:t>
            </a:r>
            <a:r>
              <a:rPr lang="en-US" altLang="zh-CN" sz="2800" dirty="0">
                <a:latin typeface="宋体" panose="02010600030101010101" pitchFamily="2" charset="-122"/>
                <a:ea typeface="宋体" panose="02010600030101010101" pitchFamily="2" charset="-122"/>
              </a:rPr>
              <a:t>3: </a:t>
            </a:r>
            <a:r>
              <a:rPr lang="zh-CN" altLang="en-US" sz="2800" dirty="0">
                <a:latin typeface="宋体" panose="02010600030101010101" pitchFamily="2" charset="-122"/>
                <a:ea typeface="宋体" panose="02010600030101010101" pitchFamily="2" charset="-122"/>
              </a:rPr>
              <a:t>给出三个命题</a:t>
            </a:r>
            <a:endParaRPr lang="en-US" altLang="zh-CN" sz="2800" dirty="0">
              <a:latin typeface="宋体" panose="02010600030101010101" pitchFamily="2" charset="-122"/>
              <a:ea typeface="宋体" panose="02010600030101010101" pitchFamily="2" charset="-122"/>
            </a:endParaRPr>
          </a:p>
          <a:p>
            <a:pPr lvl="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今晚我在家里看电视。 </a:t>
            </a:r>
          </a:p>
          <a:p>
            <a:pPr lvl="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今晚我去体育场看球赛。 </a:t>
            </a:r>
          </a:p>
          <a:p>
            <a:pPr lvl="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今晚我在家里看电视或去体育场看球赛。</a:t>
            </a:r>
            <a:endParaRPr lang="en-US" altLang="zh-CN" sz="2400" dirty="0">
              <a:latin typeface="宋体" panose="02010600030101010101" pitchFamily="2" charset="-122"/>
              <a:ea typeface="宋体" panose="02010600030101010101" pitchFamily="2" charset="-122"/>
            </a:endParaRPr>
          </a:p>
          <a:p>
            <a:pPr marL="0" indent="0">
              <a:buNone/>
            </a:pPr>
            <a:r>
              <a:rPr lang="zh-CN" altLang="en-US" sz="2800" dirty="0">
                <a:latin typeface="宋体" panose="02010600030101010101" pitchFamily="2" charset="-122"/>
                <a:ea typeface="宋体" panose="02010600030101010101" pitchFamily="2" charset="-122"/>
              </a:rPr>
              <a:t>问题是：</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800" dirty="0">
                <a:latin typeface="宋体" panose="02010600030101010101" pitchFamily="2" charset="-122"/>
                <a:ea typeface="宋体" panose="02010600030101010101" pitchFamily="2" charset="-122"/>
              </a:rPr>
              <a:t>与</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A∨B</a:t>
            </a:r>
            <a:r>
              <a:rPr lang="zh-CN" altLang="en-US" sz="2800" dirty="0">
                <a:latin typeface="宋体" panose="02010600030101010101" pitchFamily="2" charset="-122"/>
                <a:ea typeface="宋体" panose="02010600030101010101" pitchFamily="2" charset="-122"/>
              </a:rPr>
              <a:t>表达的是否是同一命题？</a:t>
            </a:r>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27894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4" name="内容占位符 2"/>
          <p:cNvSpPr>
            <a:spLocks noGrp="1"/>
          </p:cNvSpPr>
          <p:nvPr>
            <p:ph idx="1"/>
          </p:nvPr>
        </p:nvSpPr>
        <p:spPr>
          <a:xfrm>
            <a:off x="251520" y="1600202"/>
            <a:ext cx="8435280" cy="4525963"/>
          </a:xfrm>
        </p:spPr>
        <p:txBody>
          <a:bodyPr>
            <a:normAutofit/>
          </a:bodyPr>
          <a:lstStyle/>
          <a:p>
            <a:pPr marL="0" indent="0">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800" dirty="0">
                <a:latin typeface="宋体" panose="02010600030101010101" pitchFamily="2" charset="-122"/>
                <a:ea typeface="宋体" panose="02010600030101010101" pitchFamily="2" charset="-122"/>
              </a:rPr>
              <a:t>同</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800" dirty="0">
                <a:latin typeface="宋体" panose="02010600030101010101" pitchFamily="2" charset="-122"/>
                <a:ea typeface="宋体" panose="02010600030101010101" pitchFamily="2" charset="-122"/>
              </a:rPr>
              <a:t>的真值关系可由表</a:t>
            </a:r>
            <a:r>
              <a:rPr lang="en-US" altLang="zh-CN" sz="2800" dirty="0">
                <a:latin typeface="宋体" panose="02010600030101010101" pitchFamily="2" charset="-122"/>
                <a:ea typeface="宋体" panose="02010600030101010101" pitchFamily="2" charset="-122"/>
              </a:rPr>
              <a:t>1.5.1</a:t>
            </a:r>
            <a:r>
              <a:rPr lang="zh-CN" altLang="en-US" sz="2800" dirty="0">
                <a:latin typeface="宋体" panose="02010600030101010101" pitchFamily="2" charset="-122"/>
                <a:ea typeface="宋体" panose="02010600030101010101" pitchFamily="2" charset="-122"/>
              </a:rPr>
              <a:t>给出</a:t>
            </a:r>
            <a:endParaRPr lang="en-US" altLang="zh-CN" sz="2800" dirty="0">
              <a:latin typeface="宋体" panose="02010600030101010101" pitchFamily="2" charset="-122"/>
              <a:ea typeface="宋体" panose="02010600030101010101" pitchFamily="2" charset="-122"/>
            </a:endParaRPr>
          </a:p>
          <a:p>
            <a:pPr marL="0" indent="0">
              <a:buNone/>
            </a:pPr>
            <a:endParaRPr lang="en-US" altLang="zh-CN" sz="2800" dirty="0">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extLst/>
          </p:nvPr>
        </p:nvGraphicFramePr>
        <p:xfrm>
          <a:off x="2523744" y="2814163"/>
          <a:ext cx="3633216" cy="2286000"/>
        </p:xfrm>
        <a:graphic>
          <a:graphicData uri="http://schemas.openxmlformats.org/drawingml/2006/table">
            <a:tbl>
              <a:tblPr firstRow="1" bandRow="1">
                <a:tableStyleId>{5202B0CA-FC54-4496-8BCA-5EF66A818D29}</a:tableStyleId>
              </a:tblPr>
              <a:tblGrid>
                <a:gridCol w="908304">
                  <a:extLst>
                    <a:ext uri="{9D8B030D-6E8A-4147-A177-3AD203B41FA5}">
                      <a16:colId xmlns:a16="http://schemas.microsoft.com/office/drawing/2014/main" val="3787889618"/>
                    </a:ext>
                  </a:extLst>
                </a:gridCol>
                <a:gridCol w="908304">
                  <a:extLst>
                    <a:ext uri="{9D8B030D-6E8A-4147-A177-3AD203B41FA5}">
                      <a16:colId xmlns:a16="http://schemas.microsoft.com/office/drawing/2014/main" val="1272891487"/>
                    </a:ext>
                  </a:extLst>
                </a:gridCol>
                <a:gridCol w="908304">
                  <a:extLst>
                    <a:ext uri="{9D8B030D-6E8A-4147-A177-3AD203B41FA5}">
                      <a16:colId xmlns:a16="http://schemas.microsoft.com/office/drawing/2014/main" val="1251170088"/>
                    </a:ext>
                  </a:extLst>
                </a:gridCol>
                <a:gridCol w="908304">
                  <a:extLst>
                    <a:ext uri="{9D8B030D-6E8A-4147-A177-3AD203B41FA5}">
                      <a16:colId xmlns:a16="http://schemas.microsoft.com/office/drawing/2014/main" val="2851815136"/>
                    </a:ext>
                  </a:extLst>
                </a:gridCol>
              </a:tblGrid>
              <a:tr h="370840">
                <a:tc>
                  <a:txBody>
                    <a:bodyPr/>
                    <a:lstStyle/>
                    <a:p>
                      <a:pPr algn="ctr"/>
                      <a:r>
                        <a:rPr lang="en-US" altLang="zh-CN" sz="2400" dirty="0">
                          <a:latin typeface="Times New Roman" panose="02020603050405020304" pitchFamily="18" charset="0"/>
                          <a:cs typeface="Times New Roman" panose="02020603050405020304" pitchFamily="18" charset="0"/>
                        </a:rPr>
                        <a:t>A</a:t>
                      </a:r>
                    </a:p>
                  </a:txBody>
                  <a:tcPr/>
                </a:tc>
                <a:tc>
                  <a:txBody>
                    <a:bodyPr/>
                    <a:lstStyle/>
                    <a:p>
                      <a:pPr algn="ctr"/>
                      <a:r>
                        <a:rPr lang="en-US" altLang="zh-CN" sz="2400" dirty="0">
                          <a:latin typeface="Times New Roman" panose="02020603050405020304" pitchFamily="18" charset="0"/>
                          <a:cs typeface="Times New Roman" panose="02020603050405020304" pitchFamily="18" charset="0"/>
                        </a:rPr>
                        <a:t>B</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C</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ea typeface="+mn-ea"/>
                          <a:cs typeface="Times New Roman" panose="02020603050405020304" pitchFamily="18" charset="0"/>
                        </a:rPr>
                        <a:t>A∨B</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0297734"/>
                  </a:ext>
                </a:extLst>
              </a:tr>
              <a:tr h="370840">
                <a:tc>
                  <a:txBody>
                    <a:bodyPr/>
                    <a:lstStyle/>
                    <a:p>
                      <a:pPr algn="ctr"/>
                      <a:r>
                        <a:rPr lang="en-US" altLang="zh-CN" sz="2400" dirty="0">
                          <a:latin typeface="Times New Roman" panose="02020603050405020304" pitchFamily="18" charset="0"/>
                          <a:cs typeface="Times New Roman" panose="02020603050405020304" pitchFamily="18" charset="0"/>
                        </a:rPr>
                        <a:t>F</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F</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F</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F</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72922649"/>
                  </a:ext>
                </a:extLst>
              </a:tr>
              <a:tr h="370840">
                <a:tc>
                  <a:txBody>
                    <a:bodyPr/>
                    <a:lstStyle/>
                    <a:p>
                      <a:pPr algn="ctr"/>
                      <a:r>
                        <a:rPr lang="en-US" altLang="zh-CN" sz="2400" dirty="0">
                          <a:latin typeface="Times New Roman" panose="02020603050405020304" pitchFamily="18" charset="0"/>
                          <a:cs typeface="Times New Roman" panose="02020603050405020304" pitchFamily="18" charset="0"/>
                        </a:rPr>
                        <a:t>F</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T</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9512073"/>
                  </a:ext>
                </a:extLst>
              </a:tr>
              <a:tr h="370840">
                <a:tc>
                  <a:txBody>
                    <a:bodyPr/>
                    <a:lstStyle/>
                    <a:p>
                      <a:pPr algn="ctr"/>
                      <a:r>
                        <a:rPr lang="en-US" altLang="zh-CN" sz="2400" dirty="0">
                          <a:latin typeface="Times New Roman" panose="02020603050405020304" pitchFamily="18" charset="0"/>
                          <a:cs typeface="Times New Roman" panose="02020603050405020304" pitchFamily="18" charset="0"/>
                        </a:rPr>
                        <a:t>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F</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T</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388481"/>
                  </a:ext>
                </a:extLst>
              </a:tr>
              <a:tr h="370840">
                <a:tc>
                  <a:txBody>
                    <a:bodyPr/>
                    <a:lstStyle/>
                    <a:p>
                      <a:pPr algn="ctr"/>
                      <a:r>
                        <a:rPr lang="en-US" altLang="zh-CN" sz="2400" dirty="0">
                          <a:latin typeface="Times New Roman" panose="02020603050405020304" pitchFamily="18" charset="0"/>
                          <a:cs typeface="Times New Roman" panose="02020603050405020304" pitchFamily="18" charset="0"/>
                        </a:rPr>
                        <a:t>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rgbClr val="FF0000"/>
                          </a:solidFill>
                          <a:latin typeface="Times New Roman" panose="02020603050405020304" pitchFamily="18" charset="0"/>
                          <a:cs typeface="Times New Roman" panose="02020603050405020304" pitchFamily="18" charset="0"/>
                        </a:rPr>
                        <a:t>F</a:t>
                      </a:r>
                      <a:endParaRPr lang="zh-CN" altLang="en-US" sz="2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rgbClr val="FF0000"/>
                          </a:solidFill>
                          <a:latin typeface="Times New Roman" panose="02020603050405020304" pitchFamily="18" charset="0"/>
                          <a:cs typeface="Times New Roman" panose="02020603050405020304" pitchFamily="18" charset="0"/>
                        </a:rPr>
                        <a:t>T</a:t>
                      </a:r>
                      <a:endParaRPr lang="zh-CN" altLang="en-US" sz="2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010524"/>
                  </a:ext>
                </a:extLst>
              </a:tr>
            </a:tbl>
          </a:graphicData>
        </a:graphic>
      </p:graphicFrame>
    </p:spTree>
    <p:extLst>
      <p:ext uri="{BB962C8B-B14F-4D97-AF65-F5344CB8AC3E}">
        <p14:creationId xmlns:p14="http://schemas.microsoft.com/office/powerpoint/2010/main" val="2954857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4" name="内容占位符 2"/>
          <p:cNvSpPr>
            <a:spLocks noGrp="1"/>
          </p:cNvSpPr>
          <p:nvPr>
            <p:ph idx="1"/>
          </p:nvPr>
        </p:nvSpPr>
        <p:spPr>
          <a:xfrm>
            <a:off x="251520" y="1600202"/>
            <a:ext cx="8435280" cy="4525963"/>
          </a:xfrm>
        </p:spPr>
        <p:txBody>
          <a:bodyPr>
            <a:normAutofit/>
          </a:bodyPr>
          <a:lstStyle/>
          <a:p>
            <a:pPr marL="0" indent="0">
              <a:buNone/>
            </a:pPr>
            <a:r>
              <a:rPr lang="zh-CN" altLang="en-US" sz="2800" dirty="0">
                <a:latin typeface="宋体" panose="02010600030101010101" pitchFamily="2" charset="-122"/>
                <a:ea typeface="宋体" panose="02010600030101010101" pitchFamily="2" charset="-122"/>
              </a:rPr>
              <a:t>该表的前三行很容易理解，而第四行是说今晚我在家看电视，又去体育场看球赛。显然对同一个人来说这是不可能的。</a:t>
            </a:r>
          </a:p>
          <a:p>
            <a:pPr marL="0" indent="0">
              <a:buNone/>
            </a:pPr>
            <a:r>
              <a:rPr lang="zh-CN" altLang="en-US" sz="2800" dirty="0">
                <a:latin typeface="宋体" panose="02010600030101010101" pitchFamily="2" charset="-122"/>
                <a:ea typeface="宋体" panose="02010600030101010101" pitchFamily="2" charset="-122"/>
              </a:rPr>
              <a:t>从而这时</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800" dirty="0">
                <a:latin typeface="宋体" panose="02010600030101010101" pitchFamily="2" charset="-122"/>
                <a:ea typeface="宋体" panose="02010600030101010101" pitchFamily="2" charset="-122"/>
              </a:rPr>
              <a:t>的真值为</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F</a:t>
            </a:r>
            <a:r>
              <a:rPr lang="zh-CN" altLang="en-US" sz="2800" dirty="0">
                <a:latin typeface="宋体" panose="02010600030101010101" pitchFamily="2" charset="-122"/>
                <a:ea typeface="宋体" panose="02010600030101010101" pitchFamily="2" charset="-122"/>
              </a:rPr>
              <a:t>。这就说明了</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800" dirty="0">
                <a:latin typeface="宋体" panose="02010600030101010101" pitchFamily="2" charset="-122"/>
                <a:ea typeface="宋体" panose="02010600030101010101" pitchFamily="2" charset="-122"/>
              </a:rPr>
              <a:t>与</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A∨B</a:t>
            </a:r>
            <a:r>
              <a:rPr lang="zh-CN" altLang="en-US" sz="2800" dirty="0">
                <a:latin typeface="宋体" panose="02010600030101010101" pitchFamily="2" charset="-122"/>
                <a:ea typeface="宋体" panose="02010600030101010101" pitchFamily="2" charset="-122"/>
              </a:rPr>
              <a:t>逻辑上是并不相等的。即</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800" dirty="0">
                <a:latin typeface="宋体" panose="02010600030101010101" pitchFamily="2" charset="-122"/>
                <a:ea typeface="宋体" panose="02010600030101010101" pitchFamily="2" charset="-122"/>
              </a:rPr>
              <a:t>中出现的“或”不能以“</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来表示。</a:t>
            </a:r>
          </a:p>
        </p:txBody>
      </p:sp>
    </p:spTree>
    <p:extLst>
      <p:ext uri="{BB962C8B-B14F-4D97-AF65-F5344CB8AC3E}">
        <p14:creationId xmlns:p14="http://schemas.microsoft.com/office/powerpoint/2010/main" val="23874036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4" name="内容占位符 2"/>
          <p:cNvSpPr>
            <a:spLocks noGrp="1"/>
          </p:cNvSpPr>
          <p:nvPr>
            <p:ph idx="1"/>
          </p:nvPr>
        </p:nvSpPr>
        <p:spPr>
          <a:xfrm>
            <a:off x="251520" y="1600202"/>
            <a:ext cx="8435280" cy="4525963"/>
          </a:xfrm>
        </p:spPr>
        <p:txBody>
          <a:bodyPr>
            <a:normAutofit/>
          </a:bodyPr>
          <a:lstStyle/>
          <a:p>
            <a:pPr marL="0" indent="0">
              <a:buNone/>
            </a:pPr>
            <a:r>
              <a:rPr lang="zh-CN" altLang="en-US" sz="2800" dirty="0">
                <a:latin typeface="宋体" panose="02010600030101010101" pitchFamily="2" charset="-122"/>
                <a:ea typeface="宋体" panose="02010600030101010101" pitchFamily="2" charset="-122"/>
              </a:rPr>
              <a:t>由图</a:t>
            </a:r>
            <a:r>
              <a:rPr lang="en-US" altLang="zh-CN" sz="2800" dirty="0">
                <a:latin typeface="宋体" panose="02010600030101010101" pitchFamily="2" charset="-122"/>
                <a:ea typeface="宋体" panose="02010600030101010101" pitchFamily="2" charset="-122"/>
              </a:rPr>
              <a:t>1.5.1</a:t>
            </a:r>
            <a:r>
              <a:rPr lang="zh-CN" altLang="en-US" sz="2800" dirty="0">
                <a:latin typeface="宋体" panose="02010600030101010101" pitchFamily="2" charset="-122"/>
                <a:ea typeface="宋体" panose="02010600030101010101" pitchFamily="2" charset="-122"/>
              </a:rPr>
              <a:t>给出的</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800" dirty="0">
                <a:latin typeface="宋体" panose="02010600030101010101" pitchFamily="2" charset="-122"/>
                <a:ea typeface="宋体" panose="02010600030101010101" pitchFamily="2" charset="-122"/>
              </a:rPr>
              <a:t>同</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A,B</a:t>
            </a:r>
            <a:r>
              <a:rPr lang="zh-CN" altLang="en-US" sz="2800" dirty="0">
                <a:latin typeface="宋体" panose="02010600030101010101" pitchFamily="2" charset="-122"/>
                <a:ea typeface="宋体" panose="02010600030101010101" pitchFamily="2" charset="-122"/>
              </a:rPr>
              <a:t>的逻辑关系</a:t>
            </a: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常称为</a:t>
            </a:r>
            <a:r>
              <a:rPr lang="zh-CN" altLang="en-US" sz="2800" u="sng" dirty="0">
                <a:latin typeface="宋体" panose="02010600030101010101" pitchFamily="2" charset="-122"/>
                <a:ea typeface="宋体" panose="02010600030101010101" pitchFamily="2" charset="-122"/>
              </a:rPr>
              <a:t>异或</a:t>
            </a:r>
            <a:r>
              <a:rPr lang="zh-CN" altLang="en-US" sz="2800" dirty="0">
                <a:latin typeface="宋体" panose="02010600030101010101" pitchFamily="2" charset="-122"/>
                <a:ea typeface="宋体" panose="02010600030101010101" pitchFamily="2" charset="-122"/>
              </a:rPr>
              <a:t> </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也称</a:t>
            </a:r>
            <a:r>
              <a:rPr lang="zh-CN" altLang="en-US" sz="2800" u="sng" dirty="0">
                <a:latin typeface="宋体" panose="02010600030101010101" pitchFamily="2" charset="-122"/>
                <a:ea typeface="宋体" panose="02010600030101010101" pitchFamily="2" charset="-122"/>
              </a:rPr>
              <a:t>不可兼或</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a:p>
            <a:pPr marL="0" indent="0">
              <a:buNone/>
            </a:pP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以</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宋体" panose="02010600030101010101" pitchFamily="2" charset="-122"/>
                <a:ea typeface="宋体" panose="02010600030101010101" pitchFamily="2" charset="-122"/>
              </a:rPr>
              <a:t>表示，有</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C=A▽B</a:t>
            </a:r>
            <a:r>
              <a:rPr lang="en-US" altLang="zh-CN" sz="2800" dirty="0">
                <a:latin typeface="宋体" panose="02010600030101010101" pitchFamily="2" charset="-122"/>
                <a:ea typeface="宋体" panose="02010600030101010101" pitchFamily="2" charset="-122"/>
              </a:rPr>
              <a:t> </a:t>
            </a:r>
          </a:p>
          <a:p>
            <a:pPr marL="0" indent="0">
              <a:buNone/>
            </a:pP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不难验证</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800" i="1">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∧B)∨(A∧</a:t>
            </a:r>
            <a:r>
              <a:rPr lang="zh-CN" altLang="en-US" sz="2800" i="1"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B)</a:t>
            </a:r>
          </a:p>
          <a:p>
            <a:pPr marL="0" indent="0">
              <a:buNone/>
            </a:pPr>
            <a:r>
              <a:rPr lang="zh-CN" altLang="en-US" sz="2800" dirty="0">
                <a:latin typeface="宋体" panose="02010600030101010101" pitchFamily="2" charset="-122"/>
                <a:ea typeface="宋体" panose="02010600030101010101" pitchFamily="2" charset="-122"/>
              </a:rPr>
              <a:t>若以</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A,B</a:t>
            </a:r>
            <a:r>
              <a:rPr lang="zh-CN" altLang="en-US" sz="2800" dirty="0">
                <a:latin typeface="宋体" panose="02010600030101010101" pitchFamily="2" charset="-122"/>
                <a:ea typeface="宋体" panose="02010600030101010101" pitchFamily="2" charset="-122"/>
              </a:rPr>
              <a:t>分别表示一位二进制数字</a:t>
            </a: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则</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800" dirty="0">
                <a:latin typeface="宋体" panose="02010600030101010101" pitchFamily="2" charset="-122"/>
                <a:ea typeface="宋体" panose="02010600030101010101" pitchFamily="2" charset="-122"/>
              </a:rPr>
              <a:t>就表示了</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800" dirty="0">
                <a:latin typeface="宋体" panose="02010600030101010101" pitchFamily="2" charset="-122"/>
                <a:ea typeface="宋体" panose="02010600030101010101" pitchFamily="2" charset="-122"/>
              </a:rPr>
              <a:t>与</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800" dirty="0">
                <a:latin typeface="宋体" panose="02010600030101010101" pitchFamily="2" charset="-122"/>
                <a:ea typeface="宋体" panose="02010600030101010101" pitchFamily="2" charset="-122"/>
              </a:rPr>
              <a:t>的和</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不考虑进位</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2167508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4" name="内容占位符 2"/>
          <p:cNvSpPr>
            <a:spLocks noGrp="1"/>
          </p:cNvSpPr>
          <p:nvPr>
            <p:ph idx="1"/>
          </p:nvPr>
        </p:nvSpPr>
        <p:spPr>
          <a:xfrm>
            <a:off x="251520" y="1600202"/>
            <a:ext cx="8435280" cy="4525963"/>
          </a:xfrm>
        </p:spPr>
        <p:txBody>
          <a:bodyPr>
            <a:normAutofit/>
          </a:bodyPr>
          <a:lstStyle/>
          <a:p>
            <a:r>
              <a:rPr lang="zh-CN" altLang="en-US" sz="2800" dirty="0">
                <a:latin typeface="宋体" panose="02010600030101010101" pitchFamily="2" charset="-122"/>
                <a:ea typeface="宋体" panose="02010600030101010101" pitchFamily="2" charset="-122"/>
              </a:rPr>
              <a:t>异或（不可兼或）联结词 </a:t>
            </a:r>
          </a:p>
          <a:p>
            <a:pPr>
              <a:buNone/>
            </a:pPr>
            <a:r>
              <a:rPr lang="zh-CN" altLang="en-US" sz="2800" dirty="0">
                <a:latin typeface="宋体" panose="02010600030101010101" pitchFamily="2" charset="-122"/>
                <a:ea typeface="宋体" panose="02010600030101010101" pitchFamily="2" charset="-122"/>
              </a:rPr>
              <a:t>  异或（又称不可兼或）词是二元</a:t>
            </a:r>
            <a:r>
              <a:rPr lang="zh-CN" altLang="en-US" sz="2800" dirty="0">
                <a:latin typeface="宋体" panose="02010600030101010101" pitchFamily="2" charset="-122"/>
                <a:ea typeface="宋体" panose="02010600030101010101" pitchFamily="2" charset="-122"/>
                <a:hlinkClick r:id="rId2" action="ppaction://hlinksldjump"/>
              </a:rPr>
              <a:t>命题联结词</a:t>
            </a:r>
            <a:r>
              <a:rPr lang="zh-CN" altLang="en-US" sz="2800" dirty="0">
                <a:latin typeface="宋体" panose="02010600030101010101" pitchFamily="2" charset="-122"/>
                <a:ea typeface="宋体" panose="02010600030101010101" pitchFamily="2" charset="-122"/>
              </a:rPr>
              <a:t>。</a:t>
            </a:r>
          </a:p>
          <a:p>
            <a:r>
              <a:rPr lang="zh-CN" altLang="en-US" sz="2800" dirty="0">
                <a:latin typeface="宋体" panose="02010600030101010101" pitchFamily="2" charset="-122"/>
                <a:ea typeface="宋体" panose="02010600030101010101" pitchFamily="2" charset="-122"/>
              </a:rPr>
              <a:t>两个命题</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800" dirty="0">
                <a:latin typeface="宋体" panose="02010600030101010101" pitchFamily="2" charset="-122"/>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800" dirty="0">
                <a:latin typeface="宋体" panose="02010600030101010101" pitchFamily="2" charset="-122"/>
                <a:ea typeface="宋体" panose="02010600030101010101" pitchFamily="2" charset="-122"/>
              </a:rPr>
              <a:t>的异或构成一个新的命题，记作</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Q</a:t>
            </a:r>
            <a:r>
              <a:rPr lang="en-US" altLang="zh-CN" sz="2800" dirty="0">
                <a:latin typeface="宋体" panose="02010600030101010101" pitchFamily="2" charset="-122"/>
                <a:ea typeface="宋体" panose="02010600030101010101" pitchFamily="2" charset="-122"/>
              </a:rPr>
              <a:t>。</a:t>
            </a:r>
          </a:p>
          <a:p>
            <a:r>
              <a:rPr lang="zh-CN" altLang="en-US" sz="2800" dirty="0">
                <a:latin typeface="宋体" panose="02010600030101010101" pitchFamily="2" charset="-122"/>
                <a:ea typeface="宋体" panose="02010600030101010101" pitchFamily="2" charset="-122"/>
              </a:rPr>
              <a:t>当且仅当</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800" dirty="0">
                <a:latin typeface="宋体" panose="02010600030101010101" pitchFamily="2" charset="-122"/>
                <a:ea typeface="宋体" panose="02010600030101010101" pitchFamily="2" charset="-122"/>
              </a:rPr>
              <a:t>与</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800" dirty="0">
                <a:latin typeface="宋体" panose="02010600030101010101" pitchFamily="2" charset="-122"/>
                <a:ea typeface="宋体" panose="02010600030101010101" pitchFamily="2" charset="-122"/>
              </a:rPr>
              <a:t>的真值不相同时，</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800" dirty="0">
                <a:latin typeface="宋体" panose="02010600030101010101" pitchFamily="2" charset="-122"/>
                <a:ea typeface="宋体" panose="02010600030101010101" pitchFamily="2" charset="-122"/>
              </a:rPr>
              <a:t>为</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T</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否则</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800" dirty="0">
                <a:latin typeface="宋体" panose="02010600030101010101" pitchFamily="2" charset="-122"/>
                <a:ea typeface="宋体" panose="02010600030101010101" pitchFamily="2" charset="-122"/>
              </a:rPr>
              <a:t>的真值为</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8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3151529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4" name="内容占位符 2"/>
          <p:cNvSpPr>
            <a:spLocks noGrp="1"/>
          </p:cNvSpPr>
          <p:nvPr>
            <p:ph idx="1"/>
          </p:nvPr>
        </p:nvSpPr>
        <p:spPr>
          <a:xfrm>
            <a:off x="251520" y="1600202"/>
            <a:ext cx="8435280" cy="4525963"/>
          </a:xfrm>
        </p:spPr>
        <p:txBody>
          <a:bodyPr>
            <a:normAutofit/>
          </a:bodyPr>
          <a:lstStyle/>
          <a:p>
            <a:r>
              <a:rPr lang="zh-CN" altLang="en-US" sz="2800" dirty="0">
                <a:latin typeface="宋体" panose="02010600030101010101" pitchFamily="2" charset="-122"/>
                <a:ea typeface="宋体" panose="02010600030101010101" pitchFamily="2" charset="-122"/>
              </a:rPr>
              <a:t>异或真值表</a:t>
            </a:r>
            <a:endParaRPr lang="en-US" altLang="zh-CN" sz="2800" dirty="0">
              <a:latin typeface="宋体" panose="02010600030101010101" pitchFamily="2" charset="-122"/>
              <a:ea typeface="宋体" panose="02010600030101010101" pitchFamily="2" charset="-122"/>
            </a:endParaRPr>
          </a:p>
        </p:txBody>
      </p:sp>
      <p:graphicFrame>
        <p:nvGraphicFramePr>
          <p:cNvPr id="5" name="表格 4"/>
          <p:cNvGraphicFramePr>
            <a:graphicFrameLocks noGrp="1"/>
          </p:cNvGraphicFramePr>
          <p:nvPr>
            <p:extLst/>
          </p:nvPr>
        </p:nvGraphicFramePr>
        <p:xfrm>
          <a:off x="1950720" y="2631281"/>
          <a:ext cx="5108448" cy="2989230"/>
        </p:xfrm>
        <a:graphic>
          <a:graphicData uri="http://schemas.openxmlformats.org/drawingml/2006/table">
            <a:tbl>
              <a:tblPr firstRow="1" bandRow="1">
                <a:tableStyleId>{5202B0CA-FC54-4496-8BCA-5EF66A818D29}</a:tableStyleId>
              </a:tblPr>
              <a:tblGrid>
                <a:gridCol w="1702816">
                  <a:extLst>
                    <a:ext uri="{9D8B030D-6E8A-4147-A177-3AD203B41FA5}">
                      <a16:colId xmlns:a16="http://schemas.microsoft.com/office/drawing/2014/main" val="3787889618"/>
                    </a:ext>
                  </a:extLst>
                </a:gridCol>
                <a:gridCol w="1702816">
                  <a:extLst>
                    <a:ext uri="{9D8B030D-6E8A-4147-A177-3AD203B41FA5}">
                      <a16:colId xmlns:a16="http://schemas.microsoft.com/office/drawing/2014/main" val="1272891487"/>
                    </a:ext>
                  </a:extLst>
                </a:gridCol>
                <a:gridCol w="1702816">
                  <a:extLst>
                    <a:ext uri="{9D8B030D-6E8A-4147-A177-3AD203B41FA5}">
                      <a16:colId xmlns:a16="http://schemas.microsoft.com/office/drawing/2014/main" val="1251170088"/>
                    </a:ext>
                  </a:extLst>
                </a:gridCol>
              </a:tblGrid>
              <a:tr h="597846">
                <a:tc>
                  <a:txBody>
                    <a:bodyPr/>
                    <a:lstStyle/>
                    <a:p>
                      <a:pPr marL="0" algn="ctr" defTabSz="685800" rtl="0" eaLnBrk="1" latinLnBrk="0" hangingPunct="1"/>
                      <a:r>
                        <a:rPr lang="en-US" altLang="zh-CN" sz="2400" b="1" kern="1200" dirty="0">
                          <a:solidFill>
                            <a:schemeClr val="lt1"/>
                          </a:solidFill>
                          <a:latin typeface="Times New Roman" panose="02020603050405020304" pitchFamily="18" charset="0"/>
                          <a:ea typeface="+mn-ea"/>
                          <a:cs typeface="Times New Roman" panose="02020603050405020304" pitchFamily="18" charset="0"/>
                        </a:rPr>
                        <a:t>P</a:t>
                      </a:r>
                    </a:p>
                  </a:txBody>
                  <a:tcPr/>
                </a:tc>
                <a:tc>
                  <a:txBody>
                    <a:bodyPr/>
                    <a:lstStyle/>
                    <a:p>
                      <a:pPr algn="ctr"/>
                      <a:r>
                        <a:rPr lang="en-US" altLang="zh-CN" sz="2400" dirty="0">
                          <a:latin typeface="Times New Roman" panose="02020603050405020304" pitchFamily="18" charset="0"/>
                          <a:cs typeface="Times New Roman" panose="02020603050405020304" pitchFamily="18" charset="0"/>
                        </a:rPr>
                        <a:t>Q</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6858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lang="en-US" altLang="zh-CN" sz="2400" b="1" kern="1200" dirty="0">
                          <a:solidFill>
                            <a:schemeClr val="lt1"/>
                          </a:solidFill>
                          <a:latin typeface="Times New Roman" panose="02020603050405020304" pitchFamily="18" charset="0"/>
                          <a:ea typeface="+mn-ea"/>
                          <a:cs typeface="Times New Roman" panose="02020603050405020304" pitchFamily="18" charset="0"/>
                        </a:rPr>
                        <a:t>P</a:t>
                      </a:r>
                      <a:r>
                        <a:rPr lang="zh-CN" altLang="en-US" sz="2400" b="1" kern="1200" dirty="0">
                          <a:solidFill>
                            <a:schemeClr val="lt1"/>
                          </a:solidFill>
                          <a:latin typeface="Times New Roman" panose="02020603050405020304" pitchFamily="18" charset="0"/>
                          <a:ea typeface="+mn-ea"/>
                          <a:cs typeface="Times New Roman" panose="02020603050405020304" pitchFamily="18" charset="0"/>
                        </a:rPr>
                        <a:t>▽</a:t>
                      </a:r>
                      <a:r>
                        <a:rPr lang="en-US" altLang="zh-CN" sz="2400" b="1" kern="1200" dirty="0">
                          <a:solidFill>
                            <a:schemeClr val="lt1"/>
                          </a:solidFill>
                          <a:latin typeface="Times New Roman" panose="02020603050405020304" pitchFamily="18" charset="0"/>
                          <a:ea typeface="+mn-ea"/>
                          <a:cs typeface="Times New Roman" panose="02020603050405020304" pitchFamily="18" charset="0"/>
                        </a:rPr>
                        <a:t>Q</a:t>
                      </a:r>
                    </a:p>
                  </a:txBody>
                  <a:tcPr/>
                </a:tc>
                <a:extLst>
                  <a:ext uri="{0D108BD9-81ED-4DB2-BD59-A6C34878D82A}">
                    <a16:rowId xmlns:a16="http://schemas.microsoft.com/office/drawing/2014/main" val="1630297734"/>
                  </a:ext>
                </a:extLst>
              </a:tr>
              <a:tr h="597846">
                <a:tc>
                  <a:txBody>
                    <a:bodyPr/>
                    <a:lstStyle/>
                    <a:p>
                      <a:pPr algn="ctr"/>
                      <a:r>
                        <a:rPr lang="en-US" altLang="zh-CN" sz="2400" dirty="0">
                          <a:solidFill>
                            <a:srgbClr val="FF0000"/>
                          </a:solidFill>
                          <a:latin typeface="Times New Roman" panose="02020603050405020304" pitchFamily="18" charset="0"/>
                          <a:cs typeface="Times New Roman" panose="02020603050405020304" pitchFamily="18" charset="0"/>
                        </a:rPr>
                        <a:t>F</a:t>
                      </a:r>
                      <a:endParaRPr lang="zh-CN" altLang="en-US" sz="2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rgbClr val="FF0000"/>
                          </a:solidFill>
                          <a:latin typeface="Times New Roman" panose="02020603050405020304" pitchFamily="18" charset="0"/>
                          <a:cs typeface="Times New Roman" panose="02020603050405020304" pitchFamily="18" charset="0"/>
                        </a:rPr>
                        <a:t>F</a:t>
                      </a:r>
                      <a:endParaRPr lang="zh-CN" altLang="en-US" sz="2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rgbClr val="FF0000"/>
                          </a:solidFill>
                          <a:latin typeface="Times New Roman" panose="02020603050405020304" pitchFamily="18" charset="0"/>
                          <a:cs typeface="Times New Roman" panose="02020603050405020304" pitchFamily="18" charset="0"/>
                        </a:rPr>
                        <a:t>F</a:t>
                      </a:r>
                      <a:endParaRPr lang="zh-CN" altLang="en-US" sz="2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72922649"/>
                  </a:ext>
                </a:extLst>
              </a:tr>
              <a:tr h="597846">
                <a:tc>
                  <a:txBody>
                    <a:bodyPr/>
                    <a:lstStyle/>
                    <a:p>
                      <a:pPr algn="ctr"/>
                      <a:r>
                        <a:rPr lang="en-US" altLang="zh-CN" sz="2400" dirty="0">
                          <a:latin typeface="Times New Roman" panose="02020603050405020304" pitchFamily="18" charset="0"/>
                          <a:cs typeface="Times New Roman" panose="02020603050405020304" pitchFamily="18" charset="0"/>
                        </a:rPr>
                        <a:t>F</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T</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9512073"/>
                  </a:ext>
                </a:extLst>
              </a:tr>
              <a:tr h="597846">
                <a:tc>
                  <a:txBody>
                    <a:bodyPr/>
                    <a:lstStyle/>
                    <a:p>
                      <a:pPr algn="ctr"/>
                      <a:r>
                        <a:rPr lang="en-US" altLang="zh-CN" sz="2400" dirty="0">
                          <a:latin typeface="Times New Roman" panose="02020603050405020304" pitchFamily="18" charset="0"/>
                          <a:cs typeface="Times New Roman" panose="02020603050405020304" pitchFamily="18" charset="0"/>
                        </a:rPr>
                        <a:t>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F</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T</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388481"/>
                  </a:ext>
                </a:extLst>
              </a:tr>
              <a:tr h="597846">
                <a:tc>
                  <a:txBody>
                    <a:bodyPr/>
                    <a:lstStyle/>
                    <a:p>
                      <a:pPr algn="ctr"/>
                      <a:r>
                        <a:rPr lang="en-US" altLang="zh-CN" sz="2400" dirty="0">
                          <a:solidFill>
                            <a:srgbClr val="FF0000"/>
                          </a:solidFill>
                          <a:latin typeface="Times New Roman" panose="02020603050405020304" pitchFamily="18" charset="0"/>
                          <a:cs typeface="Times New Roman" panose="02020603050405020304" pitchFamily="18" charset="0"/>
                        </a:rPr>
                        <a:t>T</a:t>
                      </a:r>
                      <a:endParaRPr lang="zh-CN" altLang="en-US" sz="2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rgbClr val="FF0000"/>
                          </a:solidFill>
                          <a:latin typeface="Times New Roman" panose="02020603050405020304" pitchFamily="18" charset="0"/>
                          <a:cs typeface="Times New Roman" panose="02020603050405020304" pitchFamily="18" charset="0"/>
                        </a:rPr>
                        <a:t>T</a:t>
                      </a:r>
                      <a:endParaRPr lang="zh-CN" altLang="en-US" sz="2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solidFill>
                            <a:srgbClr val="FF0000"/>
                          </a:solidFill>
                          <a:latin typeface="Times New Roman" panose="02020603050405020304" pitchFamily="18" charset="0"/>
                          <a:cs typeface="Times New Roman" panose="02020603050405020304" pitchFamily="18" charset="0"/>
                        </a:rPr>
                        <a:t>F</a:t>
                      </a:r>
                      <a:endParaRPr lang="zh-CN" altLang="en-US" sz="2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010524"/>
                  </a:ext>
                </a:extLst>
              </a:tr>
            </a:tbl>
          </a:graphicData>
        </a:graphic>
      </p:graphicFrame>
    </p:spTree>
    <p:extLst>
      <p:ext uri="{BB962C8B-B14F-4D97-AF65-F5344CB8AC3E}">
        <p14:creationId xmlns:p14="http://schemas.microsoft.com/office/powerpoint/2010/main" val="31798786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4" name="内容占位符 2"/>
          <p:cNvSpPr>
            <a:spLocks noGrp="1"/>
          </p:cNvSpPr>
          <p:nvPr>
            <p:ph idx="1"/>
          </p:nvPr>
        </p:nvSpPr>
        <p:spPr>
          <a:xfrm>
            <a:off x="251520" y="1600202"/>
            <a:ext cx="8435280" cy="4525963"/>
          </a:xfrm>
        </p:spPr>
        <p:txBody>
          <a:bodyPr>
            <a:normAutofit/>
          </a:bodyPr>
          <a:lstStyle/>
          <a:p>
            <a:r>
              <a:rPr lang="zh-CN" altLang="en-US" sz="2800" dirty="0">
                <a:latin typeface="宋体" panose="02010600030101010101" pitchFamily="2" charset="-122"/>
                <a:ea typeface="宋体" panose="02010600030101010101" pitchFamily="2" charset="-122"/>
              </a:rPr>
              <a:t>例</a:t>
            </a:r>
            <a:r>
              <a:rPr lang="en-US" altLang="zh-CN" sz="2800" dirty="0">
                <a:latin typeface="宋体" panose="02010600030101010101" pitchFamily="2" charset="-122"/>
                <a:ea typeface="宋体" panose="02010600030101010101" pitchFamily="2" charset="-122"/>
              </a:rPr>
              <a:t>4: </a:t>
            </a:r>
            <a:r>
              <a:rPr lang="zh-CN" altLang="en-US" sz="2800" dirty="0">
                <a:latin typeface="宋体" panose="02010600030101010101" pitchFamily="2" charset="-122"/>
                <a:ea typeface="宋体" panose="02010600030101010101" pitchFamily="2" charset="-122"/>
              </a:rPr>
              <a:t>今天我上班，除非我今天生病了。</a:t>
            </a:r>
            <a:endParaRPr lang="en-US" altLang="zh-CN" sz="2800" dirty="0">
              <a:latin typeface="宋体" panose="02010600030101010101" pitchFamily="2" charset="-122"/>
              <a:ea typeface="宋体" panose="02010600030101010101" pitchFamily="2" charset="-122"/>
            </a:endParaRPr>
          </a:p>
          <a:p>
            <a:pPr marL="342900" lvl="1" indent="0">
              <a:buNone/>
            </a:pPr>
            <a:r>
              <a:rPr lang="en-US" altLang="zh-CN" sz="2575" dirty="0">
                <a:latin typeface="宋体" panose="02010600030101010101" pitchFamily="2" charset="-122"/>
                <a:ea typeface="宋体" panose="02010600030101010101" pitchFamily="2" charset="-122"/>
              </a:rPr>
              <a:t>			</a:t>
            </a:r>
          </a:p>
          <a:p>
            <a:pPr>
              <a:spcBef>
                <a:spcPct val="0"/>
              </a:spcBef>
              <a:buSzTx/>
              <a:buNone/>
            </a:pPr>
            <a:endParaRPr lang="en-US" altLang="zh-CN" sz="2400" b="1" dirty="0">
              <a:latin typeface="Garamond" panose="02020404030301010803" pitchFamily="18" charset="0"/>
            </a:endParaRPr>
          </a:p>
          <a:p>
            <a:pPr>
              <a:spcBef>
                <a:spcPct val="0"/>
              </a:spcBef>
              <a:buSzTx/>
              <a:buNone/>
            </a:pPr>
            <a:endParaRPr lang="en-US" altLang="zh-CN" sz="2400" b="1" dirty="0">
              <a:latin typeface="Garamond" panose="02020404030301010803" pitchFamily="18" charset="0"/>
            </a:endParaRPr>
          </a:p>
          <a:p>
            <a:pPr>
              <a:spcBef>
                <a:spcPct val="0"/>
              </a:spcBef>
              <a:buSzTx/>
              <a:buNone/>
            </a:pPr>
            <a:r>
              <a:rPr lang="zh-CN" altLang="en-US" sz="2800" dirty="0">
                <a:latin typeface="宋体" panose="02010600030101010101" pitchFamily="2" charset="-122"/>
                <a:ea typeface="宋体" panose="02010600030101010101" pitchFamily="2" charset="-122"/>
              </a:rPr>
              <a:t>例</a:t>
            </a:r>
            <a:r>
              <a:rPr lang="en-US" altLang="zh-CN" sz="2800" dirty="0">
                <a:latin typeface="宋体" panose="02010600030101010101" pitchFamily="2" charset="-122"/>
                <a:ea typeface="宋体" panose="02010600030101010101" pitchFamily="2" charset="-122"/>
              </a:rPr>
              <a:t>4</a:t>
            </a:r>
            <a:r>
              <a:rPr lang="zh-CN" altLang="en-US" sz="2800" dirty="0">
                <a:latin typeface="宋体" panose="02010600030101010101" pitchFamily="2" charset="-122"/>
                <a:ea typeface="宋体" panose="02010600030101010101" pitchFamily="2" charset="-122"/>
              </a:rPr>
              <a:t>是个因果关系</a:t>
            </a: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意思是：</a:t>
            </a:r>
          </a:p>
          <a:p>
            <a:pPr>
              <a:spcBef>
                <a:spcPct val="0"/>
              </a:spcBef>
              <a:buSzTx/>
              <a:buNone/>
            </a:pPr>
            <a:r>
              <a:rPr lang="en-US" altLang="zh-CN" sz="2400" dirty="0">
                <a:latin typeface="宋体" panose="02010600030101010101" pitchFamily="2" charset="-122"/>
                <a:ea typeface="宋体" panose="02010600030101010101" pitchFamily="2" charset="-122"/>
              </a:rPr>
              <a:t>			  </a:t>
            </a:r>
            <a:r>
              <a:rPr lang="zh-CN" altLang="en-US" sz="2400" b="1" dirty="0">
                <a:solidFill>
                  <a:srgbClr val="0432FF"/>
                </a:solidFill>
                <a:latin typeface="宋体" panose="02010600030101010101" pitchFamily="2" charset="-122"/>
                <a:ea typeface="宋体" panose="02010600030101010101" pitchFamily="2" charset="-122"/>
              </a:rPr>
              <a:t>如果今天我不生病</a:t>
            </a:r>
            <a:r>
              <a:rPr lang="en-US" altLang="zh-CN" sz="2400" b="1" dirty="0">
                <a:solidFill>
                  <a:srgbClr val="0432FF"/>
                </a:solidFill>
                <a:latin typeface="宋体" panose="02010600030101010101" pitchFamily="2" charset="-122"/>
                <a:ea typeface="宋体" panose="02010600030101010101" pitchFamily="2" charset="-122"/>
              </a:rPr>
              <a:t>, </a:t>
            </a:r>
            <a:r>
              <a:rPr lang="zh-CN" altLang="en-US" sz="2400" b="1" dirty="0">
                <a:solidFill>
                  <a:srgbClr val="0432FF"/>
                </a:solidFill>
                <a:latin typeface="宋体" panose="02010600030101010101" pitchFamily="2" charset="-122"/>
                <a:ea typeface="宋体" panose="02010600030101010101" pitchFamily="2" charset="-122"/>
              </a:rPr>
              <a:t>那么我上班。</a:t>
            </a:r>
            <a:endParaRPr lang="en-US" altLang="zh-CN" sz="2400" b="1" dirty="0">
              <a:solidFill>
                <a:srgbClr val="0432FF"/>
              </a:solidFill>
              <a:latin typeface="宋体" panose="02010600030101010101" pitchFamily="2" charset="-122"/>
              <a:ea typeface="宋体" panose="02010600030101010101" pitchFamily="2" charset="-122"/>
            </a:endParaRPr>
          </a:p>
          <a:p>
            <a:pPr>
              <a:spcBef>
                <a:spcPct val="0"/>
              </a:spcBef>
              <a:buSzTx/>
              <a:buNone/>
            </a:pPr>
            <a:r>
              <a:rPr lang="zh-CN" altLang="en-US" sz="2800" dirty="0">
                <a:latin typeface="宋体" panose="02010600030101010101" pitchFamily="2" charset="-122"/>
                <a:ea typeface="宋体" panose="02010600030101010101" pitchFamily="2" charset="-122"/>
              </a:rPr>
              <a:t>所以可描述成</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800" dirty="0">
                <a:latin typeface="宋体" panose="02010600030101010101" pitchFamily="2" charset="-122"/>
                <a:ea typeface="宋体" panose="02010600030101010101" pitchFamily="2" charset="-122"/>
              </a:rPr>
              <a:t>。</a:t>
            </a:r>
          </a:p>
          <a:p>
            <a:pPr>
              <a:spcBef>
                <a:spcPct val="0"/>
              </a:spcBef>
              <a:buSzTx/>
              <a:buNone/>
            </a:pPr>
            <a:endParaRPr lang="en-US" altLang="zh-CN" sz="2400" dirty="0">
              <a:latin typeface="宋体" panose="02010600030101010101" pitchFamily="2" charset="-122"/>
              <a:ea typeface="宋体" panose="02010600030101010101" pitchFamily="2" charset="-122"/>
            </a:endParaRPr>
          </a:p>
        </p:txBody>
      </p:sp>
      <p:sp>
        <p:nvSpPr>
          <p:cNvPr id="5" name="Rectangle 4"/>
          <p:cNvSpPr>
            <a:spLocks noChangeArrowheads="1"/>
          </p:cNvSpPr>
          <p:nvPr/>
        </p:nvSpPr>
        <p:spPr bwMode="auto">
          <a:xfrm>
            <a:off x="2983817" y="2595196"/>
            <a:ext cx="23839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0" lang="en-US" altLang="zh-CN" sz="2400" b="1" dirty="0">
                <a:solidFill>
                  <a:srgbClr val="0432FF"/>
                </a:solidFill>
                <a:latin typeface="Times New Roman" panose="02020603050405020304" pitchFamily="18" charset="0"/>
                <a:cs typeface="Times New Roman" panose="02020603050405020304" pitchFamily="18" charset="0"/>
              </a:rPr>
              <a:t>P</a:t>
            </a:r>
            <a:r>
              <a:rPr kumimoji="0" lang="zh-CN" altLang="en-US" sz="2400" b="1" dirty="0">
                <a:solidFill>
                  <a:srgbClr val="0432FF"/>
                </a:solidFill>
                <a:latin typeface="宋体" panose="02010600030101010101" pitchFamily="2" charset="-122"/>
              </a:rPr>
              <a:t>：今天我生病</a:t>
            </a:r>
            <a:r>
              <a:rPr kumimoji="0" lang="en-US" altLang="zh-CN" sz="2400" b="1" dirty="0">
                <a:solidFill>
                  <a:srgbClr val="0432FF"/>
                </a:solidFill>
                <a:latin typeface="宋体" panose="02010600030101010101" pitchFamily="2" charset="-122"/>
              </a:rPr>
              <a:t> </a:t>
            </a:r>
          </a:p>
          <a:p>
            <a:pPr eaLnBrk="1" hangingPunct="1">
              <a:spcBef>
                <a:spcPct val="0"/>
              </a:spcBef>
            </a:pPr>
            <a:r>
              <a:rPr kumimoji="0" lang="en-US" altLang="zh-CN" sz="2400" b="1" dirty="0">
                <a:solidFill>
                  <a:srgbClr val="0432FF"/>
                </a:solidFill>
                <a:latin typeface="Times New Roman" panose="02020603050405020304" pitchFamily="18" charset="0"/>
                <a:cs typeface="Times New Roman" panose="02020603050405020304" pitchFamily="18" charset="0"/>
              </a:rPr>
              <a:t>Q</a:t>
            </a:r>
            <a:r>
              <a:rPr kumimoji="0" lang="zh-CN" altLang="en-US" sz="2400" b="1" dirty="0">
                <a:solidFill>
                  <a:srgbClr val="0432FF"/>
                </a:solidFill>
                <a:latin typeface="宋体" panose="02010600030101010101" pitchFamily="2" charset="-122"/>
              </a:rPr>
              <a:t>：今天我上班</a:t>
            </a:r>
            <a:endParaRPr kumimoji="0" lang="en-US" altLang="zh-CN" sz="2400" b="1" dirty="0">
              <a:solidFill>
                <a:srgbClr val="0432FF"/>
              </a:solidFill>
              <a:latin typeface="宋体" panose="02010600030101010101" pitchFamily="2" charset="-122"/>
            </a:endParaRPr>
          </a:p>
        </p:txBody>
      </p:sp>
    </p:spTree>
    <p:extLst>
      <p:ext uri="{BB962C8B-B14F-4D97-AF65-F5344CB8AC3E}">
        <p14:creationId xmlns:p14="http://schemas.microsoft.com/office/powerpoint/2010/main" val="318697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4" name="内容占位符 2"/>
          <p:cNvSpPr>
            <a:spLocks noGrp="1"/>
          </p:cNvSpPr>
          <p:nvPr>
            <p:ph idx="1"/>
          </p:nvPr>
        </p:nvSpPr>
        <p:spPr>
          <a:xfrm>
            <a:off x="251520" y="1600202"/>
            <a:ext cx="8435280" cy="4525963"/>
          </a:xfrm>
        </p:spPr>
        <p:txBody>
          <a:bodyPr>
            <a:normAutofit/>
          </a:bodyPr>
          <a:lstStyle/>
          <a:p>
            <a:pPr>
              <a:spcBef>
                <a:spcPct val="0"/>
              </a:spcBef>
              <a:buSzTx/>
            </a:pPr>
            <a:r>
              <a:rPr lang="zh-CN" altLang="en-US" sz="2800" dirty="0">
                <a:latin typeface="宋体" panose="02010600030101010101" pitchFamily="2" charset="-122"/>
                <a:ea typeface="宋体" panose="02010600030101010101" pitchFamily="2" charset="-122"/>
              </a:rPr>
              <a:t>举例：将“除非他通知我，否则我不参加会议”表示为复合命题的形式。</a:t>
            </a:r>
          </a:p>
          <a:p>
            <a:pPr>
              <a:spcBef>
                <a:spcPct val="0"/>
              </a:spcBef>
              <a:buSzTx/>
            </a:pPr>
            <a:r>
              <a:rPr lang="zh-CN" altLang="en-US" sz="2800" dirty="0">
                <a:latin typeface="宋体" panose="02010600030101010101" pitchFamily="2" charset="-122"/>
                <a:ea typeface="宋体" panose="02010600030101010101" pitchFamily="2" charset="-122"/>
              </a:rPr>
              <a:t>思路：这里的联结词是“除非</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否则</a:t>
            </a:r>
            <a:r>
              <a:rPr lang="en-US" altLang="zh-CN" sz="2800" dirty="0">
                <a:latin typeface="宋体" panose="02010600030101010101" pitchFamily="2" charset="-122"/>
                <a:ea typeface="宋体" panose="02010600030101010101" pitchFamily="2" charset="-122"/>
              </a:rPr>
              <a:t>……”</a:t>
            </a:r>
          </a:p>
          <a:p>
            <a:pPr>
              <a:spcBef>
                <a:spcPct val="0"/>
              </a:spcBef>
              <a:buSzTx/>
              <a:buNone/>
            </a:pP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一种方式可以理解为“如果他通知我，则我参加会议而且，如果他不通知我，则我不参加会议”</a:t>
            </a:r>
          </a:p>
        </p:txBody>
      </p:sp>
    </p:spTree>
    <p:extLst>
      <p:ext uri="{BB962C8B-B14F-4D97-AF65-F5344CB8AC3E}">
        <p14:creationId xmlns:p14="http://schemas.microsoft.com/office/powerpoint/2010/main" val="379238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27A32CAA-4524-CF41-8DD8-18FA9A6B9D14}"/>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mn-ea"/>
                <a:ea typeface="+mn-ea"/>
              </a:rPr>
              <a:t>命题举例</a:t>
            </a:r>
          </a:p>
        </p:txBody>
      </p:sp>
      <p:sp>
        <p:nvSpPr>
          <p:cNvPr id="20482" name="Rectangle 3">
            <a:extLst>
              <a:ext uri="{FF2B5EF4-FFF2-40B4-BE49-F238E27FC236}">
                <a16:creationId xmlns:a16="http://schemas.microsoft.com/office/drawing/2014/main" id="{3FF08888-CA04-8E45-85BB-5EE4A74F5175}"/>
              </a:ext>
            </a:extLst>
          </p:cNvPr>
          <p:cNvSpPr>
            <a:spLocks noGrp="1"/>
          </p:cNvSpPr>
          <p:nvPr>
            <p:ph idx="1"/>
          </p:nvPr>
        </p:nvSpPr>
        <p:spPr>
          <a:xfrm>
            <a:off x="683568" y="1600200"/>
            <a:ext cx="8003232" cy="4525963"/>
          </a:xfrm>
        </p:spPr>
        <p:txBody>
          <a:bodyPr rtlCol="0">
            <a:normAutofit/>
          </a:bodyPr>
          <a:lstStyle/>
          <a:p>
            <a:pPr>
              <a:defRPr/>
            </a:pPr>
            <a:r>
              <a:rPr lang="en-US" altLang="zh-CN" sz="3000" dirty="0">
                <a:solidFill>
                  <a:srgbClr val="FF0000"/>
                </a:solidFill>
                <a:latin typeface="+mn-ea"/>
                <a:ea typeface="+mn-ea"/>
              </a:rPr>
              <a:t>N</a:t>
            </a:r>
            <a:r>
              <a:rPr lang="zh-CN" altLang="en-US" sz="3000" dirty="0">
                <a:solidFill>
                  <a:srgbClr val="FF0000"/>
                </a:solidFill>
                <a:latin typeface="+mn-ea"/>
                <a:ea typeface="+mn-ea"/>
              </a:rPr>
              <a:t> </a:t>
            </a:r>
            <a:r>
              <a:rPr lang="en-US" altLang="zh-CN" sz="3000" dirty="0">
                <a:solidFill>
                  <a:srgbClr val="FF0000"/>
                </a:solidFill>
                <a:latin typeface="+mn-ea"/>
                <a:ea typeface="+mn-ea"/>
              </a:rPr>
              <a:t>&gt;</a:t>
            </a:r>
            <a:r>
              <a:rPr lang="zh-CN" altLang="en-US" sz="3000" dirty="0">
                <a:solidFill>
                  <a:srgbClr val="FF0000"/>
                </a:solidFill>
                <a:latin typeface="+mn-ea"/>
                <a:ea typeface="+mn-ea"/>
              </a:rPr>
              <a:t> </a:t>
            </a:r>
            <a:r>
              <a:rPr lang="en-US" altLang="zh-CN" sz="3000" dirty="0">
                <a:solidFill>
                  <a:srgbClr val="FF0000"/>
                </a:solidFill>
                <a:latin typeface="+mn-ea"/>
                <a:ea typeface="+mn-ea"/>
              </a:rPr>
              <a:t>5</a:t>
            </a:r>
          </a:p>
          <a:p>
            <a:pPr>
              <a:defRPr/>
            </a:pPr>
            <a:r>
              <a:rPr lang="en-US" altLang="zh-CN" sz="3000" b="1" dirty="0">
                <a:solidFill>
                  <a:srgbClr val="FF0000"/>
                </a:solidFill>
                <a:latin typeface="+mn-ea"/>
                <a:ea typeface="+mn-ea"/>
              </a:rPr>
              <a:t>F(x)&gt;</a:t>
            </a:r>
            <a:r>
              <a:rPr lang="zh-CN" altLang="en-US" sz="3000" b="1" dirty="0">
                <a:solidFill>
                  <a:srgbClr val="FF0000"/>
                </a:solidFill>
                <a:latin typeface="+mn-ea"/>
                <a:ea typeface="+mn-ea"/>
              </a:rPr>
              <a:t> </a:t>
            </a:r>
            <a:r>
              <a:rPr lang="en-US" altLang="zh-CN" sz="3000" b="1" dirty="0">
                <a:solidFill>
                  <a:srgbClr val="FF0000"/>
                </a:solidFill>
                <a:latin typeface="+mn-ea"/>
                <a:ea typeface="+mn-ea"/>
              </a:rPr>
              <a:t>3</a:t>
            </a:r>
          </a:p>
          <a:p>
            <a:pPr>
              <a:defRPr/>
            </a:pPr>
            <a:r>
              <a:rPr lang="zh-CN" altLang="en-US" sz="3000" b="1" dirty="0">
                <a:solidFill>
                  <a:srgbClr val="FF0000"/>
                </a:solidFill>
                <a:latin typeface="+mn-ea"/>
                <a:ea typeface="+mn-ea"/>
              </a:rPr>
              <a:t>如果</a:t>
            </a:r>
            <a:r>
              <a:rPr lang="en-US" altLang="zh-CN" sz="3000" b="1" dirty="0">
                <a:solidFill>
                  <a:srgbClr val="FF0000"/>
                </a:solidFill>
                <a:latin typeface="+mn-ea"/>
                <a:ea typeface="+mn-ea"/>
              </a:rPr>
              <a:t>n&gt;5,</a:t>
            </a:r>
            <a:r>
              <a:rPr lang="zh-CN" altLang="en-US" sz="3000" b="1" dirty="0">
                <a:solidFill>
                  <a:srgbClr val="FF0000"/>
                </a:solidFill>
                <a:latin typeface="+mn-ea"/>
                <a:ea typeface="+mn-ea"/>
              </a:rPr>
              <a:t>那么</a:t>
            </a:r>
            <a:r>
              <a:rPr lang="en-US" altLang="zh-CN" sz="3000" b="1" dirty="0">
                <a:solidFill>
                  <a:srgbClr val="FF0000"/>
                </a:solidFill>
                <a:latin typeface="+mn-ea"/>
                <a:ea typeface="+mn-ea"/>
              </a:rPr>
              <a:t>n</a:t>
            </a:r>
            <a:r>
              <a:rPr lang="zh-CN" altLang="en-US" sz="3000" b="1" dirty="0">
                <a:solidFill>
                  <a:srgbClr val="FF0000"/>
                </a:solidFill>
                <a:latin typeface="+mn-ea"/>
                <a:ea typeface="+mn-ea"/>
              </a:rPr>
              <a:t>*</a:t>
            </a:r>
            <a:r>
              <a:rPr lang="en-US" altLang="zh-CN" sz="3000" b="1">
                <a:solidFill>
                  <a:srgbClr val="FF0000"/>
                </a:solidFill>
                <a:latin typeface="+mn-ea"/>
                <a:ea typeface="+mn-ea"/>
              </a:rPr>
              <a:t>n&gt;25</a:t>
            </a:r>
            <a:endParaRPr lang="en-US" altLang="zh-CN" b="1" dirty="0">
              <a:solidFill>
                <a:srgbClr val="7030A0"/>
              </a:solidFill>
              <a:latin typeface="+mn-ea"/>
              <a:ea typeface="+mn-ea"/>
            </a:endParaRPr>
          </a:p>
        </p:txBody>
      </p:sp>
    </p:spTree>
    <p:extLst>
      <p:ext uri="{BB962C8B-B14F-4D97-AF65-F5344CB8AC3E}">
        <p14:creationId xmlns:p14="http://schemas.microsoft.com/office/powerpoint/2010/main" val="39061477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4" name="内容占位符 2"/>
          <p:cNvSpPr>
            <a:spLocks noGrp="1"/>
          </p:cNvSpPr>
          <p:nvPr>
            <p:ph idx="1"/>
          </p:nvPr>
        </p:nvSpPr>
        <p:spPr>
          <a:xfrm>
            <a:off x="251520" y="1600202"/>
            <a:ext cx="8435280" cy="4525963"/>
          </a:xfrm>
        </p:spPr>
        <p:txBody>
          <a:bodyPr>
            <a:normAutofit/>
          </a:bodyPr>
          <a:lstStyle/>
          <a:p>
            <a:pPr marL="0" indent="0">
              <a:buNone/>
            </a:pPr>
            <a:r>
              <a:rPr lang="zh-CN" altLang="en-US" sz="2800" dirty="0">
                <a:latin typeface="宋体" panose="02010600030101010101" pitchFamily="2" charset="-122"/>
                <a:ea typeface="宋体" panose="02010600030101010101" pitchFamily="2" charset="-122"/>
              </a:rPr>
              <a:t>或表述为“他通知我”和“我参加会议”同为真或同为假。按照这种理解可以如下形式化：</a:t>
            </a:r>
          </a:p>
          <a:p>
            <a:pPr marL="0" indent="0">
              <a:buNone/>
            </a:pPr>
            <a:r>
              <a:rPr lang="zh-CN" altLang="en-US" sz="2800" dirty="0">
                <a:latin typeface="宋体" panose="02010600030101010101" pitchFamily="2" charset="-122"/>
                <a:ea typeface="宋体" panose="02010600030101010101" pitchFamily="2" charset="-122"/>
              </a:rPr>
              <a:t>用</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800" dirty="0">
                <a:latin typeface="宋体" panose="02010600030101010101" pitchFamily="2" charset="-122"/>
                <a:ea typeface="宋体" panose="02010600030101010101" pitchFamily="2" charset="-122"/>
              </a:rPr>
              <a:t>表示“他通知我”，</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800" dirty="0">
                <a:latin typeface="宋体" panose="02010600030101010101" pitchFamily="2" charset="-122"/>
                <a:ea typeface="宋体" panose="02010600030101010101" pitchFamily="2" charset="-122"/>
              </a:rPr>
              <a:t>表示“我参加会议”，则该语句可表为</a:t>
            </a:r>
          </a:p>
        </p:txBody>
      </p:sp>
      <p:sp>
        <p:nvSpPr>
          <p:cNvPr id="5" name="Rectangle 5"/>
          <p:cNvSpPr>
            <a:spLocks noChangeArrowheads="1"/>
          </p:cNvSpPr>
          <p:nvPr/>
        </p:nvSpPr>
        <p:spPr bwMode="auto">
          <a:xfrm>
            <a:off x="1499741" y="4612173"/>
            <a:ext cx="59388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kumimoji="0" lang="en-US" altLang="zh-CN" dirty="0">
                <a:latin typeface="Garamond" panose="02020404030301010803" pitchFamily="18" charset="0"/>
              </a:rPr>
              <a:t>               </a:t>
            </a:r>
            <a:r>
              <a:rPr kumimoji="0" lang="en-US" altLang="zh-CN" sz="2800" b="1" dirty="0">
                <a:latin typeface="Times New Roman" panose="02020603050405020304" pitchFamily="18" charset="0"/>
                <a:cs typeface="Times New Roman" panose="02020603050405020304" pitchFamily="18" charset="0"/>
              </a:rPr>
              <a:t>(P</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800" b="1" dirty="0">
                <a:latin typeface="Times New Roman" panose="02020603050405020304" pitchFamily="18" charset="0"/>
                <a:cs typeface="Times New Roman" panose="02020603050405020304" pitchFamily="18" charset="0"/>
              </a:rPr>
              <a:t>Q)</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800" b="1" dirty="0">
                <a:latin typeface="Times New Roman" panose="02020603050405020304" pitchFamily="18" charset="0"/>
                <a:cs typeface="Times New Roman" panose="02020603050405020304" pitchFamily="18" charset="0"/>
              </a:rPr>
              <a:t>P</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800" b="1" dirty="0">
                <a:latin typeface="Times New Roman" panose="02020603050405020304" pitchFamily="18" charset="0"/>
                <a:cs typeface="Times New Roman" panose="02020603050405020304" pitchFamily="18" charset="0"/>
              </a:rPr>
              <a:t> </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800" b="1" dirty="0">
                <a:latin typeface="Times New Roman" panose="02020603050405020304" pitchFamily="18" charset="0"/>
                <a:cs typeface="Times New Roman" panose="02020603050405020304" pitchFamily="18" charset="0"/>
              </a:rPr>
              <a:t>Q)</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p>
          <a:p>
            <a:pPr eaLnBrk="1" hangingPunct="1">
              <a:spcBef>
                <a:spcPct val="0"/>
              </a:spcBef>
              <a:buSzTx/>
              <a:buFontTx/>
              <a:buNone/>
            </a:pPr>
            <a:r>
              <a:rPr kumimoji="0" lang="en-US" altLang="zh-CN" sz="2800" b="1" dirty="0">
                <a:latin typeface="Garamond" panose="02020404030301010803" pitchFamily="18" charset="0"/>
                <a:sym typeface="Symbol" panose="05050102010706020507" pitchFamily="18" charset="2"/>
              </a:rPr>
              <a:t>   </a:t>
            </a:r>
            <a:r>
              <a:rPr kumimoji="0" lang="zh-CN" altLang="en-US" sz="2800" b="1" dirty="0">
                <a:latin typeface="Garamond" panose="02020404030301010803" pitchFamily="18" charset="0"/>
                <a:sym typeface="Symbol" panose="05050102010706020507" pitchFamily="18" charset="2"/>
              </a:rPr>
              <a:t>或          </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P</a:t>
            </a:r>
            <a:r>
              <a:rPr kumimoji="0" lang="en-US" altLang="zh-CN" sz="2800" b="1" dirty="0">
                <a:latin typeface="Times New Roman" panose="02020603050405020304" pitchFamily="18" charset="0"/>
                <a:cs typeface="Times New Roman" panose="02020603050405020304" pitchFamily="18" charset="0"/>
              </a:rPr>
              <a:t>Q</a:t>
            </a:r>
          </a:p>
        </p:txBody>
      </p:sp>
    </p:spTree>
    <p:extLst>
      <p:ext uri="{BB962C8B-B14F-4D97-AF65-F5344CB8AC3E}">
        <p14:creationId xmlns:p14="http://schemas.microsoft.com/office/powerpoint/2010/main" val="18760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4" name="内容占位符 2"/>
          <p:cNvSpPr>
            <a:spLocks noGrp="1"/>
          </p:cNvSpPr>
          <p:nvPr>
            <p:ph idx="1"/>
          </p:nvPr>
        </p:nvSpPr>
        <p:spPr>
          <a:xfrm>
            <a:off x="251520" y="1600202"/>
            <a:ext cx="8435280" cy="4525963"/>
          </a:xfrm>
        </p:spPr>
        <p:txBody>
          <a:bodyPr>
            <a:normAutofit/>
          </a:bodyPr>
          <a:lstStyle/>
          <a:p>
            <a:pPr marL="0" indent="0">
              <a:buNone/>
            </a:pPr>
            <a:r>
              <a:rPr lang="zh-CN" altLang="en-US" sz="2800" dirty="0">
                <a:latin typeface="宋体" panose="02010600030101010101" pitchFamily="2" charset="-122"/>
                <a:ea typeface="宋体" panose="02010600030101010101" pitchFamily="2" charset="-122"/>
              </a:rPr>
              <a:t>另外，对这句话，有人也可能会这样理解：</a:t>
            </a:r>
          </a:p>
          <a:p>
            <a:pPr marL="0" indent="0">
              <a:buNone/>
            </a:pPr>
            <a:r>
              <a:rPr lang="en-US" altLang="zh-CN" sz="2400" b="1" dirty="0">
                <a:latin typeface="宋体" panose="02010600030101010101" pitchFamily="2" charset="-122"/>
                <a:ea typeface="宋体" panose="02010600030101010101" pitchFamily="2" charset="-122"/>
              </a:rPr>
              <a:t>	</a:t>
            </a:r>
            <a:r>
              <a:rPr lang="zh-CN" altLang="en-US" sz="2400" b="1" dirty="0">
                <a:solidFill>
                  <a:srgbClr val="0432FF"/>
                </a:solidFill>
                <a:latin typeface="宋体" panose="02010600030101010101" pitchFamily="2" charset="-122"/>
                <a:ea typeface="宋体" panose="02010600030101010101" pitchFamily="2" charset="-122"/>
              </a:rPr>
              <a:t>只有他通知我，我才可能参加会议，但不一定就参加</a:t>
            </a:r>
          </a:p>
          <a:p>
            <a:pPr marL="0" indent="0">
              <a:buNone/>
            </a:pPr>
            <a:r>
              <a:rPr lang="zh-CN" altLang="en-US" sz="2800" dirty="0">
                <a:latin typeface="宋体" panose="02010600030101010101" pitchFamily="2" charset="-122"/>
                <a:ea typeface="宋体" panose="02010600030101010101" pitchFamily="2" charset="-122"/>
              </a:rPr>
              <a:t>换句话说可以理解为：</a:t>
            </a:r>
          </a:p>
          <a:p>
            <a:pPr marL="0" indent="0">
              <a:buNone/>
            </a:pPr>
            <a:r>
              <a:rPr lang="en-US" altLang="zh-CN" sz="2400" b="1" dirty="0">
                <a:latin typeface="宋体" panose="02010600030101010101" pitchFamily="2" charset="-122"/>
                <a:ea typeface="宋体" panose="02010600030101010101" pitchFamily="2" charset="-122"/>
              </a:rPr>
              <a:t>	</a:t>
            </a:r>
            <a:r>
              <a:rPr lang="zh-CN" altLang="en-US" sz="2400" b="1" dirty="0">
                <a:solidFill>
                  <a:srgbClr val="0432FF"/>
                </a:solidFill>
                <a:latin typeface="宋体" panose="02010600030101010101" pitchFamily="2" charset="-122"/>
                <a:ea typeface="宋体" panose="02010600030101010101" pitchFamily="2" charset="-122"/>
              </a:rPr>
              <a:t>如果我参加会议，他一定通知我了</a:t>
            </a:r>
            <a:r>
              <a:rPr lang="zh-CN" altLang="en-US" sz="2800" dirty="0">
                <a:solidFill>
                  <a:srgbClr val="0432FF"/>
                </a:solidFill>
                <a:latin typeface="宋体" panose="02010600030101010101" pitchFamily="2" charset="-122"/>
                <a:ea typeface="宋体" panose="02010600030101010101" pitchFamily="2" charset="-122"/>
              </a:rPr>
              <a:t> </a:t>
            </a:r>
            <a:endParaRPr lang="en-US" altLang="zh-CN" sz="2800" dirty="0">
              <a:solidFill>
                <a:srgbClr val="0432FF"/>
              </a:solidFill>
              <a:latin typeface="宋体" panose="02010600030101010101" pitchFamily="2" charset="-122"/>
              <a:ea typeface="宋体" panose="02010600030101010101" pitchFamily="2" charset="-122"/>
            </a:endParaRPr>
          </a:p>
          <a:p>
            <a:pPr marL="0" indent="0">
              <a:buNone/>
            </a:pPr>
            <a:r>
              <a:rPr lang="zh-CN" altLang="en-US" sz="2800" dirty="0">
                <a:latin typeface="宋体" panose="02010600030101010101" pitchFamily="2" charset="-122"/>
                <a:ea typeface="宋体" panose="02010600030101010101" pitchFamily="2" charset="-122"/>
              </a:rPr>
              <a:t>这样，上面语句又可表示为：</a:t>
            </a:r>
          </a:p>
        </p:txBody>
      </p:sp>
      <p:sp>
        <p:nvSpPr>
          <p:cNvPr id="6" name="Rectangle 5"/>
          <p:cNvSpPr>
            <a:spLocks noChangeArrowheads="1"/>
          </p:cNvSpPr>
          <p:nvPr/>
        </p:nvSpPr>
        <p:spPr bwMode="auto">
          <a:xfrm>
            <a:off x="1867408" y="5172058"/>
            <a:ext cx="7416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000125" eaLnBrk="0" hangingPunct="0">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defRPr kumimoji="1" sz="3200">
                <a:solidFill>
                  <a:schemeClr val="tx1"/>
                </a:solidFill>
                <a:latin typeface="Arial" panose="020B0604020202020204" pitchFamily="34" charset="0"/>
                <a:ea typeface="宋体" panose="02010600030101010101" pitchFamily="2" charset="-122"/>
              </a:defRPr>
            </a:lvl2pPr>
            <a:lvl3pPr marL="1143000" indent="-228600" eaLnBrk="0" hangingPunct="0">
              <a:defRPr kumimoji="1" sz="3200">
                <a:solidFill>
                  <a:schemeClr val="tx1"/>
                </a:solidFill>
                <a:latin typeface="Arial" panose="020B0604020202020204" pitchFamily="34" charset="0"/>
                <a:ea typeface="宋体" panose="02010600030101010101" pitchFamily="2" charset="-122"/>
              </a:defRPr>
            </a:lvl3pPr>
            <a:lvl4pPr marL="1600200" indent="-228600" eaLnBrk="0" hangingPunct="0">
              <a:defRPr kumimoji="1" sz="3200">
                <a:solidFill>
                  <a:schemeClr val="tx1"/>
                </a:solidFill>
                <a:latin typeface="Arial" panose="020B0604020202020204" pitchFamily="34" charset="0"/>
                <a:ea typeface="宋体" panose="02010600030101010101" pitchFamily="2" charset="-122"/>
              </a:defRPr>
            </a:lvl4pPr>
            <a:lvl5pPr marL="2057400" indent="-228600" eaLnBrk="0" hangingPunct="0">
              <a:defRPr kumimoji="1"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85000"/>
              <a:buChar char="•"/>
              <a:defRPr kumimoji="1" sz="32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kumimoji="0" lang="en-US" altLang="zh-CN" sz="2800" b="1" dirty="0">
                <a:latin typeface="Garamond" panose="02020404030301010803" pitchFamily="18" charset="0"/>
              </a:rPr>
              <a:t>         </a:t>
            </a:r>
            <a:r>
              <a:rPr kumimoji="0" lang="zh-CN"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800" b="1" dirty="0">
                <a:latin typeface="Times New Roman" panose="02020603050405020304" pitchFamily="18" charset="0"/>
                <a:cs typeface="Times New Roman" panose="02020603050405020304" pitchFamily="18" charset="0"/>
              </a:rPr>
              <a:t>P</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800" b="1" dirty="0">
                <a:latin typeface="Times New Roman" panose="02020603050405020304" pitchFamily="18" charset="0"/>
                <a:cs typeface="Times New Roman" panose="02020603050405020304" pitchFamily="18" charset="0"/>
              </a:rPr>
              <a:t> </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800" b="1" dirty="0">
                <a:latin typeface="Times New Roman" panose="02020603050405020304" pitchFamily="18" charset="0"/>
                <a:cs typeface="Times New Roman" panose="02020603050405020304" pitchFamily="18" charset="0"/>
              </a:rPr>
              <a:t>Q</a:t>
            </a:r>
          </a:p>
          <a:p>
            <a:pPr eaLnBrk="1" hangingPunct="1">
              <a:spcBef>
                <a:spcPct val="0"/>
              </a:spcBef>
            </a:pPr>
            <a:r>
              <a:rPr kumimoji="0" lang="zh-CN" altLang="en-US" sz="2800" b="1" dirty="0">
                <a:latin typeface="Garamond" panose="02020404030301010803" pitchFamily="18" charset="0"/>
              </a:rPr>
              <a:t>或     </a:t>
            </a:r>
            <a:r>
              <a:rPr kumimoji="0" lang="en-US" altLang="zh-CN" sz="2800" b="1" dirty="0">
                <a:latin typeface="Times New Roman" panose="02020603050405020304" pitchFamily="18" charset="0"/>
                <a:cs typeface="Times New Roman" panose="02020603050405020304" pitchFamily="18" charset="0"/>
              </a:rPr>
              <a:t>Q</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800" b="1" dirty="0">
                <a:latin typeface="Times New Roman" panose="02020603050405020304" pitchFamily="18" charset="0"/>
                <a:cs typeface="Times New Roman" panose="02020603050405020304" pitchFamily="18" charset="0"/>
              </a:rPr>
              <a:t>P</a:t>
            </a:r>
          </a:p>
        </p:txBody>
      </p:sp>
    </p:spTree>
    <p:extLst>
      <p:ext uri="{BB962C8B-B14F-4D97-AF65-F5344CB8AC3E}">
        <p14:creationId xmlns:p14="http://schemas.microsoft.com/office/powerpoint/2010/main" val="20500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4" name="内容占位符 2"/>
          <p:cNvSpPr>
            <a:spLocks noGrp="1"/>
          </p:cNvSpPr>
          <p:nvPr>
            <p:ph idx="1"/>
          </p:nvPr>
        </p:nvSpPr>
        <p:spPr>
          <a:xfrm>
            <a:off x="251520" y="1600202"/>
            <a:ext cx="8435280" cy="4525963"/>
          </a:xfrm>
        </p:spPr>
        <p:txBody>
          <a:bodyPr>
            <a:normAutofit/>
          </a:bodyPr>
          <a:lstStyle/>
          <a:p>
            <a:pPr marL="0" indent="0">
              <a:buNone/>
            </a:pPr>
            <a:r>
              <a:rPr lang="zh-CN" altLang="en-US" sz="2800" b="1" dirty="0">
                <a:latin typeface="宋体" panose="02010600030101010101" pitchFamily="2" charset="-122"/>
                <a:ea typeface="宋体" panose="02010600030101010101" pitchFamily="2" charset="-122"/>
              </a:rPr>
              <a:t>说明</a:t>
            </a:r>
            <a:r>
              <a:rPr lang="zh-CN" altLang="en-US" sz="2800" dirty="0">
                <a:latin typeface="宋体" panose="02010600030101010101" pitchFamily="2" charset="-122"/>
                <a:ea typeface="宋体" panose="02010600030101010101" pitchFamily="2" charset="-122"/>
              </a:rPr>
              <a:t>：自然语言是很复杂的，常常会出现一些没有明确定义过的联结词。要根据语句的含义将联结词翻译为命题联结词。</a:t>
            </a:r>
          </a:p>
          <a:p>
            <a:pPr marL="0" indent="0">
              <a:buNone/>
            </a:pPr>
            <a:r>
              <a:rPr lang="zh-CN" altLang="en-US" sz="2800" dirty="0">
                <a:latin typeface="宋体" panose="02010600030101010101" pitchFamily="2" charset="-122"/>
                <a:ea typeface="宋体" panose="02010600030101010101" pitchFamily="2" charset="-122"/>
              </a:rPr>
              <a:t>在将自然语言表为命题时，需要根据</a:t>
            </a:r>
            <a:r>
              <a:rPr lang="zh-CN" altLang="en-US" sz="2800" b="1" dirty="0">
                <a:latin typeface="宋体" panose="02010600030101010101" pitchFamily="2" charset="-122"/>
                <a:ea typeface="宋体" panose="02010600030101010101" pitchFamily="2" charset="-122"/>
              </a:rPr>
              <a:t>上下文</a:t>
            </a:r>
            <a:r>
              <a:rPr lang="zh-CN" altLang="en-US" sz="2800" dirty="0">
                <a:latin typeface="宋体" panose="02010600030101010101" pitchFamily="2" charset="-122"/>
                <a:ea typeface="宋体" panose="02010600030101010101" pitchFamily="2" charset="-122"/>
              </a:rPr>
              <a:t>来分析。</a:t>
            </a:r>
          </a:p>
          <a:p>
            <a:pPr marL="0" indent="0">
              <a:buNone/>
            </a:pPr>
            <a:r>
              <a:rPr lang="zh-CN" altLang="en-US" sz="2800" dirty="0">
                <a:latin typeface="宋体" panose="02010600030101010101" pitchFamily="2" charset="-122"/>
                <a:ea typeface="宋体" panose="02010600030101010101" pitchFamily="2" charset="-122"/>
              </a:rPr>
              <a:t>另外，自然语言有时又是含混不清的，一句话往往可以有多种不同的解释。</a:t>
            </a:r>
          </a:p>
        </p:txBody>
      </p:sp>
    </p:spTree>
    <p:extLst>
      <p:ext uri="{BB962C8B-B14F-4D97-AF65-F5344CB8AC3E}">
        <p14:creationId xmlns:p14="http://schemas.microsoft.com/office/powerpoint/2010/main" val="4993844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ea"/>
                <a:ea typeface="+mj-ea"/>
              </a:rPr>
              <a:t>1.5 </a:t>
            </a:r>
            <a:r>
              <a:rPr lang="zh-CN" altLang="en-US" sz="3600" dirty="0">
                <a:latin typeface="+mj-ea"/>
                <a:ea typeface="+mj-ea"/>
              </a:rPr>
              <a:t>命题形式化</a:t>
            </a:r>
          </a:p>
        </p:txBody>
      </p:sp>
      <p:sp>
        <p:nvSpPr>
          <p:cNvPr id="4" name="内容占位符 2"/>
          <p:cNvSpPr>
            <a:spLocks noGrp="1"/>
          </p:cNvSpPr>
          <p:nvPr>
            <p:ph idx="1"/>
          </p:nvPr>
        </p:nvSpPr>
        <p:spPr>
          <a:xfrm>
            <a:off x="251520" y="1600202"/>
            <a:ext cx="8435280" cy="4525963"/>
          </a:xfrm>
        </p:spPr>
        <p:txBody>
          <a:bodyPr>
            <a:normAutofit/>
          </a:bodyPr>
          <a:lstStyle/>
          <a:p>
            <a:pPr>
              <a:spcBef>
                <a:spcPct val="0"/>
              </a:spcBef>
              <a:buSzTx/>
              <a:buNone/>
            </a:pPr>
            <a:endParaRPr lang="en-US" altLang="zh-CN" sz="2800" b="1" dirty="0">
              <a:latin typeface="Garamond" panose="02020404030301010803" pitchFamily="18" charset="0"/>
            </a:endParaRPr>
          </a:p>
          <a:p>
            <a:pPr>
              <a:spcBef>
                <a:spcPct val="0"/>
              </a:spcBef>
              <a:buSzTx/>
              <a:buNone/>
            </a:pPr>
            <a:r>
              <a:rPr lang="en-US" altLang="zh-CN" sz="2800" b="1" dirty="0">
                <a:latin typeface="Garamond" panose="02020404030301010803" pitchFamily="18" charset="0"/>
              </a:rPr>
              <a:t>	</a:t>
            </a:r>
            <a:r>
              <a:rPr lang="zh-CN" altLang="en-US" sz="3600" b="1" dirty="0">
                <a:latin typeface="Garamond" panose="02020404030301010803" pitchFamily="18" charset="0"/>
              </a:rPr>
              <a:t>由此可见，在自然语句形式化中，对原句如何理解至关重要。</a:t>
            </a:r>
            <a:endParaRPr lang="en-US" altLang="zh-CN" sz="3600" b="1" dirty="0">
              <a:latin typeface="Garamond" panose="02020404030301010803" pitchFamily="18" charset="0"/>
            </a:endParaRPr>
          </a:p>
          <a:p>
            <a:pPr>
              <a:spcBef>
                <a:spcPct val="0"/>
              </a:spcBef>
              <a:buSzTx/>
              <a:buNone/>
            </a:pPr>
            <a:endParaRPr lang="en-US" altLang="zh-CN" sz="3600" b="1" dirty="0">
              <a:latin typeface="Garamond" panose="02020404030301010803" pitchFamily="18" charset="0"/>
            </a:endParaRPr>
          </a:p>
          <a:p>
            <a:pPr>
              <a:spcBef>
                <a:spcPct val="0"/>
              </a:spcBef>
              <a:buSzTx/>
              <a:buNone/>
            </a:pPr>
            <a:r>
              <a:rPr lang="zh-CN" altLang="en-US" sz="3600" b="1" dirty="0">
                <a:latin typeface="Garamond" panose="02020404030301010803" pitchFamily="18" charset="0"/>
              </a:rPr>
              <a:t>  自然语言的歧义性是天然存在的。</a:t>
            </a:r>
          </a:p>
        </p:txBody>
      </p:sp>
    </p:spTree>
    <p:extLst>
      <p:ext uri="{BB962C8B-B14F-4D97-AF65-F5344CB8AC3E}">
        <p14:creationId xmlns:p14="http://schemas.microsoft.com/office/powerpoint/2010/main" val="34129464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EFDD1-E1EF-4E4A-9566-5D7898F847C7}"/>
              </a:ext>
            </a:extLst>
          </p:cNvPr>
          <p:cNvSpPr>
            <a:spLocks noGrp="1"/>
          </p:cNvSpPr>
          <p:nvPr>
            <p:ph type="title"/>
          </p:nvPr>
        </p:nvSpPr>
        <p:spPr/>
        <p:txBody>
          <a:bodyPr/>
          <a:lstStyle/>
          <a:p>
            <a:r>
              <a:rPr kumimoji="1" lang="zh-CN" altLang="en-US" dirty="0"/>
              <a:t>总结</a:t>
            </a:r>
          </a:p>
        </p:txBody>
      </p:sp>
      <p:sp>
        <p:nvSpPr>
          <p:cNvPr id="3" name="内容占位符 2">
            <a:extLst>
              <a:ext uri="{FF2B5EF4-FFF2-40B4-BE49-F238E27FC236}">
                <a16:creationId xmlns:a16="http://schemas.microsoft.com/office/drawing/2014/main" id="{1B417B69-B706-2046-B137-760721D616D1}"/>
              </a:ext>
            </a:extLst>
          </p:cNvPr>
          <p:cNvSpPr>
            <a:spLocks noGrp="1"/>
          </p:cNvSpPr>
          <p:nvPr>
            <p:ph idx="1"/>
          </p:nvPr>
        </p:nvSpPr>
        <p:spPr/>
        <p:txBody>
          <a:bodyPr/>
          <a:lstStyle/>
          <a:p>
            <a:r>
              <a:rPr kumimoji="1" lang="zh-CN" altLang="en-US" sz="2400" dirty="0"/>
              <a:t>基本概念：命题、连接词、公式、解释、真值表</a:t>
            </a:r>
            <a:endParaRPr kumimoji="1" lang="en-US" altLang="zh-CN" sz="2400" dirty="0"/>
          </a:p>
          <a:p>
            <a:r>
              <a:rPr kumimoji="1" lang="zh-CN" altLang="en-US" sz="2400" dirty="0"/>
              <a:t>重言式、矛盾式、可满足式之间的关系</a:t>
            </a:r>
            <a:endParaRPr kumimoji="1" lang="en-US" altLang="zh-CN" sz="2400" dirty="0"/>
          </a:p>
          <a:p>
            <a:r>
              <a:rPr kumimoji="1" lang="zh-CN" altLang="en-US" sz="2400" dirty="0"/>
              <a:t>代入规则</a:t>
            </a:r>
            <a:endParaRPr kumimoji="1" lang="en-US" altLang="zh-CN" sz="2400" dirty="0"/>
          </a:p>
          <a:p>
            <a:r>
              <a:rPr kumimoji="1" lang="zh-CN" altLang="en-US" sz="2400" dirty="0"/>
              <a:t>利用真值表验证公式</a:t>
            </a:r>
            <a:endParaRPr kumimoji="1" lang="en-US" altLang="zh-CN" sz="2400" dirty="0"/>
          </a:p>
          <a:p>
            <a:r>
              <a:rPr kumimoji="1" lang="zh-CN" altLang="en-US" sz="2400" dirty="0"/>
              <a:t>命题形式化（利用符号系统进行抽象）</a:t>
            </a:r>
          </a:p>
        </p:txBody>
      </p:sp>
    </p:spTree>
    <p:extLst>
      <p:ext uri="{BB962C8B-B14F-4D97-AF65-F5344CB8AC3E}">
        <p14:creationId xmlns:p14="http://schemas.microsoft.com/office/powerpoint/2010/main" val="36399508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D9002-BFD5-4044-8365-AAE325F77551}"/>
              </a:ext>
            </a:extLst>
          </p:cNvPr>
          <p:cNvSpPr>
            <a:spLocks noGrp="1"/>
          </p:cNvSpPr>
          <p:nvPr>
            <p:ph type="title"/>
          </p:nvPr>
        </p:nvSpPr>
        <p:spPr/>
        <p:txBody>
          <a:bodyPr/>
          <a:lstStyle/>
          <a:p>
            <a:r>
              <a:rPr kumimoji="1" lang="zh-CN" altLang="en-US" dirty="0"/>
              <a:t>第一章作业</a:t>
            </a:r>
          </a:p>
        </p:txBody>
      </p:sp>
      <p:sp>
        <p:nvSpPr>
          <p:cNvPr id="3" name="内容占位符 2">
            <a:extLst>
              <a:ext uri="{FF2B5EF4-FFF2-40B4-BE49-F238E27FC236}">
                <a16:creationId xmlns:a16="http://schemas.microsoft.com/office/drawing/2014/main" id="{B9BDC5DD-B4B1-5144-8926-AAEB97ADF198}"/>
              </a:ext>
            </a:extLst>
          </p:cNvPr>
          <p:cNvSpPr>
            <a:spLocks noGrp="1"/>
          </p:cNvSpPr>
          <p:nvPr>
            <p:ph idx="1"/>
          </p:nvPr>
        </p:nvSpPr>
        <p:spPr/>
        <p:txBody>
          <a:bodyPr/>
          <a:lstStyle/>
          <a:p>
            <a:r>
              <a:rPr kumimoji="1" lang="en-US" altLang="zh-CN" dirty="0"/>
              <a:t>1</a:t>
            </a:r>
            <a:r>
              <a:rPr kumimoji="1" lang="zh-CN" altLang="en-US" dirty="0"/>
              <a:t>：</a:t>
            </a:r>
            <a:r>
              <a:rPr kumimoji="1" lang="en-US" altLang="zh-CN" dirty="0"/>
              <a:t>1,4,8</a:t>
            </a:r>
          </a:p>
          <a:p>
            <a:r>
              <a:rPr kumimoji="1" lang="en-US" altLang="zh-CN" dirty="0"/>
              <a:t>2</a:t>
            </a:r>
            <a:r>
              <a:rPr kumimoji="1" lang="zh-CN" altLang="en-US" dirty="0"/>
              <a:t>：</a:t>
            </a:r>
            <a:r>
              <a:rPr kumimoji="1" lang="en-US" altLang="zh-CN" dirty="0"/>
              <a:t>2</a:t>
            </a:r>
          </a:p>
          <a:p>
            <a:r>
              <a:rPr kumimoji="1" lang="en-US" altLang="zh-CN" dirty="0"/>
              <a:t>4</a:t>
            </a:r>
            <a:r>
              <a:rPr kumimoji="1" lang="zh-CN" altLang="en-US" dirty="0"/>
              <a:t>：</a:t>
            </a:r>
            <a:r>
              <a:rPr kumimoji="1" lang="en-US" altLang="zh-CN" dirty="0"/>
              <a:t>2,4,5</a:t>
            </a:r>
          </a:p>
          <a:p>
            <a:r>
              <a:rPr kumimoji="1" lang="en-US" altLang="zh-CN" dirty="0"/>
              <a:t>5</a:t>
            </a:r>
            <a:r>
              <a:rPr kumimoji="1" lang="zh-CN" altLang="en-US" dirty="0"/>
              <a:t>：</a:t>
            </a:r>
            <a:r>
              <a:rPr kumimoji="1" lang="en-US" altLang="zh-CN" dirty="0"/>
              <a:t>5,6</a:t>
            </a:r>
          </a:p>
          <a:p>
            <a:r>
              <a:rPr kumimoji="1" lang="zh-CN" altLang="en-US" dirty="0"/>
              <a:t>注意：前面的数字表示大题号，后面的</a:t>
            </a:r>
            <a:r>
              <a:rPr kumimoji="1" lang="zh-CN" altLang="en-US"/>
              <a:t>是小题号</a:t>
            </a:r>
            <a:endParaRPr kumimoji="1" lang="zh-CN" altLang="en-US" dirty="0"/>
          </a:p>
        </p:txBody>
      </p:sp>
    </p:spTree>
    <p:extLst>
      <p:ext uri="{BB962C8B-B14F-4D97-AF65-F5344CB8AC3E}">
        <p14:creationId xmlns:p14="http://schemas.microsoft.com/office/powerpoint/2010/main" val="343857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7370998-18CC-774A-933E-CA8F4DA53617}"/>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1.1 命题</a:t>
            </a:r>
          </a:p>
        </p:txBody>
      </p:sp>
      <p:sp>
        <p:nvSpPr>
          <p:cNvPr id="21506" name="Rectangle 3">
            <a:extLst>
              <a:ext uri="{FF2B5EF4-FFF2-40B4-BE49-F238E27FC236}">
                <a16:creationId xmlns:a16="http://schemas.microsoft.com/office/drawing/2014/main" id="{F1F0AED2-9420-9340-8BC8-B45F2C1A0AB0}"/>
              </a:ext>
            </a:extLst>
          </p:cNvPr>
          <p:cNvSpPr>
            <a:spLocks noGrp="1"/>
          </p:cNvSpPr>
          <p:nvPr>
            <p:ph idx="1"/>
          </p:nvPr>
        </p:nvSpPr>
        <p:spPr>
          <a:xfrm>
            <a:off x="250825" y="1600200"/>
            <a:ext cx="8435975" cy="4525963"/>
          </a:xfrm>
        </p:spPr>
        <p:txBody>
          <a:bodyPr rtlCol="0">
            <a:normAutofit/>
          </a:bodyPr>
          <a:lstStyle/>
          <a:p>
            <a:pPr>
              <a:defRPr/>
            </a:pPr>
            <a:endParaRPr dirty="0">
              <a:latin typeface="Times New Roman" panose="02020603050405020304" pitchFamily="18" charset="0"/>
            </a:endParaRPr>
          </a:p>
          <a:p>
            <a:pPr>
              <a:defRPr/>
            </a:pPr>
            <a:r>
              <a:rPr sz="2800" dirty="0">
                <a:latin typeface="+mn-ea"/>
                <a:ea typeface="+mn-ea"/>
              </a:rPr>
              <a:t>命题变项  </a:t>
            </a:r>
          </a:p>
          <a:p>
            <a:pPr>
              <a:buFont typeface="Wingdings" pitchFamily="2" charset="2"/>
              <a:buNone/>
              <a:defRPr/>
            </a:pPr>
            <a:r>
              <a:rPr sz="2800" dirty="0">
                <a:latin typeface="+mn-ea"/>
                <a:ea typeface="+mn-ea"/>
              </a:rPr>
              <a:t>  　用命题标识符（大写字母）来表示任意</a:t>
            </a:r>
            <a:r>
              <a:rPr sz="2800" dirty="0">
                <a:latin typeface="+mn-ea"/>
                <a:ea typeface="+mn-ea"/>
                <a:hlinkClick r:id="rId2" action="ppaction://hlinksldjump"/>
              </a:rPr>
              <a:t>命题</a:t>
            </a:r>
            <a:r>
              <a:rPr sz="2800" dirty="0">
                <a:latin typeface="+mn-ea"/>
                <a:ea typeface="+mn-ea"/>
              </a:rPr>
              <a:t>时，该命题标识符称为命题变项。</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8172A1A4-E132-D647-8CC5-42C41207522E}"/>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mn-ea"/>
                <a:ea typeface="+mn-ea"/>
              </a:rPr>
              <a:t>命题变项举例</a:t>
            </a:r>
          </a:p>
        </p:txBody>
      </p:sp>
      <p:sp>
        <p:nvSpPr>
          <p:cNvPr id="22530" name="Rectangle 3">
            <a:extLst>
              <a:ext uri="{FF2B5EF4-FFF2-40B4-BE49-F238E27FC236}">
                <a16:creationId xmlns:a16="http://schemas.microsoft.com/office/drawing/2014/main" id="{2B9D1098-8F6D-9947-9A10-A9A25ADD367C}"/>
              </a:ext>
            </a:extLst>
          </p:cNvPr>
          <p:cNvSpPr>
            <a:spLocks noGrp="1"/>
          </p:cNvSpPr>
          <p:nvPr>
            <p:ph idx="1"/>
          </p:nvPr>
        </p:nvSpPr>
        <p:spPr>
          <a:xfrm>
            <a:off x="250825" y="1600200"/>
            <a:ext cx="8435975" cy="4525963"/>
          </a:xfrm>
        </p:spPr>
        <p:txBody>
          <a:bodyPr rtlCol="0">
            <a:normAutofit lnSpcReduction="10000"/>
          </a:bodyPr>
          <a:lstStyle/>
          <a:p>
            <a:pPr>
              <a:lnSpc>
                <a:spcPct val="90000"/>
              </a:lnSpc>
              <a:defRPr/>
            </a:pPr>
            <a:r>
              <a:rPr lang="en-US" altLang="zh-CN" sz="2800" dirty="0">
                <a:latin typeface="Times New Roman" panose="02020603050405020304" pitchFamily="18" charset="0"/>
                <a:ea typeface="+mn-ea"/>
                <a:cs typeface="Times New Roman" panose="02020603050405020304" pitchFamily="18" charset="0"/>
              </a:rPr>
              <a:t>P</a:t>
            </a:r>
            <a:r>
              <a:rPr sz="2800" dirty="0">
                <a:latin typeface="+mn-ea"/>
                <a:ea typeface="+mn-ea"/>
              </a:rPr>
              <a:t>表示“离散数学的课在六教上”这一命题。</a:t>
            </a:r>
          </a:p>
          <a:p>
            <a:pPr>
              <a:lnSpc>
                <a:spcPct val="90000"/>
              </a:lnSpc>
              <a:defRPr/>
            </a:pPr>
            <a:r>
              <a:rPr lang="en-US" altLang="zh-CN" sz="2800" dirty="0">
                <a:latin typeface="Times New Roman" panose="02020603050405020304" pitchFamily="18" charset="0"/>
                <a:ea typeface="+mn-ea"/>
                <a:cs typeface="Times New Roman" panose="02020603050405020304" pitchFamily="18" charset="0"/>
              </a:rPr>
              <a:t>Q</a:t>
            </a:r>
            <a:r>
              <a:rPr sz="2800" dirty="0">
                <a:latin typeface="+mn-ea"/>
                <a:ea typeface="+mn-ea"/>
              </a:rPr>
              <a:t>表示“北京是中国首都”这一命题</a:t>
            </a:r>
          </a:p>
          <a:p>
            <a:pPr>
              <a:lnSpc>
                <a:spcPct val="90000"/>
              </a:lnSpc>
              <a:buFont typeface="Wingdings" pitchFamily="2" charset="2"/>
              <a:buNone/>
              <a:defRPr/>
            </a:pPr>
            <a:endParaRPr sz="3200" dirty="0">
              <a:solidFill>
                <a:schemeClr val="folHlink"/>
              </a:solidFill>
              <a:latin typeface="+mn-ea"/>
              <a:ea typeface="+mn-ea"/>
            </a:endParaRPr>
          </a:p>
          <a:p>
            <a:pPr>
              <a:lnSpc>
                <a:spcPct val="90000"/>
              </a:lnSpc>
              <a:buFont typeface="Wingdings" pitchFamily="2" charset="2"/>
              <a:buNone/>
              <a:defRPr/>
            </a:pPr>
            <a:r>
              <a:rPr lang="zh-Hans" sz="2800" dirty="0">
                <a:solidFill>
                  <a:schemeClr val="folHlink"/>
                </a:solidFill>
                <a:latin typeface="+mn-ea"/>
                <a:ea typeface="+mn-ea"/>
              </a:rPr>
              <a:t>   </a:t>
            </a:r>
            <a:r>
              <a:rPr sz="2800" dirty="0">
                <a:solidFill>
                  <a:schemeClr val="folHlink"/>
                </a:solidFill>
                <a:latin typeface="+mn-ea"/>
                <a:ea typeface="+mn-ea"/>
              </a:rPr>
              <a:t>类比：</a:t>
            </a:r>
            <a:r>
              <a:rPr sz="2800" dirty="0">
                <a:latin typeface="+mn-ea"/>
                <a:ea typeface="+mn-ea"/>
              </a:rPr>
              <a:t>初等数学中常量和变量的关系</a:t>
            </a:r>
            <a:endParaRPr lang="en-US" altLang="zh-CN" sz="2800" dirty="0">
              <a:latin typeface="+mn-ea"/>
              <a:ea typeface="+mn-ea"/>
            </a:endParaRPr>
          </a:p>
          <a:p>
            <a:pPr>
              <a:lnSpc>
                <a:spcPct val="90000"/>
              </a:lnSpc>
              <a:buFont typeface="Wingdings" pitchFamily="2" charset="2"/>
              <a:buNone/>
              <a:defRPr/>
            </a:pPr>
            <a:endParaRPr sz="2400" dirty="0">
              <a:latin typeface="+mn-ea"/>
              <a:ea typeface="+mn-ea"/>
            </a:endParaRPr>
          </a:p>
          <a:p>
            <a:pPr>
              <a:lnSpc>
                <a:spcPct val="90000"/>
              </a:lnSpc>
              <a:buFont typeface="Wingdings" pitchFamily="2" charset="2"/>
              <a:buNone/>
              <a:defRPr/>
            </a:pPr>
            <a:r>
              <a:rPr sz="2800" dirty="0">
                <a:latin typeface="+mn-ea"/>
                <a:ea typeface="+mn-ea"/>
              </a:rPr>
              <a:t>        </a:t>
            </a:r>
            <a:r>
              <a:rPr lang="zh-Hans" sz="2800" dirty="0">
                <a:latin typeface="+mn-ea"/>
                <a:ea typeface="+mn-ea"/>
              </a:rPr>
              <a:t> </a:t>
            </a:r>
            <a:r>
              <a:rPr sz="2800" dirty="0">
                <a:latin typeface="+mn-ea"/>
                <a:ea typeface="+mn-ea"/>
              </a:rPr>
              <a:t>命题                  命题变项</a:t>
            </a:r>
          </a:p>
          <a:p>
            <a:pPr>
              <a:lnSpc>
                <a:spcPct val="90000"/>
              </a:lnSpc>
              <a:buFont typeface="Wingdings" pitchFamily="2" charset="2"/>
              <a:buNone/>
              <a:defRPr/>
            </a:pPr>
            <a:r>
              <a:rPr lang="zh-Hans" sz="2800" dirty="0">
                <a:solidFill>
                  <a:schemeClr val="tx2"/>
                </a:solidFill>
                <a:latin typeface="+mn-ea"/>
                <a:ea typeface="+mn-ea"/>
              </a:rPr>
              <a:t>     </a:t>
            </a:r>
            <a:r>
              <a:rPr sz="2800" dirty="0">
                <a:solidFill>
                  <a:schemeClr val="tx2"/>
                </a:solidFill>
                <a:latin typeface="+mn-ea"/>
                <a:ea typeface="+mn-ea"/>
              </a:rPr>
              <a:t>北京是中国首都             </a:t>
            </a:r>
            <a:r>
              <a:rPr lang="zh-Hans" sz="2800" dirty="0">
                <a:solidFill>
                  <a:schemeClr val="tx2"/>
                </a:solidFill>
                <a:latin typeface="+mn-ea"/>
                <a:ea typeface="+mn-ea"/>
              </a:rPr>
              <a:t>   </a:t>
            </a:r>
            <a:r>
              <a:rPr lang="en-US" altLang="zh-CN" sz="2800" dirty="0">
                <a:solidFill>
                  <a:schemeClr val="tx2"/>
                </a:solidFill>
                <a:latin typeface="+mn-ea"/>
                <a:ea typeface="+mn-ea"/>
              </a:rPr>
              <a:t>Q</a:t>
            </a:r>
          </a:p>
          <a:p>
            <a:pPr>
              <a:lnSpc>
                <a:spcPct val="90000"/>
              </a:lnSpc>
              <a:buFont typeface="Wingdings" pitchFamily="2" charset="2"/>
              <a:buNone/>
              <a:defRPr/>
            </a:pPr>
            <a:r>
              <a:rPr lang="en-US" altLang="zh-CN" sz="2800" dirty="0">
                <a:solidFill>
                  <a:schemeClr val="tx2"/>
                </a:solidFill>
                <a:latin typeface="+mn-ea"/>
                <a:ea typeface="+mn-ea"/>
              </a:rPr>
              <a:t>        </a:t>
            </a:r>
            <a:r>
              <a:rPr lang="zh-Hans" sz="2800" dirty="0">
                <a:solidFill>
                  <a:schemeClr val="tx2"/>
                </a:solidFill>
                <a:latin typeface="+mn-ea"/>
                <a:ea typeface="+mn-ea"/>
              </a:rPr>
              <a:t> </a:t>
            </a:r>
            <a:endParaRPr lang="en-US" altLang="zh-Hans" sz="2800" dirty="0">
              <a:solidFill>
                <a:schemeClr val="tx2"/>
              </a:solidFill>
              <a:latin typeface="+mn-ea"/>
              <a:ea typeface="+mn-ea"/>
            </a:endParaRPr>
          </a:p>
          <a:p>
            <a:pPr>
              <a:lnSpc>
                <a:spcPct val="90000"/>
              </a:lnSpc>
              <a:buFont typeface="Wingdings" pitchFamily="2" charset="2"/>
              <a:buNone/>
              <a:defRPr/>
            </a:pPr>
            <a:r>
              <a:rPr lang="zh-CN" altLang="en-US" sz="2800" dirty="0">
                <a:latin typeface="+mn-ea"/>
                <a:ea typeface="+mn-ea"/>
              </a:rPr>
              <a:t>         </a:t>
            </a:r>
            <a:r>
              <a:rPr sz="2800" dirty="0">
                <a:latin typeface="+mn-ea"/>
                <a:ea typeface="+mn-ea"/>
              </a:rPr>
              <a:t>常量                    变量</a:t>
            </a:r>
          </a:p>
          <a:p>
            <a:pPr>
              <a:lnSpc>
                <a:spcPct val="90000"/>
              </a:lnSpc>
              <a:buFont typeface="Wingdings" pitchFamily="2" charset="2"/>
              <a:buNone/>
              <a:defRPr/>
            </a:pPr>
            <a:r>
              <a:rPr sz="2800" dirty="0">
                <a:solidFill>
                  <a:schemeClr val="tx2"/>
                </a:solidFill>
                <a:latin typeface="+mn-ea"/>
                <a:ea typeface="+mn-ea"/>
              </a:rPr>
              <a:t>        </a:t>
            </a:r>
            <a:r>
              <a:rPr lang="zh-Hans" sz="2800" dirty="0">
                <a:solidFill>
                  <a:schemeClr val="tx2"/>
                </a:solidFill>
                <a:latin typeface="+mn-ea"/>
                <a:ea typeface="+mn-ea"/>
              </a:rPr>
              <a:t> </a:t>
            </a:r>
            <a:r>
              <a:rPr sz="2800" dirty="0">
                <a:solidFill>
                  <a:schemeClr val="tx2"/>
                </a:solidFill>
                <a:latin typeface="+mn-ea"/>
                <a:ea typeface="+mn-ea"/>
              </a:rPr>
              <a:t> </a:t>
            </a:r>
            <a:r>
              <a:rPr lang="en-US" altLang="zh-CN" sz="2800" dirty="0">
                <a:solidFill>
                  <a:schemeClr val="tx2"/>
                </a:solidFill>
                <a:latin typeface="+mn-ea"/>
                <a:ea typeface="+mn-ea"/>
              </a:rPr>
              <a:t>5                    </a:t>
            </a:r>
            <a:r>
              <a:rPr lang="zh-Hans" sz="2800" dirty="0">
                <a:solidFill>
                  <a:schemeClr val="tx2"/>
                </a:solidFill>
                <a:latin typeface="+mn-ea"/>
                <a:ea typeface="+mn-ea"/>
              </a:rPr>
              <a:t> </a:t>
            </a:r>
            <a:r>
              <a:rPr lang="en-US" altLang="zh-CN" sz="2800" dirty="0">
                <a:solidFill>
                  <a:schemeClr val="tx2"/>
                </a:solidFill>
                <a:latin typeface="+mn-ea"/>
                <a:ea typeface="+mn-ea"/>
              </a:rPr>
              <a:t>   X</a:t>
            </a:r>
          </a:p>
        </p:txBody>
      </p:sp>
      <p:cxnSp>
        <p:nvCxnSpPr>
          <p:cNvPr id="5" name="直线连接符 4">
            <a:extLst>
              <a:ext uri="{FF2B5EF4-FFF2-40B4-BE49-F238E27FC236}">
                <a16:creationId xmlns:a16="http://schemas.microsoft.com/office/drawing/2014/main" id="{12854D5D-BBA6-9B40-AE3F-17FD2339C061}"/>
              </a:ext>
            </a:extLst>
          </p:cNvPr>
          <p:cNvCxnSpPr/>
          <p:nvPr/>
        </p:nvCxnSpPr>
        <p:spPr>
          <a:xfrm>
            <a:off x="1115616" y="4941168"/>
            <a:ext cx="6552728" cy="0"/>
          </a:xfrm>
          <a:prstGeom prst="line">
            <a:avLst/>
          </a:prstGeom>
          <a:ln>
            <a:solidFill>
              <a:srgbClr val="7030A0"/>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547ACA14-BCFD-2F4F-A79D-7827D0041EB1}"/>
              </a:ext>
            </a:extLst>
          </p:cNvPr>
          <p:cNvSpPr>
            <a:spLocks noGrp="1"/>
          </p:cNvSpPr>
          <p:nvPr>
            <p:ph type="title"/>
          </p:nvPr>
        </p:nvSpPr>
        <p:spPr>
          <a:xfrm>
            <a:off x="250825" y="274638"/>
            <a:ext cx="6435725" cy="922337"/>
          </a:xfrm>
        </p:spPr>
        <p:txBody>
          <a:bodyPr rtlCol="0"/>
          <a:lstStyle/>
          <a:p>
            <a:pPr eaLnBrk="1" fontAlgn="auto" hangingPunct="1">
              <a:spcAft>
                <a:spcPts val="0"/>
              </a:spcAft>
              <a:defRPr/>
            </a:pPr>
            <a:r>
              <a:rPr lang="zh-CN" altLang="en-US" sz="3600" dirty="0">
                <a:latin typeface="Times New Roman" panose="02020603050405020304" pitchFamily="18" charset="0"/>
                <a:ea typeface="+mn-ea"/>
                <a:cs typeface="Times New Roman" panose="02020603050405020304" pitchFamily="18" charset="0"/>
              </a:rPr>
              <a:t>1.1 命题</a:t>
            </a:r>
          </a:p>
        </p:txBody>
      </p:sp>
      <p:sp>
        <p:nvSpPr>
          <p:cNvPr id="23554" name="Rectangle 3">
            <a:extLst>
              <a:ext uri="{FF2B5EF4-FFF2-40B4-BE49-F238E27FC236}">
                <a16:creationId xmlns:a16="http://schemas.microsoft.com/office/drawing/2014/main" id="{DD2D5A57-E12E-4547-A28B-95768A1775FF}"/>
              </a:ext>
            </a:extLst>
          </p:cNvPr>
          <p:cNvSpPr>
            <a:spLocks noGrp="1"/>
          </p:cNvSpPr>
          <p:nvPr>
            <p:ph idx="1"/>
          </p:nvPr>
        </p:nvSpPr>
        <p:spPr>
          <a:xfrm>
            <a:off x="250825" y="2060575"/>
            <a:ext cx="8435975" cy="4065588"/>
          </a:xfrm>
        </p:spPr>
        <p:txBody>
          <a:bodyPr rtlCol="0">
            <a:normAutofit/>
          </a:bodyPr>
          <a:lstStyle/>
          <a:p>
            <a:pPr>
              <a:defRPr/>
            </a:pPr>
            <a:r>
              <a:rPr sz="2800" dirty="0">
                <a:latin typeface="+mn-ea"/>
                <a:ea typeface="+mn-ea"/>
              </a:rPr>
              <a:t>简单命题 </a:t>
            </a:r>
          </a:p>
          <a:p>
            <a:pPr>
              <a:buFont typeface="Wingdings" pitchFamily="2" charset="2"/>
              <a:buNone/>
              <a:defRPr/>
            </a:pPr>
            <a:r>
              <a:rPr sz="2800" dirty="0">
                <a:latin typeface="+mn-ea"/>
                <a:ea typeface="+mn-ea"/>
              </a:rPr>
              <a:t>　　    </a:t>
            </a:r>
            <a:r>
              <a:rPr lang="zh-Hans" sz="2800" dirty="0">
                <a:latin typeface="+mn-ea"/>
                <a:ea typeface="+mn-ea"/>
              </a:rPr>
              <a:t>  </a:t>
            </a:r>
            <a:r>
              <a:rPr sz="2800" dirty="0">
                <a:latin typeface="+mn-ea"/>
                <a:ea typeface="+mn-ea"/>
              </a:rPr>
              <a:t>无法继续分解的简单陈述句称为</a:t>
            </a:r>
          </a:p>
          <a:p>
            <a:pPr>
              <a:buFont typeface="Wingdings" pitchFamily="2" charset="2"/>
              <a:buNone/>
              <a:defRPr/>
            </a:pPr>
            <a:r>
              <a:rPr sz="2800" dirty="0">
                <a:latin typeface="+mn-ea"/>
                <a:ea typeface="+mn-ea"/>
              </a:rPr>
              <a:t>   </a:t>
            </a:r>
            <a:r>
              <a:rPr lang="zh-Hans" sz="2800" dirty="0">
                <a:latin typeface="+mn-ea"/>
                <a:ea typeface="+mn-ea"/>
              </a:rPr>
              <a:t>   </a:t>
            </a:r>
            <a:r>
              <a:rPr sz="2800" dirty="0">
                <a:latin typeface="+mn-ea"/>
                <a:ea typeface="+mn-ea"/>
              </a:rPr>
              <a:t>简单命题或原子命题。(不包含任何与、</a:t>
            </a:r>
          </a:p>
          <a:p>
            <a:pPr>
              <a:buFont typeface="Wingdings" pitchFamily="2" charset="2"/>
              <a:buNone/>
              <a:defRPr/>
            </a:pPr>
            <a:r>
              <a:rPr sz="2800" dirty="0">
                <a:latin typeface="+mn-ea"/>
                <a:ea typeface="+mn-ea"/>
              </a:rPr>
              <a:t>   </a:t>
            </a:r>
            <a:r>
              <a:rPr lang="zh-Hans" sz="2800" dirty="0">
                <a:latin typeface="+mn-ea"/>
                <a:ea typeface="+mn-ea"/>
              </a:rPr>
              <a:t>   </a:t>
            </a:r>
            <a:r>
              <a:rPr sz="2800" dirty="0">
                <a:latin typeface="+mn-ea"/>
                <a:ea typeface="+mn-ea"/>
              </a:rPr>
              <a:t>或、非一类</a:t>
            </a:r>
            <a:r>
              <a:rPr sz="2800" dirty="0">
                <a:latin typeface="+mn-ea"/>
                <a:ea typeface="+mn-ea"/>
                <a:hlinkClick r:id="rId2" action="ppaction://hlinksldjump"/>
              </a:rPr>
              <a:t>联结词</a:t>
            </a:r>
            <a:r>
              <a:rPr sz="2800" dirty="0">
                <a:latin typeface="+mn-ea"/>
                <a:ea typeface="+mn-ea"/>
              </a:rPr>
              <a:t>的</a:t>
            </a:r>
            <a:r>
              <a:rPr sz="2800" dirty="0">
                <a:latin typeface="+mn-ea"/>
                <a:ea typeface="+mn-ea"/>
                <a:hlinkClick r:id="rId3" action="ppaction://hlinksldjump"/>
              </a:rPr>
              <a:t>命题</a:t>
            </a:r>
            <a:r>
              <a:rPr sz="2800" dirty="0">
                <a:latin typeface="+mn-ea"/>
                <a:ea typeface="+mn-ea"/>
              </a:rPr>
              <a:t>)</a:t>
            </a:r>
          </a:p>
        </p:txBody>
      </p:sp>
    </p:spTree>
  </p:cSld>
  <p:clrMapOvr>
    <a:masterClrMapping/>
  </p:clrMapOvr>
</p:sld>
</file>

<file path=ppt/theme/theme1.xml><?xml version="1.0" encoding="utf-8"?>
<a:theme xmlns:a="http://schemas.openxmlformats.org/drawingml/2006/main" name="TH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7030A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HU" id="{E82F7849-C2DE-AD4A-9AF5-012F36728B11}" vid="{83F0FEA5-C00D-A246-8444-E758989B1BA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{4B444D00-6967-3643-8FC0-844B270DED7C}tf10001119</Template>
  <TotalTime>3531</TotalTime>
  <Words>3292</Words>
  <Application>Microsoft Macintosh PowerPoint</Application>
  <PresentationFormat>全屏显示(4:3)</PresentationFormat>
  <Paragraphs>583</Paragraphs>
  <Slides>65</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65</vt:i4>
      </vt:variant>
    </vt:vector>
  </HeadingPairs>
  <TitlesOfParts>
    <vt:vector size="81" baseType="lpstr">
      <vt:lpstr>SimHei</vt:lpstr>
      <vt:lpstr>SimHei</vt:lpstr>
      <vt:lpstr>华文楷体</vt:lpstr>
      <vt:lpstr>宋体</vt:lpstr>
      <vt:lpstr>幼圆</vt:lpstr>
      <vt:lpstr>Arial</vt:lpstr>
      <vt:lpstr>Calibri</vt:lpstr>
      <vt:lpstr>Consolas</vt:lpstr>
      <vt:lpstr>Garamond</vt:lpstr>
      <vt:lpstr>Symbol</vt:lpstr>
      <vt:lpstr>Times New Roman</vt:lpstr>
      <vt:lpstr>Wingdings</vt:lpstr>
      <vt:lpstr>Wingdings 2</vt:lpstr>
      <vt:lpstr>THU</vt:lpstr>
      <vt:lpstr>公式</vt:lpstr>
      <vt:lpstr>Equation</vt:lpstr>
      <vt:lpstr>第一章  命题逻辑的基本概念</vt:lpstr>
      <vt:lpstr>第一章 命题逻辑的基本概念 </vt:lpstr>
      <vt:lpstr>1.1 命题</vt:lpstr>
      <vt:lpstr>1.1 命题</vt:lpstr>
      <vt:lpstr>命题举例</vt:lpstr>
      <vt:lpstr>命题举例</vt:lpstr>
      <vt:lpstr>1.1 命题</vt:lpstr>
      <vt:lpstr>命题变项举例</vt:lpstr>
      <vt:lpstr>1.1 命题</vt:lpstr>
      <vt:lpstr>1.1 命题</vt:lpstr>
      <vt:lpstr>简单命题和复合命题举例</vt:lpstr>
      <vt:lpstr>1.2 命题联结词及真值表</vt:lpstr>
      <vt:lpstr>1.2 命题联结词及真值表</vt:lpstr>
      <vt:lpstr>否定词真值表及举例</vt:lpstr>
      <vt:lpstr>1.2 命题联结词及真值表</vt:lpstr>
      <vt:lpstr>合取词真值表及举例</vt:lpstr>
      <vt:lpstr>1.2 命题联结词及真值表</vt:lpstr>
      <vt:lpstr>析取词真值表及举例</vt:lpstr>
      <vt:lpstr>1.2 命题联结词及真值表</vt:lpstr>
      <vt:lpstr>蕴涵词真值表及举例</vt:lpstr>
      <vt:lpstr>蕴涵关系</vt:lpstr>
      <vt:lpstr>1.2 命题联结词及真值表</vt:lpstr>
      <vt:lpstr>双条件词真值表及举例</vt:lpstr>
      <vt:lpstr>1.2 命题联结词及真值表</vt:lpstr>
      <vt:lpstr>命题的解释举例</vt:lpstr>
      <vt:lpstr>1.2 命题联结词及真值表</vt:lpstr>
      <vt:lpstr>1.3 合式公式</vt:lpstr>
      <vt:lpstr>1.3 合式公式</vt:lpstr>
      <vt:lpstr>1.3 合式公式</vt:lpstr>
      <vt:lpstr>1.4 重言式与代入规则</vt:lpstr>
      <vt:lpstr>1.4 重言式与代入规则</vt:lpstr>
      <vt:lpstr>1.4 重言式与代入规则</vt:lpstr>
      <vt:lpstr>三者关系</vt:lpstr>
      <vt:lpstr>1.4 重言式与代入规则</vt:lpstr>
      <vt:lpstr>1.4 重言式与代入规则</vt:lpstr>
      <vt:lpstr>1.4 重言式与代入规则</vt:lpstr>
      <vt:lpstr>1.4 重言式与代入规则</vt:lpstr>
      <vt:lpstr>1.4 重言式与代入规则</vt:lpstr>
      <vt:lpstr>1.4 重言式与代入规则</vt:lpstr>
      <vt:lpstr>1.4 重言式与代入规则</vt:lpstr>
      <vt:lpstr>1.4 重言式与代入规则</vt:lpstr>
      <vt:lpstr>1.4 重言式与代入规则</vt:lpstr>
      <vt:lpstr>1.5  命题形式化</vt:lpstr>
      <vt:lpstr>1.5 命题形式化</vt:lpstr>
      <vt:lpstr>1.5 命题形式化</vt:lpstr>
      <vt:lpstr>1.5 命题形式化</vt:lpstr>
      <vt:lpstr>扩展思考</vt:lpstr>
      <vt:lpstr>1.5 命题形式化</vt:lpstr>
      <vt:lpstr>1.5 命题形式化-忌生搬硬套</vt:lpstr>
      <vt:lpstr>1.5 命题形式化</vt:lpstr>
      <vt:lpstr>1.5 命题形式化</vt:lpstr>
      <vt:lpstr>1.5 命题形式化</vt:lpstr>
      <vt:lpstr>1.5 命题形式化</vt:lpstr>
      <vt:lpstr>1.5 命题形式化</vt:lpstr>
      <vt:lpstr>1.5 命题形式化</vt:lpstr>
      <vt:lpstr>1.5 命题形式化</vt:lpstr>
      <vt:lpstr>1.5 命题形式化</vt:lpstr>
      <vt:lpstr>1.5 命题形式化</vt:lpstr>
      <vt:lpstr>1.5 命题形式化</vt:lpstr>
      <vt:lpstr>1.5 命题形式化</vt:lpstr>
      <vt:lpstr>1.5 命题形式化</vt:lpstr>
      <vt:lpstr>1.5 命题形式化</vt:lpstr>
      <vt:lpstr>1.5 命题形式化</vt:lpstr>
      <vt:lpstr>总结</vt:lpstr>
      <vt:lpstr>第一章作业</vt:lpstr>
    </vt:vector>
  </TitlesOfParts>
  <Company>天津市恩伯尔科技发展有限公司</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命题逻辑的基本概念 </dc:title>
  <dc:creator>恩伯尔电脑</dc:creator>
  <cp:lastModifiedBy>Microsoft Office User</cp:lastModifiedBy>
  <cp:revision>243</cp:revision>
  <cp:lastPrinted>1601-01-01T00:00:00Z</cp:lastPrinted>
  <dcterms:created xsi:type="dcterms:W3CDTF">2001-01-19T09:29:02Z</dcterms:created>
  <dcterms:modified xsi:type="dcterms:W3CDTF">2023-02-21T03:53:22Z</dcterms:modified>
</cp:coreProperties>
</file>