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notesMasterIdLst>
    <p:notesMasterId r:id="rId61"/>
  </p:notesMasterIdLst>
  <p:sldIdLst>
    <p:sldId id="257" r:id="rId2"/>
    <p:sldId id="334" r:id="rId3"/>
    <p:sldId id="298" r:id="rId4"/>
    <p:sldId id="372" r:id="rId5"/>
    <p:sldId id="299" r:id="rId6"/>
    <p:sldId id="377" r:id="rId7"/>
    <p:sldId id="345" r:id="rId8"/>
    <p:sldId id="346" r:id="rId9"/>
    <p:sldId id="347" r:id="rId10"/>
    <p:sldId id="301" r:id="rId11"/>
    <p:sldId id="368" r:id="rId12"/>
    <p:sldId id="302" r:id="rId13"/>
    <p:sldId id="303" r:id="rId14"/>
    <p:sldId id="304" r:id="rId15"/>
    <p:sldId id="305" r:id="rId16"/>
    <p:sldId id="373" r:id="rId17"/>
    <p:sldId id="374" r:id="rId18"/>
    <p:sldId id="306" r:id="rId19"/>
    <p:sldId id="378" r:id="rId20"/>
    <p:sldId id="307" r:id="rId21"/>
    <p:sldId id="379" r:id="rId22"/>
    <p:sldId id="308" r:id="rId23"/>
    <p:sldId id="380" r:id="rId24"/>
    <p:sldId id="310" r:id="rId25"/>
    <p:sldId id="311" r:id="rId26"/>
    <p:sldId id="309" r:id="rId27"/>
    <p:sldId id="387" r:id="rId28"/>
    <p:sldId id="312" r:id="rId29"/>
    <p:sldId id="338" r:id="rId30"/>
    <p:sldId id="313" r:id="rId31"/>
    <p:sldId id="388" r:id="rId32"/>
    <p:sldId id="314" r:id="rId33"/>
    <p:sldId id="315" r:id="rId34"/>
    <p:sldId id="317" r:id="rId35"/>
    <p:sldId id="316" r:id="rId36"/>
    <p:sldId id="362" r:id="rId37"/>
    <p:sldId id="389" r:id="rId38"/>
    <p:sldId id="366" r:id="rId39"/>
    <p:sldId id="363" r:id="rId40"/>
    <p:sldId id="364" r:id="rId41"/>
    <p:sldId id="365" r:id="rId42"/>
    <p:sldId id="318" r:id="rId43"/>
    <p:sldId id="341" r:id="rId44"/>
    <p:sldId id="319" r:id="rId45"/>
    <p:sldId id="375" r:id="rId46"/>
    <p:sldId id="369" r:id="rId47"/>
    <p:sldId id="370" r:id="rId48"/>
    <p:sldId id="381" r:id="rId49"/>
    <p:sldId id="383" r:id="rId50"/>
    <p:sldId id="333" r:id="rId51"/>
    <p:sldId id="391" r:id="rId52"/>
    <p:sldId id="384" r:id="rId53"/>
    <p:sldId id="386" r:id="rId54"/>
    <p:sldId id="332" r:id="rId55"/>
    <p:sldId id="393" r:id="rId56"/>
    <p:sldId id="355" r:id="rId57"/>
    <p:sldId id="356" r:id="rId58"/>
    <p:sldId id="390" r:id="rId59"/>
    <p:sldId id="385" r:id="rId6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2600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6"/>
    <p:restoredTop sz="80137"/>
  </p:normalViewPr>
  <p:slideViewPr>
    <p:cSldViewPr>
      <p:cViewPr varScale="1">
        <p:scale>
          <a:sx n="122" d="100"/>
          <a:sy n="122" d="100"/>
        </p:scale>
        <p:origin x="1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image" Target="../media/image7.emf"/><Relationship Id="rId16" Type="http://schemas.openxmlformats.org/officeDocument/2006/relationships/image" Target="../media/image21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19" Type="http://schemas.openxmlformats.org/officeDocument/2006/relationships/image" Target="../media/image24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FA9D-18FA-AB47-8DAC-63412D90AA09}" type="datetimeFigureOut">
              <a:rPr kumimoji="1" lang="zh-CN" altLang="en-US" smtClean="0"/>
              <a:t>2021/10/20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9934-7D5F-CF48-8DA0-EB2B4B790A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10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9934-7D5F-CF48-8DA0-EB2B4B790A4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3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9934-7D5F-CF48-8DA0-EB2B4B790A4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668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注意：这里没有必要</a:t>
            </a:r>
            <a:r>
              <a:rPr kumimoji="1" lang="en-US" altLang="zh-CN" dirty="0"/>
              <a:t>+</a:t>
            </a:r>
            <a:r>
              <a:rPr kumimoji="1" lang="zh-CN" altLang="en-US" dirty="0"/>
              <a:t>反对称的约束；自动推导出来是反对称的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9934-7D5F-CF48-8DA0-EB2B4B790A4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40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路径上的任意两点都有偏序关系；</a:t>
            </a:r>
            <a:endParaRPr kumimoji="1" lang="en-US" altLang="zh-CN" dirty="0"/>
          </a:p>
          <a:p>
            <a:r>
              <a:rPr kumimoji="1" lang="zh-CN" altLang="en-US" dirty="0"/>
              <a:t>边上的两个点满足盖住关系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9934-7D5F-CF48-8DA0-EB2B4B790A4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3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路径上的任意两点都有偏序关系；</a:t>
            </a:r>
            <a:endParaRPr kumimoji="1" lang="en-US" altLang="zh-CN" dirty="0"/>
          </a:p>
          <a:p>
            <a:r>
              <a:rPr kumimoji="1" lang="zh-CN" altLang="en-US" dirty="0"/>
              <a:t>边上的两个点满足盖住关系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9934-7D5F-CF48-8DA0-EB2B4B790A42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38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5EFDA-B4E1-0C4B-9E1F-D83653315C2B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96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9934-7D5F-CF48-8DA0-EB2B4B790A42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24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10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9144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4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1600" y="533400"/>
            <a:ext cx="76200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0399F-96DB-456A-A1F1-F4BE914B3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24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3B3D-D201-4876-9B70-5A661BF01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809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543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1600" y="1981200"/>
            <a:ext cx="7620000" cy="41148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01F8D-77DA-FA4B-B88B-7320D3E9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C6379-704B-E14A-994E-1AD41D94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D80D4-C1D6-C94E-AF46-00D48DEB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59ABDC-FE48-E74F-962E-56BD9ACE3C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9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6434348" cy="922114"/>
          </a:xfrm>
        </p:spPr>
        <p:txBody>
          <a:bodyPr>
            <a:noAutofit/>
          </a:bodyPr>
          <a:lstStyle>
            <a:lvl1pPr algn="l">
              <a:defRPr sz="2700" b="1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rmAutofit/>
          </a:bodyPr>
          <a:lstStyle>
            <a:lvl1pPr marL="257175" indent="-257175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557213" indent="-214313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1725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857250" indent="-171450">
              <a:defRPr lang="zh-CN" altLang="en-US" sz="150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2"/>
            <a:ext cx="9144000" cy="23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565079" y="5963972"/>
            <a:ext cx="8131034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80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grpSp>
        <p:nvGrpSpPr>
          <p:cNvPr id="7" name="Group 40"/>
          <p:cNvGrpSpPr>
            <a:grpSpLocks noChangeAspect="1"/>
          </p:cNvGrpSpPr>
          <p:nvPr/>
        </p:nvGrpSpPr>
        <p:grpSpPr bwMode="auto">
          <a:xfrm>
            <a:off x="565079" y="5963972"/>
            <a:ext cx="8131034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284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2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6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15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0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2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3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557213" lvl="1" indent="-214313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857250" lvl="2" indent="-1714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53200" y="63087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5"/>
          <p:cNvSpPr txBox="1">
            <a:spLocks/>
          </p:cNvSpPr>
          <p:nvPr/>
        </p:nvSpPr>
        <p:spPr>
          <a:xfrm>
            <a:off x="321901" y="6295940"/>
            <a:ext cx="52057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200" smtClean="0"/>
              <a:pPr/>
              <a:t>‹#›</a:t>
            </a:fld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2577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1950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zh-CN" altLang="en-US" sz="1725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altLang="en-US" sz="1500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ai.cs.tsinghua.edu.cn/h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23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23.emf"/><Relationship Id="rId21" Type="http://schemas.openxmlformats.org/officeDocument/2006/relationships/image" Target="../media/image14.emf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8.emf"/><Relationship Id="rId41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22.emf"/><Relationship Id="rId40" Type="http://schemas.openxmlformats.org/officeDocument/2006/relationships/oleObject" Target="../embeddings/oleObject21.bin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7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1.emf"/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38" Type="http://schemas.openxmlformats.org/officeDocument/2006/relationships/oleObject" Target="../embeddings/oleObject2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93B61A8-A149-4C4D-933C-AB2F06626A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讲 等价、相容、偏序关系（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B60F023-5B71-7143-8A77-2574D3C838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计算机系   黄民烈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Tel: 18901155050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Office: FIT 4-504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hlinkClick r:id="rId3"/>
              </a:rPr>
              <a:t>http://coai.cs.tsinghua.edu.cn/hml/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aihuang@tsinghua.edu.cn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5925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10.6.3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商集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(quotient set)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n-ea"/>
                <a:ea typeface="+mn-ea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</a:rPr>
              <a:t>为非空集合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上的关系，以</a:t>
            </a:r>
            <a:r>
              <a:rPr lang="en-US" altLang="zh-CN" sz="2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200" u="sng" dirty="0">
                <a:solidFill>
                  <a:srgbClr val="FF0000"/>
                </a:solidFill>
                <a:latin typeface="+mn-ea"/>
                <a:ea typeface="+mn-ea"/>
              </a:rPr>
              <a:t>的所有等价类为元素的集合</a:t>
            </a:r>
            <a:r>
              <a:rPr lang="zh-CN" altLang="en-US" sz="2200" dirty="0">
                <a:latin typeface="+mn-ea"/>
                <a:ea typeface="+mn-ea"/>
              </a:rPr>
              <a:t>称</a:t>
            </a:r>
            <a:endParaRPr lang="en-US" altLang="zh-CN" sz="22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n-ea"/>
                <a:ea typeface="+mn-ea"/>
              </a:rPr>
              <a:t>为</a:t>
            </a:r>
            <a:r>
              <a:rPr lang="en-US" altLang="zh-CN" sz="2200" i="1" dirty="0">
                <a:latin typeface="+mn-ea"/>
                <a:ea typeface="+mn-ea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的商集，记作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</a:t>
            </a:r>
            <a:r>
              <a:rPr lang="zh-CN" altLang="en-US" sz="2200" dirty="0">
                <a:latin typeface="+mn-ea"/>
                <a:ea typeface="+mn-ea"/>
              </a:rPr>
              <a:t>。即</a:t>
            </a:r>
          </a:p>
          <a:p>
            <a:pPr algn="just">
              <a:buNone/>
            </a:pPr>
            <a:r>
              <a:rPr lang="zh-CN" altLang="en-US" b="1" dirty="0"/>
              <a:t>                    </a:t>
            </a:r>
            <a:r>
              <a:rPr lang="en-US" altLang="zh-CN" b="1" dirty="0"/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 = {y | 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x)(x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y=[x]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zh-CN" altLang="en-US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n-ea"/>
                <a:ea typeface="+mn-ea"/>
              </a:rPr>
              <a:t>或简记作  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 = {[x]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4319588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38290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92430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543800" cy="10239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10.6.1 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等价类的性质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例</a:t>
            </a:r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dirty="0">
                <a:latin typeface="+mn-ea"/>
                <a:ea typeface="+mn-ea"/>
              </a:rPr>
              <a:t>对例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中的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，其商集是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 = {[1]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[2]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[3]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= {{1, 4, 7}, {2, 5, 8}, {3, 6}}</a:t>
            </a:r>
            <a:endParaRPr lang="zh-CN" altLang="en-US" dirty="0"/>
          </a:p>
          <a:p>
            <a:r>
              <a:rPr lang="zh-CN" altLang="en-US" sz="2400" dirty="0">
                <a:latin typeface="+mn-ea"/>
                <a:ea typeface="+mn-ea"/>
              </a:rPr>
              <a:t>定义形式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	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 = {y | 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x)(x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y=[x]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279397"/>
            <a:ext cx="7848600" cy="8080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等价关系和划分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1600202"/>
                <a:ext cx="8640960" cy="4525963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latin typeface="+mn-ea"/>
                    <a:ea typeface="+mn-ea"/>
                  </a:rPr>
                  <a:t>定义</a:t>
                </a:r>
                <a:r>
                  <a:rPr lang="en-US" altLang="zh-CN" sz="2600" b="1" dirty="0">
                    <a:latin typeface="+mn-ea"/>
                    <a:ea typeface="+mn-ea"/>
                  </a:rPr>
                  <a:t>10.6.4   </a:t>
                </a:r>
                <a:r>
                  <a:rPr lang="zh-CN" altLang="en-US" sz="2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划分</a:t>
                </a:r>
                <a:r>
                  <a:rPr lang="zh-CN" altLang="en-US" sz="2600" b="1" dirty="0">
                    <a:latin typeface="+mn-ea"/>
                    <a:ea typeface="+mn-ea"/>
                  </a:rPr>
                  <a:t>   </a:t>
                </a:r>
                <a:endParaRPr lang="en-US" altLang="zh-CN" sz="2600" b="1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为非空集合，若存在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的非空子集构成的集合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满足下列条件：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 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 </a:t>
                </a:r>
                <a:endPara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zh-CN" alt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  </a:t>
                </a:r>
                <a:endPara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 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 </a:t>
                </a:r>
                <a:endParaRPr lang="zh-CN" altLang="en-US" sz="2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则称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的一个划分，称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中的元素为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的划分块。</a:t>
                </a:r>
              </a:p>
              <a:p>
                <a:pPr eaLnBrk="1" hangingPunct="1"/>
                <a:endParaRPr lang="en-US" altLang="zh-CN" sz="2800" dirty="0"/>
              </a:p>
            </p:txBody>
          </p:sp>
        </mc:Choice>
        <mc:Fallback xmlns="">
          <p:sp>
            <p:nvSpPr>
              <p:cNvPr id="39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2"/>
                <a:ext cx="8640960" cy="4525963"/>
              </a:xfrm>
              <a:blipFill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390048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436245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43053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3090863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59210" y="1556792"/>
            <a:ext cx="762000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10.6.2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等价关系诱导出的划分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对非空集合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上的等价关系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的商集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</a:t>
            </a:r>
            <a:r>
              <a:rPr lang="zh-CN" altLang="en-US" sz="2000" dirty="0">
                <a:latin typeface="+mn-ea"/>
                <a:ea typeface="+mn-ea"/>
              </a:rPr>
              <a:t>就是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的划分，</a:t>
            </a:r>
            <a:endParaRPr lang="en-US" altLang="zh-CN" sz="20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称为由等价关系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+mn-ea"/>
                <a:ea typeface="+mn-ea"/>
              </a:rPr>
              <a:t>诱导出的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+mn-ea"/>
                <a:ea typeface="+mn-ea"/>
              </a:rPr>
              <a:t>的划分，记作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  <a:endParaRPr lang="en-US" altLang="zh-CN" sz="20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构造方法：等价关系中等价类为元素的集合</a:t>
            </a:r>
          </a:p>
          <a:p>
            <a:pPr eaLnBrk="1" hangingPunct="1"/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279397"/>
            <a:ext cx="7848600" cy="8080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等价关系和划分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34962" y="1556792"/>
                <a:ext cx="8125469" cy="4114800"/>
              </a:xfrm>
            </p:spPr>
            <p:txBody>
              <a:bodyPr>
                <a:noAutofit/>
              </a:bodyPr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定理</a:t>
                </a:r>
                <a:r>
                  <a:rPr lang="en-US" altLang="zh-CN" sz="2400" b="1" dirty="0">
                    <a:latin typeface="+mn-ea"/>
                    <a:ea typeface="+mn-ea"/>
                  </a:rPr>
                  <a:t>10.6.3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划分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诱导出的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上的等价关系</a:t>
                </a:r>
                <a:r>
                  <a:rPr lang="zh-CN" altLang="en-US" sz="2400" b="1" dirty="0">
                    <a:latin typeface="+mn-ea"/>
                    <a:ea typeface="+mn-ea"/>
                  </a:rPr>
                  <a:t>   </a:t>
                </a:r>
                <a:endParaRPr lang="en-US" altLang="zh-CN" sz="2400" b="1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+mn-ea"/>
                    <a:ea typeface="+mn-ea"/>
                  </a:rPr>
                  <a:t>对非空集合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+mn-ea"/>
                    <a:ea typeface="+mn-ea"/>
                  </a:rPr>
                  <a:t>上的一个划分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+mn-ea"/>
                    <a:ea typeface="+mn-ea"/>
                  </a:rPr>
                  <a:t>，令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+mn-ea"/>
                    <a:ea typeface="+mn-ea"/>
                  </a:rPr>
                  <a:t>上的关系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+mn-ea"/>
                    <a:ea typeface="+mn-ea"/>
                  </a:rPr>
                  <a:t>为</a:t>
                </a:r>
              </a:p>
              <a:p>
                <a:pPr algn="just">
                  <a:buNone/>
                </a:pPr>
                <a:r>
                  <a:rPr lang="zh-CN" altLang="en-US" sz="2200" dirty="0">
                    <a:latin typeface="+mn-ea"/>
                    <a:ea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zh-CN" altLang="en-US" sz="2200" b="0" i="1" baseline="-25000" smtClean="0"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={&lt;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&gt;|(∃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)(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+mn-ea"/>
                      </a:rPr>
                      <m:t>)}</m:t>
                    </m:r>
                  </m:oMath>
                </a14:m>
                <a:r>
                  <a:rPr lang="zh-CN" altLang="en-US" sz="2200" dirty="0">
                    <a:latin typeface="+mn-ea"/>
                    <a:ea typeface="+mn-ea"/>
                  </a:rPr>
                  <a:t>               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+mn-ea"/>
                    <a:ea typeface="+mn-ea"/>
                  </a:rPr>
                  <a:t>则为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+mn-ea"/>
                    <a:ea typeface="+mn-ea"/>
                  </a:rPr>
                  <a:t>上的等价关系，它称为划分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</a:t>
                </a:r>
                <a:r>
                  <a:rPr lang="zh-CN" altLang="en-US" sz="2200" dirty="0">
                    <a:latin typeface="+mn-ea"/>
                    <a:ea typeface="+mn-ea"/>
                  </a:rPr>
                  <a:t>诱导出的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+mn-ea"/>
                    <a:ea typeface="+mn-ea"/>
                  </a:rPr>
                  <a:t>上的等价关系。</a:t>
                </a:r>
                <a:endParaRPr lang="en-US" altLang="zh-CN" sz="22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en-US" altLang="zh-CN" sz="220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  <a:ea typeface="+mn-ea"/>
                  </a:rPr>
                  <a:t>构造要点：在各自的划分块中做全关系</a:t>
                </a:r>
              </a:p>
              <a:p>
                <a:pPr eaLnBrk="1" hangingPunct="1"/>
                <a:endParaRPr lang="en-US" altLang="zh-CN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2" y="1556792"/>
                <a:ext cx="8125469" cy="4114800"/>
              </a:xfrm>
              <a:blipFill>
                <a:blip r:embed="rId2"/>
                <a:stretch>
                  <a:fillRect l="-1200" r="-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319463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279397"/>
            <a:ext cx="7848600" cy="8080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等价关系和划分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568952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10.6.4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划分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上的等价关系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对非空集合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上的一个划分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latin typeface="+mn-ea"/>
                <a:ea typeface="+mn-ea"/>
              </a:rPr>
              <a:t>，和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上的等价关系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latin typeface="+mn-ea"/>
                <a:ea typeface="+mn-ea"/>
              </a:rPr>
              <a:t>诱导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当</a:t>
            </a: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且仅当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诱导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279397"/>
            <a:ext cx="7848600" cy="80803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等价关系和划分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24936" cy="4114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由此可知：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的划分和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上的等价关系可以建立一一对应。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即：</a:t>
            </a:r>
          </a:p>
          <a:p>
            <a:pPr marL="0" indent="0" eaLnBrk="1" hangingPunct="1"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的一个划分确定了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上的一个等价关系；反之亦然。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如何互相构造和转换？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思考题</a:t>
            </a:r>
            <a:endParaRPr lang="zh-CN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7620000" cy="45386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计算有限集合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上不同的等价关系的个数。</a:t>
            </a:r>
          </a:p>
          <a:p>
            <a:pPr marL="0" indent="0" eaLnBrk="1" hangingPunct="1"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如</a:t>
            </a:r>
            <a:r>
              <a:rPr lang="en-US" altLang="zh-CN" sz="2400" dirty="0">
                <a:latin typeface="+mn-ea"/>
                <a:ea typeface="+mn-ea"/>
              </a:rPr>
              <a:t>P182</a:t>
            </a:r>
            <a:r>
              <a:rPr lang="zh-CN" altLang="en-US" sz="2400" dirty="0">
                <a:latin typeface="+mn-ea"/>
                <a:ea typeface="+mn-ea"/>
              </a:rPr>
              <a:t>上例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en-US" sz="2400" dirty="0">
                <a:latin typeface="+mn-ea"/>
                <a:ea typeface="+mn-ea"/>
              </a:rPr>
              <a:t>，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 2, 3}</a:t>
            </a:r>
            <a:r>
              <a:rPr lang="zh-CN" altLang="en-US" sz="2400" dirty="0">
                <a:latin typeface="+mn-ea"/>
                <a:ea typeface="+mn-ea"/>
              </a:rPr>
              <a:t>时，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上可得到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+mn-ea"/>
                <a:ea typeface="+mn-ea"/>
              </a:rPr>
              <a:t>个不同的等价关系，即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(A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5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marL="0" indent="0" eaLnBrk="1" hangingPunct="1"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A∣= 4 </a:t>
            </a:r>
            <a:r>
              <a:rPr lang="zh-CN" altLang="en-US" sz="2400" b="1" dirty="0">
                <a:latin typeface="+mn-ea"/>
                <a:ea typeface="+mn-ea"/>
              </a:rPr>
              <a:t>时，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(A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?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latin typeface="+mn-ea"/>
              </a:rPr>
              <a:t>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A∣= 5 </a:t>
            </a:r>
            <a:r>
              <a:rPr lang="zh-CN" altLang="en-US" sz="2400" b="1" dirty="0">
                <a:latin typeface="+mn-ea"/>
              </a:rPr>
              <a:t>时，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(A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?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latin typeface="+mn-ea"/>
              </a:rPr>
              <a:t>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A∣= 6 </a:t>
            </a:r>
            <a:r>
              <a:rPr lang="zh-CN" altLang="en-US" sz="2400" b="1" dirty="0">
                <a:latin typeface="+mn-ea"/>
              </a:rPr>
              <a:t>时，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(A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?</a:t>
            </a:r>
          </a:p>
          <a:p>
            <a:pPr marL="0" indent="0" eaLnBrk="1" hangingPunct="1"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CN" b="1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640960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10.7.1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（相容关系）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n-ea"/>
                <a:ea typeface="+mn-ea"/>
              </a:rPr>
              <a:t>对非空集合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上的关系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</a:rPr>
              <a:t>，如果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</a:rPr>
              <a:t>是 </a:t>
            </a:r>
            <a:r>
              <a:rPr lang="zh-CN" altLang="en-US" sz="2200" b="1" dirty="0">
                <a:solidFill>
                  <a:srgbClr val="0000FF"/>
                </a:solidFill>
                <a:latin typeface="+mn-ea"/>
                <a:ea typeface="+mn-ea"/>
              </a:rPr>
              <a:t>自反的、对称的</a:t>
            </a:r>
            <a:r>
              <a:rPr lang="zh-CN" altLang="en-US" sz="22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zh-CN" altLang="en-US" sz="2200" dirty="0">
                <a:latin typeface="+mn-ea"/>
                <a:ea typeface="+mn-ea"/>
              </a:rPr>
              <a:t>则称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latin typeface="+mn-ea"/>
                <a:ea typeface="+mn-ea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n-ea"/>
                <a:ea typeface="+mn-ea"/>
              </a:rPr>
              <a:t>上的相容关系。</a:t>
            </a:r>
            <a:endParaRPr lang="en-US" altLang="zh-CN" sz="220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与等价关系的区别：不要求满足传递性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等价关系也是相容关系</a:t>
            </a:r>
          </a:p>
          <a:p>
            <a:pPr eaLnBrk="1" hangingPunct="1"/>
            <a:r>
              <a:rPr lang="zh-CN" altLang="en-US" sz="2400" dirty="0">
                <a:solidFill>
                  <a:schemeClr val="folHlink"/>
                </a:solidFill>
                <a:latin typeface="+mn-ea"/>
                <a:ea typeface="+mn-ea"/>
              </a:rPr>
              <a:t>例：朋友关系、认识关系等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2CF7-F5CC-4345-AB44-4CAABAD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相容关系举例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3DF648-4964-FA48-A47B-DFBE86311547}"/>
              </a:ext>
            </a:extLst>
          </p:cNvPr>
          <p:cNvSpPr/>
          <p:nvPr/>
        </p:nvSpPr>
        <p:spPr>
          <a:xfrm>
            <a:off x="6447290" y="3373411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C1C4F3-DE99-254A-AD6A-F2FB88C3DB97}"/>
              </a:ext>
            </a:extLst>
          </p:cNvPr>
          <p:cNvSpPr/>
          <p:nvPr/>
        </p:nvSpPr>
        <p:spPr>
          <a:xfrm>
            <a:off x="5199969" y="3373411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9654A6-2DB0-1C48-80C9-2FAE0B60C6D2}"/>
              </a:ext>
            </a:extLst>
          </p:cNvPr>
          <p:cNvSpPr/>
          <p:nvPr/>
        </p:nvSpPr>
        <p:spPr>
          <a:xfrm>
            <a:off x="3931079" y="3373411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D08D53-3AFF-0E4D-97A3-39C521727031}"/>
              </a:ext>
            </a:extLst>
          </p:cNvPr>
          <p:cNvSpPr/>
          <p:nvPr/>
        </p:nvSpPr>
        <p:spPr>
          <a:xfrm>
            <a:off x="6447290" y="4669555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E26040-46D6-8345-B718-6DFE383333B7}"/>
              </a:ext>
            </a:extLst>
          </p:cNvPr>
          <p:cNvSpPr/>
          <p:nvPr/>
        </p:nvSpPr>
        <p:spPr>
          <a:xfrm>
            <a:off x="5199969" y="4669555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E438ED6-36E3-564A-A568-AEDD89F4C9B2}"/>
              </a:ext>
            </a:extLst>
          </p:cNvPr>
          <p:cNvSpPr/>
          <p:nvPr/>
        </p:nvSpPr>
        <p:spPr>
          <a:xfrm>
            <a:off x="3931079" y="4669555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98EF34B-A53E-D24C-9FC1-B47D72170289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4219111" y="3517427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424A61C-7755-6E4D-ADDB-22915876AA3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75095" y="3661443"/>
            <a:ext cx="0" cy="1008112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53831DE-5C4E-1640-BE0B-7DD07F63B46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176930" y="3619262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154414E-4FBE-5546-970F-B4D00426ACE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4176930" y="3619262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6294BE-6B08-2C4B-B1F7-B4C93D268E01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219111" y="4813571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2D428B6-3E8F-2749-96D3-51765F03DA8E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5488001" y="4813571"/>
            <a:ext cx="959289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8A6445F-58FB-6D46-BC4D-7F2C70AF28D7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4176930" y="3619262"/>
            <a:ext cx="2312541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E71099D-33F8-CB4D-AED7-1B47D5780EF9}"/>
              </a:ext>
            </a:extLst>
          </p:cNvPr>
          <p:cNvSpPr txBox="1"/>
          <p:nvPr/>
        </p:nvSpPr>
        <p:spPr>
          <a:xfrm>
            <a:off x="5165960" y="2841094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8273BB-2101-6F46-AE27-6FC2DCBB5276}"/>
              </a:ext>
            </a:extLst>
          </p:cNvPr>
          <p:cNvSpPr txBox="1"/>
          <p:nvPr/>
        </p:nvSpPr>
        <p:spPr>
          <a:xfrm>
            <a:off x="3903629" y="2844539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C7CFCC-0581-AB40-91CE-E474A92AA4CB}"/>
              </a:ext>
            </a:extLst>
          </p:cNvPr>
          <p:cNvSpPr txBox="1"/>
          <p:nvPr/>
        </p:nvSpPr>
        <p:spPr>
          <a:xfrm>
            <a:off x="3851257" y="5080110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B59957-A666-AB4A-96B1-E88E80E323B5}"/>
              </a:ext>
            </a:extLst>
          </p:cNvPr>
          <p:cNvSpPr txBox="1"/>
          <p:nvPr/>
        </p:nvSpPr>
        <p:spPr>
          <a:xfrm>
            <a:off x="5156644" y="5080109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4</a:t>
            </a:r>
            <a:endParaRPr kumimoji="1" lang="zh-CN" alt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CDD7D9-43FB-2243-BCAF-8AA112AA1934}"/>
              </a:ext>
            </a:extLst>
          </p:cNvPr>
          <p:cNvSpPr txBox="1"/>
          <p:nvPr/>
        </p:nvSpPr>
        <p:spPr>
          <a:xfrm>
            <a:off x="6462031" y="5085184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5</a:t>
            </a:r>
            <a:endParaRPr kumimoji="1" lang="zh-CN" alt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9F75F6-7D31-3A40-A6A9-1A82EB523420}"/>
              </a:ext>
            </a:extLst>
          </p:cNvPr>
          <p:cNvSpPr txBox="1"/>
          <p:nvPr/>
        </p:nvSpPr>
        <p:spPr>
          <a:xfrm>
            <a:off x="6462031" y="2841094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6</a:t>
            </a:r>
            <a:endParaRPr kumimoji="1" lang="zh-CN" altLang="en-US" baseline="-250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707A497-1C88-1D4A-B331-9D38A74CB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640960" cy="41148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>
                <a:solidFill>
                  <a:schemeClr val="folHlink"/>
                </a:solidFill>
                <a:latin typeface="+mn-ea"/>
                <a:ea typeface="+mn-ea"/>
              </a:rPr>
              <a:t>对称：省略边的方向，变成无向图</a:t>
            </a:r>
            <a:endParaRPr lang="en-US" altLang="zh-CN" sz="2400" dirty="0">
              <a:solidFill>
                <a:schemeClr val="folHlink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400" dirty="0">
                <a:solidFill>
                  <a:schemeClr val="folHlink"/>
                </a:solidFill>
                <a:latin typeface="+mn-ea"/>
                <a:ea typeface="+mn-ea"/>
              </a:rPr>
              <a:t>自反：省略自环</a:t>
            </a:r>
          </a:p>
        </p:txBody>
      </p:sp>
    </p:spTree>
    <p:extLst>
      <p:ext uri="{BB962C8B-B14F-4D97-AF65-F5344CB8AC3E}">
        <p14:creationId xmlns:p14="http://schemas.microsoft.com/office/powerpoint/2010/main" val="20588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2C3CC206-2E82-A54B-A58B-8B6C5CEBF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+mn-ea"/>
                <a:ea typeface="+mn-ea"/>
              </a:rPr>
              <a:t>第十章 关系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38B2BA0C-302E-524B-A3A2-71CB0495E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772816"/>
            <a:ext cx="76200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10.1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 action="ppaction://hlinksldjump"/>
              </a:rPr>
              <a:t>二元关系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10.2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关系矩阵和关系图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10.3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关系的逆、合成、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限制和象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)*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10.4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关系的性质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10.5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关系的闭包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10.6 </a:t>
            </a:r>
            <a:r>
              <a:rPr lang="zh-CN" altLang="en-US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  <a:hlinkClick r:id="" action="ppaction://noaction"/>
              </a:rPr>
              <a:t>等价关系和划分</a:t>
            </a:r>
            <a:endParaRPr lang="zh-CN" altLang="en-US" sz="2800" b="1" dirty="0"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10.7 </a:t>
            </a:r>
            <a:r>
              <a:rPr lang="zh-CN" altLang="en-US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  <a:hlinkClick r:id="" action="ppaction://noaction"/>
              </a:rPr>
              <a:t>相容关系和覆盖</a:t>
            </a:r>
            <a:r>
              <a:rPr lang="zh-CN" altLang="en-US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*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10.8 </a:t>
            </a:r>
            <a:r>
              <a:rPr lang="zh-CN" altLang="en-US" sz="2800" b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  <a:hlinkClick r:id="" action="ppaction://noaction"/>
              </a:rPr>
              <a:t>偏序关系</a:t>
            </a:r>
            <a:endParaRPr lang="zh-CN" altLang="en-US" sz="2800" b="1" dirty="0"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87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定义</a:t>
                </a:r>
                <a:r>
                  <a:rPr lang="en-US" altLang="zh-CN" sz="2400" b="1" dirty="0">
                    <a:latin typeface="+mn-ea"/>
                    <a:ea typeface="+mn-ea"/>
                  </a:rPr>
                  <a:t>10.7.2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（相容类）</a:t>
                </a:r>
                <a:r>
                  <a:rPr lang="zh-CN" altLang="en-US" sz="2400" b="1" dirty="0">
                    <a:latin typeface="+mn-ea"/>
                    <a:ea typeface="+mn-ea"/>
                  </a:rPr>
                  <a:t> </a:t>
                </a:r>
                <a:endParaRPr lang="en-US" altLang="zh-CN" sz="2400" b="1" dirty="0">
                  <a:latin typeface="+mn-ea"/>
                  <a:ea typeface="+mn-ea"/>
                </a:endParaRPr>
              </a:p>
              <a:p>
                <a:pPr algn="just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对非空集合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ea typeface="+mn-ea"/>
                  </a:rPr>
                  <a:t>上的相容关系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+mn-ea"/>
                    <a:ea typeface="+mn-ea"/>
                  </a:rPr>
                  <a:t>，若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ea typeface="+mn-ea"/>
                  </a:rPr>
                  <a:t>，且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latin typeface="+mn-ea"/>
                    <a:ea typeface="+mn-ea"/>
                  </a:rPr>
                  <a:t>中任意两个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元素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latin typeface="+mn-ea"/>
                    <a:ea typeface="+mn-ea"/>
                  </a:rPr>
                  <a:t>和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latin typeface="+mn-ea"/>
                    <a:ea typeface="+mn-ea"/>
                  </a:rPr>
                  <a:t>有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xRy</a:t>
                </a:r>
                <a:r>
                  <a:rPr lang="zh-CN" altLang="en-US" sz="2400" dirty="0">
                    <a:latin typeface="+mn-ea"/>
                    <a:ea typeface="+mn-ea"/>
                  </a:rPr>
                  <a:t>，则称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latin typeface="+mn-ea"/>
                    <a:ea typeface="+mn-ea"/>
                  </a:rPr>
                  <a:t>是由相容关系产生的相容类，简称相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容类。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这个定义也可以写成</a:t>
                </a:r>
                <a:r>
                  <a:rPr lang="en-US" altLang="zh-CN" sz="2400" dirty="0">
                    <a:latin typeface="+mn-ea"/>
                    <a:ea typeface="+mn-ea"/>
                  </a:rPr>
                  <a:t>: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dirty="0"/>
                  <a:t> 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𝒙𝑹𝒚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4348163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34337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2CF7-F5CC-4345-AB44-4CAABAD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哪些相容类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3DF648-4964-FA48-A47B-DFBE86311547}"/>
              </a:ext>
            </a:extLst>
          </p:cNvPr>
          <p:cNvSpPr/>
          <p:nvPr/>
        </p:nvSpPr>
        <p:spPr>
          <a:xfrm>
            <a:off x="4269227" y="2941363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C1C4F3-DE99-254A-AD6A-F2FB88C3DB97}"/>
              </a:ext>
            </a:extLst>
          </p:cNvPr>
          <p:cNvSpPr/>
          <p:nvPr/>
        </p:nvSpPr>
        <p:spPr>
          <a:xfrm>
            <a:off x="3021906" y="2941363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9654A6-2DB0-1C48-80C9-2FAE0B60C6D2}"/>
              </a:ext>
            </a:extLst>
          </p:cNvPr>
          <p:cNvSpPr/>
          <p:nvPr/>
        </p:nvSpPr>
        <p:spPr>
          <a:xfrm>
            <a:off x="1753016" y="2941363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D08D53-3AFF-0E4D-97A3-39C521727031}"/>
              </a:ext>
            </a:extLst>
          </p:cNvPr>
          <p:cNvSpPr/>
          <p:nvPr/>
        </p:nvSpPr>
        <p:spPr>
          <a:xfrm>
            <a:off x="4269227" y="4237507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E26040-46D6-8345-B718-6DFE383333B7}"/>
              </a:ext>
            </a:extLst>
          </p:cNvPr>
          <p:cNvSpPr/>
          <p:nvPr/>
        </p:nvSpPr>
        <p:spPr>
          <a:xfrm>
            <a:off x="3021906" y="4237507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E438ED6-36E3-564A-A568-AEDD89F4C9B2}"/>
              </a:ext>
            </a:extLst>
          </p:cNvPr>
          <p:cNvSpPr/>
          <p:nvPr/>
        </p:nvSpPr>
        <p:spPr>
          <a:xfrm>
            <a:off x="1753016" y="4237507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98EF34B-A53E-D24C-9FC1-B47D72170289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2041048" y="3085379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424A61C-7755-6E4D-ADDB-22915876AA3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897032" y="3229395"/>
            <a:ext cx="0" cy="1008112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53831DE-5C4E-1640-BE0B-7DD07F63B46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998867" y="3187214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154414E-4FBE-5546-970F-B4D00426ACE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998867" y="3187214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6294BE-6B08-2C4B-B1F7-B4C93D268E01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2041048" y="4381523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2D428B6-3E8F-2749-96D3-51765F03DA8E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309938" y="4381523"/>
            <a:ext cx="959289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8A6445F-58FB-6D46-BC4D-7F2C70AF28D7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1998867" y="3187214"/>
            <a:ext cx="2312541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E71099D-33F8-CB4D-AED7-1B47D5780EF9}"/>
              </a:ext>
            </a:extLst>
          </p:cNvPr>
          <p:cNvSpPr txBox="1"/>
          <p:nvPr/>
        </p:nvSpPr>
        <p:spPr>
          <a:xfrm>
            <a:off x="2987897" y="2409046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8273BB-2101-6F46-AE27-6FC2DCBB5276}"/>
              </a:ext>
            </a:extLst>
          </p:cNvPr>
          <p:cNvSpPr txBox="1"/>
          <p:nvPr/>
        </p:nvSpPr>
        <p:spPr>
          <a:xfrm>
            <a:off x="1725566" y="2412491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C7CFCC-0581-AB40-91CE-E474A92AA4CB}"/>
              </a:ext>
            </a:extLst>
          </p:cNvPr>
          <p:cNvSpPr txBox="1"/>
          <p:nvPr/>
        </p:nvSpPr>
        <p:spPr>
          <a:xfrm>
            <a:off x="1673194" y="4648062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B59957-A666-AB4A-96B1-E88E80E323B5}"/>
              </a:ext>
            </a:extLst>
          </p:cNvPr>
          <p:cNvSpPr txBox="1"/>
          <p:nvPr/>
        </p:nvSpPr>
        <p:spPr>
          <a:xfrm>
            <a:off x="2978581" y="4648061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4</a:t>
            </a:r>
            <a:endParaRPr kumimoji="1" lang="zh-CN" alt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CDD7D9-43FB-2243-BCAF-8AA112AA1934}"/>
              </a:ext>
            </a:extLst>
          </p:cNvPr>
          <p:cNvSpPr txBox="1"/>
          <p:nvPr/>
        </p:nvSpPr>
        <p:spPr>
          <a:xfrm>
            <a:off x="4283968" y="4653136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5</a:t>
            </a:r>
            <a:endParaRPr kumimoji="1" lang="zh-CN" alt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9F75F6-7D31-3A40-A6A9-1A82EB523420}"/>
              </a:ext>
            </a:extLst>
          </p:cNvPr>
          <p:cNvSpPr txBox="1"/>
          <p:nvPr/>
        </p:nvSpPr>
        <p:spPr>
          <a:xfrm>
            <a:off x="4283968" y="2409046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6</a:t>
            </a:r>
            <a:endParaRPr kumimoji="1" lang="zh-CN" altLang="en-US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D453BC-734C-694C-92B5-70025569BE80}"/>
              </a:ext>
            </a:extLst>
          </p:cNvPr>
          <p:cNvSpPr txBox="1"/>
          <p:nvPr/>
        </p:nvSpPr>
        <p:spPr>
          <a:xfrm>
            <a:off x="5508104" y="2870711"/>
            <a:ext cx="2507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={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kumimoji="1" lang="en-US" altLang="zh-CN" dirty="0"/>
              <a:t>}</a:t>
            </a:r>
          </a:p>
          <a:p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={x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</a:p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={x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,x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,x</a:t>
            </a:r>
            <a:r>
              <a:rPr kumimoji="1" lang="en-US" altLang="zh-CN" baseline="-25000" dirty="0"/>
              <a:t>4</a:t>
            </a:r>
            <a:r>
              <a:rPr kumimoji="1" lang="en-US" altLang="zh-CN" dirty="0"/>
              <a:t>}</a:t>
            </a:r>
          </a:p>
          <a:p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={x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,x</a:t>
            </a:r>
            <a:r>
              <a:rPr lang="en-US" altLang="zh-CN" baseline="-25000" dirty="0"/>
              <a:t>3</a:t>
            </a:r>
            <a:r>
              <a:rPr lang="en-US" altLang="zh-CN" dirty="0"/>
              <a:t>,x</a:t>
            </a:r>
            <a:r>
              <a:rPr lang="en-US" altLang="zh-CN" baseline="-25000" dirty="0"/>
              <a:t>4</a:t>
            </a:r>
            <a:r>
              <a:rPr lang="en-US" altLang="zh-CN" dirty="0"/>
              <a:t>}?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21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latin typeface="+mn-ea"/>
                    <a:ea typeface="+mn-ea"/>
                  </a:rPr>
                  <a:t>定义</a:t>
                </a:r>
                <a:r>
                  <a:rPr lang="en-US" altLang="zh-CN" sz="2600" b="1" dirty="0">
                    <a:latin typeface="+mn-ea"/>
                    <a:ea typeface="+mn-ea"/>
                  </a:rPr>
                  <a:t>10.7.3</a:t>
                </a:r>
                <a:r>
                  <a:rPr lang="en-US" altLang="zh-CN" sz="2600" dirty="0">
                    <a:latin typeface="+mn-ea"/>
                    <a:ea typeface="+mn-ea"/>
                  </a:rPr>
                  <a:t>  </a:t>
                </a:r>
                <a:r>
                  <a:rPr lang="zh-CN" altLang="en-US" sz="26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（最大相容类）</a:t>
                </a:r>
                <a:r>
                  <a:rPr lang="zh-CN" altLang="en-US" sz="2600" dirty="0">
                    <a:latin typeface="+mn-ea"/>
                    <a:ea typeface="+mn-ea"/>
                  </a:rPr>
                  <a:t> </a:t>
                </a:r>
                <a:endParaRPr lang="en-US" altLang="zh-CN" sz="26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对非空集合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ea typeface="+mn-ea"/>
                  </a:rPr>
                  <a:t>上的相容关系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+mn-ea"/>
                    <a:ea typeface="+mn-ea"/>
                  </a:rPr>
                  <a:t>，一个相容类若不是任何相容类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的真子集，就称为最大相容类，记作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+mn-ea"/>
                    <a:ea typeface="+mn-ea"/>
                  </a:rPr>
                  <a:t>。</a:t>
                </a: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对最大相容类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+mn-ea"/>
                    <a:ea typeface="+mn-ea"/>
                  </a:rPr>
                  <a:t>有下列性质：</a:t>
                </a:r>
              </a:p>
              <a:p>
                <a:pPr algn="just">
                  <a:buNone/>
                </a:pPr>
                <a:r>
                  <a:rPr lang="zh-CN" altLang="en-US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)((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𝒙𝑹𝒚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                                         </a:t>
                </a:r>
                <a:endParaRPr lang="en-US" altLang="zh-CN" b="1" dirty="0"/>
              </a:p>
              <a:p>
                <a:pPr algn="just"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和</a:t>
                </a:r>
              </a:p>
              <a:p>
                <a:pPr>
                  <a:buNone/>
                </a:pPr>
                <a:r>
                  <a:rPr lang="zh-CN" altLang="en-US" b="1" dirty="0"/>
                  <a:t>	  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	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zh-CN" altLang="en-US" sz="24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𝒙𝑹𝒚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4337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33194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2CF7-F5CC-4345-AB44-4CAABAD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最大相容类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3DF648-4964-FA48-A47B-DFBE86311547}"/>
              </a:ext>
            </a:extLst>
          </p:cNvPr>
          <p:cNvSpPr/>
          <p:nvPr/>
        </p:nvSpPr>
        <p:spPr>
          <a:xfrm>
            <a:off x="3909187" y="3321618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C1C4F3-DE99-254A-AD6A-F2FB88C3DB97}"/>
              </a:ext>
            </a:extLst>
          </p:cNvPr>
          <p:cNvSpPr/>
          <p:nvPr/>
        </p:nvSpPr>
        <p:spPr>
          <a:xfrm>
            <a:off x="2661866" y="3321618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9654A6-2DB0-1C48-80C9-2FAE0B60C6D2}"/>
              </a:ext>
            </a:extLst>
          </p:cNvPr>
          <p:cNvSpPr/>
          <p:nvPr/>
        </p:nvSpPr>
        <p:spPr>
          <a:xfrm>
            <a:off x="1392976" y="3321618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D08D53-3AFF-0E4D-97A3-39C521727031}"/>
              </a:ext>
            </a:extLst>
          </p:cNvPr>
          <p:cNvSpPr/>
          <p:nvPr/>
        </p:nvSpPr>
        <p:spPr>
          <a:xfrm>
            <a:off x="3909187" y="4617762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E26040-46D6-8345-B718-6DFE383333B7}"/>
              </a:ext>
            </a:extLst>
          </p:cNvPr>
          <p:cNvSpPr/>
          <p:nvPr/>
        </p:nvSpPr>
        <p:spPr>
          <a:xfrm>
            <a:off x="2661866" y="4617762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E438ED6-36E3-564A-A568-AEDD89F4C9B2}"/>
              </a:ext>
            </a:extLst>
          </p:cNvPr>
          <p:cNvSpPr/>
          <p:nvPr/>
        </p:nvSpPr>
        <p:spPr>
          <a:xfrm>
            <a:off x="1392976" y="4617762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98EF34B-A53E-D24C-9FC1-B47D72170289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1681008" y="3465634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424A61C-7755-6E4D-ADDB-22915876AA3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536992" y="3609650"/>
            <a:ext cx="0" cy="1008112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53831DE-5C4E-1640-BE0B-7DD07F63B46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638827" y="3567469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154414E-4FBE-5546-970F-B4D00426ACE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638827" y="3567469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6294BE-6B08-2C4B-B1F7-B4C93D268E01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1681008" y="4761778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2D428B6-3E8F-2749-96D3-51765F03DA8E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2949898" y="4761778"/>
            <a:ext cx="959289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8A6445F-58FB-6D46-BC4D-7F2C70AF28D7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1638827" y="3567469"/>
            <a:ext cx="2312541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E71099D-33F8-CB4D-AED7-1B47D5780EF9}"/>
              </a:ext>
            </a:extLst>
          </p:cNvPr>
          <p:cNvSpPr txBox="1"/>
          <p:nvPr/>
        </p:nvSpPr>
        <p:spPr>
          <a:xfrm>
            <a:off x="2627857" y="2789301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8273BB-2101-6F46-AE27-6FC2DCBB5276}"/>
              </a:ext>
            </a:extLst>
          </p:cNvPr>
          <p:cNvSpPr txBox="1"/>
          <p:nvPr/>
        </p:nvSpPr>
        <p:spPr>
          <a:xfrm>
            <a:off x="1365526" y="2792746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C7CFCC-0581-AB40-91CE-E474A92AA4CB}"/>
              </a:ext>
            </a:extLst>
          </p:cNvPr>
          <p:cNvSpPr txBox="1"/>
          <p:nvPr/>
        </p:nvSpPr>
        <p:spPr>
          <a:xfrm>
            <a:off x="1313154" y="5028317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B59957-A666-AB4A-96B1-E88E80E323B5}"/>
              </a:ext>
            </a:extLst>
          </p:cNvPr>
          <p:cNvSpPr txBox="1"/>
          <p:nvPr/>
        </p:nvSpPr>
        <p:spPr>
          <a:xfrm>
            <a:off x="2618541" y="5028316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4</a:t>
            </a:r>
            <a:endParaRPr kumimoji="1" lang="zh-CN" alt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CDD7D9-43FB-2243-BCAF-8AA112AA1934}"/>
              </a:ext>
            </a:extLst>
          </p:cNvPr>
          <p:cNvSpPr txBox="1"/>
          <p:nvPr/>
        </p:nvSpPr>
        <p:spPr>
          <a:xfrm>
            <a:off x="3923928" y="5033391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5</a:t>
            </a:r>
            <a:endParaRPr kumimoji="1" lang="zh-CN" alt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9F75F6-7D31-3A40-A6A9-1A82EB523420}"/>
              </a:ext>
            </a:extLst>
          </p:cNvPr>
          <p:cNvSpPr txBox="1"/>
          <p:nvPr/>
        </p:nvSpPr>
        <p:spPr>
          <a:xfrm>
            <a:off x="3923928" y="2789301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6</a:t>
            </a:r>
            <a:endParaRPr kumimoji="1" lang="zh-CN" altLang="en-US" baseline="-25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77D389-BA22-F04A-9A56-EE9E9F5B91A6}"/>
              </a:ext>
            </a:extLst>
          </p:cNvPr>
          <p:cNvSpPr txBox="1"/>
          <p:nvPr/>
        </p:nvSpPr>
        <p:spPr>
          <a:xfrm>
            <a:off x="5148064" y="3250966"/>
            <a:ext cx="2807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={</a:t>
            </a:r>
            <a:r>
              <a:rPr lang="en-US" altLang="zh-CN" dirty="0"/>
              <a:t>x</a:t>
            </a:r>
            <a:r>
              <a:rPr lang="en-US" altLang="zh-CN" baseline="-25000" dirty="0"/>
              <a:t>6</a:t>
            </a:r>
            <a:r>
              <a:rPr kumimoji="1" lang="en-US" altLang="zh-CN" dirty="0"/>
              <a:t>}</a:t>
            </a:r>
          </a:p>
          <a:p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={x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</a:p>
          <a:p>
            <a:r>
              <a:rPr kumimoji="1" lang="en-US" altLang="zh-CN" dirty="0"/>
              <a:t>C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={x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4</a:t>
            </a:r>
            <a:r>
              <a:rPr kumimoji="1" lang="en-US" altLang="zh-CN" dirty="0"/>
              <a:t>}</a:t>
            </a:r>
          </a:p>
          <a:p>
            <a:r>
              <a:rPr lang="en-US" altLang="zh-CN" dirty="0"/>
              <a:t>C</a:t>
            </a:r>
            <a:r>
              <a:rPr lang="en-US" altLang="zh-CN" baseline="-25000" dirty="0"/>
              <a:t>4</a:t>
            </a:r>
            <a:r>
              <a:rPr lang="en-US" altLang="zh-CN" dirty="0"/>
              <a:t>={x</a:t>
            </a:r>
            <a:r>
              <a:rPr lang="en-US" altLang="zh-CN" baseline="-25000" dirty="0"/>
              <a:t>2</a:t>
            </a:r>
            <a:r>
              <a:rPr lang="en-US" altLang="zh-CN" dirty="0"/>
              <a:t>, x</a:t>
            </a:r>
            <a:r>
              <a:rPr lang="en-US" altLang="zh-CN" baseline="-25000" dirty="0"/>
              <a:t>4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en-US" altLang="zh-CN" baseline="-25000" dirty="0"/>
              <a:t>5</a:t>
            </a:r>
            <a:r>
              <a:rPr lang="en-US" altLang="zh-CN" dirty="0"/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</a:rPr>
              <a:t>5</a:t>
            </a:r>
            <a:r>
              <a:rPr lang="en-US" altLang="zh-CN" dirty="0">
                <a:solidFill>
                  <a:srgbClr val="FF0000"/>
                </a:solidFill>
              </a:rPr>
              <a:t>={x</a:t>
            </a:r>
            <a:r>
              <a:rPr lang="en-US" altLang="zh-CN" baseline="-25000" dirty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, x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A13F7E-F136-5A46-B7AE-6A1B0D14322D}"/>
              </a:ext>
            </a:extLst>
          </p:cNvPr>
          <p:cNvSpPr txBox="1"/>
          <p:nvPr/>
        </p:nvSpPr>
        <p:spPr>
          <a:xfrm>
            <a:off x="1089256" y="158149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最大相容类内的元素都有关系，外面的元素至少与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最大相容类内的一</a:t>
            </a:r>
            <a:r>
              <a:rPr kumimoji="1" lang="zh-CN" altLang="en-US">
                <a:solidFill>
                  <a:srgbClr val="FF0000"/>
                </a:solidFill>
              </a:rPr>
              <a:t>个元素没有</a:t>
            </a:r>
            <a:r>
              <a:rPr kumimoji="1" lang="zh-CN" altLang="en-US" dirty="0">
                <a:solidFill>
                  <a:srgbClr val="FF0000"/>
                </a:solidFill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42697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10.7.1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（最大相容类的存在性）</a:t>
            </a:r>
            <a:endParaRPr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对非空有限集合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上的相容关系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，若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是一个相容类，则存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400" dirty="0">
                <a:latin typeface="+mn-ea"/>
                <a:ea typeface="+mn-ea"/>
              </a:rPr>
              <a:t>在一个最大相容类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，使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/>
              <a:t>。 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431958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定义</a:t>
                </a:r>
                <a:r>
                  <a:rPr lang="en-US" altLang="zh-CN" sz="2400" b="1" dirty="0">
                    <a:latin typeface="+mn-ea"/>
                    <a:ea typeface="+mn-ea"/>
                  </a:rPr>
                  <a:t>10.7.4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（覆盖）</a:t>
                </a:r>
                <a:r>
                  <a:rPr lang="zh-CN" altLang="en-US" sz="2400" b="1" dirty="0">
                    <a:latin typeface="+mn-ea"/>
                    <a:ea typeface="+mn-ea"/>
                  </a:rPr>
                  <a:t> </a:t>
                </a:r>
                <a:endParaRPr lang="en-US" altLang="zh-CN" sz="2400" b="1" dirty="0">
                  <a:latin typeface="+mn-ea"/>
                  <a:ea typeface="+mn-ea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zh-CN" sz="2400" b="1" dirty="0">
                  <a:latin typeface="+mn-ea"/>
                  <a:ea typeface="+mn-ea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200" dirty="0">
                    <a:latin typeface="+mn-ea"/>
                    <a:ea typeface="+mn-ea"/>
                  </a:rPr>
                  <a:t>对非空集合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dirty="0">
                    <a:latin typeface="+mn-ea"/>
                    <a:ea typeface="+mn-ea"/>
                  </a:rPr>
                  <a:t>，若存在集合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zh-CN" altLang="en-US" sz="2200" i="1" dirty="0">
                    <a:latin typeface="+mn-ea"/>
                    <a:ea typeface="+mn-ea"/>
                    <a:sym typeface="Symbol" panose="05050102010706020507" pitchFamily="18" charset="2"/>
                  </a:rPr>
                  <a:t> </a:t>
                </a:r>
                <a:r>
                  <a:rPr lang="zh-CN" altLang="en-US" sz="2200" dirty="0">
                    <a:latin typeface="+mn-ea"/>
                    <a:ea typeface="+mn-ea"/>
                  </a:rPr>
                  <a:t>满足下列条件：</a:t>
                </a:r>
              </a:p>
              <a:p>
                <a:pPr algn="just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 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 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      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spcBef>
                    <a:spcPct val="10000"/>
                  </a:spcBef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+mn-ea"/>
                    <a:ea typeface="+mn-ea"/>
                  </a:rPr>
                  <a:t>          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则称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zh-CN" altLang="en-US" sz="24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ea typeface="+mn-ea"/>
                  </a:rPr>
                  <a:t>的一个覆盖，称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zh-CN" altLang="en-US" sz="2400" dirty="0">
                    <a:latin typeface="+mn-ea"/>
                    <a:ea typeface="+mn-ea"/>
                  </a:rPr>
                  <a:t>中的元素为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zh-CN" altLang="en-US" sz="2400" i="1" dirty="0">
                    <a:latin typeface="+mn-ea"/>
                    <a:ea typeface="+mn-ea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的覆盖块。</a:t>
                </a: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   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满足划分的前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</a:rPr>
                  <a:t>个条件。与各个覆盖块可能相交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86715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4348163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428625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10.7.2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（完全覆盖）</a:t>
            </a:r>
            <a:endParaRPr lang="en-US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对非空集合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上的相容关系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，最大相容类构成的集合是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的一个覆盖，称为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的完全覆盖，记作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400" dirty="0">
                <a:latin typeface="+mn-ea"/>
                <a:ea typeface="+mn-ea"/>
              </a:rPr>
              <a:t>。而且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400" dirty="0">
                <a:latin typeface="+mn-ea"/>
                <a:ea typeface="+mn-ea"/>
              </a:rPr>
              <a:t>是唯一的。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92CF7-F5CC-4345-AB44-4CAABAD2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覆盖与最大覆盖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3DF648-4964-FA48-A47B-DFBE86311547}"/>
              </a:ext>
            </a:extLst>
          </p:cNvPr>
          <p:cNvSpPr/>
          <p:nvPr/>
        </p:nvSpPr>
        <p:spPr>
          <a:xfrm>
            <a:off x="3549147" y="2797347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CC1C4F3-DE99-254A-AD6A-F2FB88C3DB97}"/>
              </a:ext>
            </a:extLst>
          </p:cNvPr>
          <p:cNvSpPr/>
          <p:nvPr/>
        </p:nvSpPr>
        <p:spPr>
          <a:xfrm>
            <a:off x="2301826" y="2797347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9654A6-2DB0-1C48-80C9-2FAE0B60C6D2}"/>
              </a:ext>
            </a:extLst>
          </p:cNvPr>
          <p:cNvSpPr/>
          <p:nvPr/>
        </p:nvSpPr>
        <p:spPr>
          <a:xfrm>
            <a:off x="1032936" y="2797347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FD08D53-3AFF-0E4D-97A3-39C521727031}"/>
              </a:ext>
            </a:extLst>
          </p:cNvPr>
          <p:cNvSpPr/>
          <p:nvPr/>
        </p:nvSpPr>
        <p:spPr>
          <a:xfrm>
            <a:off x="3549147" y="4093491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E26040-46D6-8345-B718-6DFE383333B7}"/>
              </a:ext>
            </a:extLst>
          </p:cNvPr>
          <p:cNvSpPr/>
          <p:nvPr/>
        </p:nvSpPr>
        <p:spPr>
          <a:xfrm>
            <a:off x="2301826" y="4093491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E438ED6-36E3-564A-A568-AEDD89F4C9B2}"/>
              </a:ext>
            </a:extLst>
          </p:cNvPr>
          <p:cNvSpPr/>
          <p:nvPr/>
        </p:nvSpPr>
        <p:spPr>
          <a:xfrm>
            <a:off x="1032936" y="4093491"/>
            <a:ext cx="288032" cy="28803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98EF34B-A53E-D24C-9FC1-B47D72170289}"/>
              </a:ext>
            </a:extLst>
          </p:cNvPr>
          <p:cNvCxnSpPr>
            <a:stCxn id="5" idx="2"/>
            <a:endCxn id="6" idx="6"/>
          </p:cNvCxnSpPr>
          <p:nvPr/>
        </p:nvCxnSpPr>
        <p:spPr>
          <a:xfrm flipH="1">
            <a:off x="1320968" y="2941363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424A61C-7755-6E4D-ADDB-22915876AA3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176952" y="3085379"/>
            <a:ext cx="0" cy="1008112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53831DE-5C4E-1640-BE0B-7DD07F63B46B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278787" y="3043198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154414E-4FBE-5546-970F-B4D00426ACE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278787" y="3043198"/>
            <a:ext cx="1065220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76294BE-6B08-2C4B-B1F7-B4C93D268E01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1320968" y="4237507"/>
            <a:ext cx="980858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2D428B6-3E8F-2749-96D3-51765F03DA8E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2589858" y="4237507"/>
            <a:ext cx="959289" cy="0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8A6445F-58FB-6D46-BC4D-7F2C70AF28D7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1278787" y="3043198"/>
            <a:ext cx="2312541" cy="1092474"/>
          </a:xfrm>
          <a:prstGeom prst="line">
            <a:avLst/>
          </a:prstGeom>
          <a:ln w="254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E71099D-33F8-CB4D-AED7-1B47D5780EF9}"/>
              </a:ext>
            </a:extLst>
          </p:cNvPr>
          <p:cNvSpPr txBox="1"/>
          <p:nvPr/>
        </p:nvSpPr>
        <p:spPr>
          <a:xfrm>
            <a:off x="2267817" y="2265030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18273BB-2101-6F46-AE27-6FC2DCBB5276}"/>
              </a:ext>
            </a:extLst>
          </p:cNvPr>
          <p:cNvSpPr txBox="1"/>
          <p:nvPr/>
        </p:nvSpPr>
        <p:spPr>
          <a:xfrm>
            <a:off x="1005486" y="2268475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C7CFCC-0581-AB40-91CE-E474A92AA4CB}"/>
              </a:ext>
            </a:extLst>
          </p:cNvPr>
          <p:cNvSpPr txBox="1"/>
          <p:nvPr/>
        </p:nvSpPr>
        <p:spPr>
          <a:xfrm>
            <a:off x="953114" y="4504046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EB59957-A666-AB4A-96B1-E88E80E323B5}"/>
              </a:ext>
            </a:extLst>
          </p:cNvPr>
          <p:cNvSpPr txBox="1"/>
          <p:nvPr/>
        </p:nvSpPr>
        <p:spPr>
          <a:xfrm>
            <a:off x="2258501" y="4504045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4</a:t>
            </a:r>
            <a:endParaRPr kumimoji="1" lang="zh-CN" altLang="en-US" baseline="-25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CDD7D9-43FB-2243-BCAF-8AA112AA1934}"/>
              </a:ext>
            </a:extLst>
          </p:cNvPr>
          <p:cNvSpPr txBox="1"/>
          <p:nvPr/>
        </p:nvSpPr>
        <p:spPr>
          <a:xfrm>
            <a:off x="3563888" y="4509120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5</a:t>
            </a:r>
            <a:endParaRPr kumimoji="1" lang="zh-CN" alt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9F75F6-7D31-3A40-A6A9-1A82EB523420}"/>
              </a:ext>
            </a:extLst>
          </p:cNvPr>
          <p:cNvSpPr txBox="1"/>
          <p:nvPr/>
        </p:nvSpPr>
        <p:spPr>
          <a:xfrm>
            <a:off x="3563888" y="2265030"/>
            <a:ext cx="447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baseline="-25000" dirty="0"/>
              <a:t>6</a:t>
            </a:r>
            <a:endParaRPr kumimoji="1"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83666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77019" y="1556792"/>
            <a:ext cx="8399437" cy="41148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10.7.3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（覆盖与相容关系）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algn="just">
              <a:buNone/>
            </a:pPr>
            <a:r>
              <a:rPr lang="zh-CN" altLang="en-US" sz="2200" dirty="0">
                <a:latin typeface="+mn-ea"/>
                <a:ea typeface="+mn-ea"/>
              </a:rPr>
              <a:t>对非空集合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的一个覆盖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200" dirty="0">
                <a:latin typeface="+mn-ea"/>
              </a:rPr>
              <a:t>，</a:t>
            </a:r>
            <a:endParaRPr lang="en-US" altLang="zh-CN" sz="2200" dirty="0">
              <a:latin typeface="+mn-ea"/>
              <a:ea typeface="+mn-ea"/>
            </a:endParaRPr>
          </a:p>
          <a:p>
            <a:pPr algn="just">
              <a:buNone/>
            </a:pPr>
            <a:r>
              <a:rPr lang="zh-CN" altLang="en-US" sz="2200" dirty="0">
                <a:latin typeface="+mn-ea"/>
                <a:ea typeface="+mn-ea"/>
              </a:rPr>
              <a:t>由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200" dirty="0">
                <a:latin typeface="+mn-ea"/>
                <a:ea typeface="+mn-ea"/>
              </a:rPr>
              <a:t>确定的关系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R=(A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)∪(A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)∪…∪(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×A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+mn-ea"/>
                <a:ea typeface="+mn-ea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上的相容关系。</a:t>
            </a: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证明：满足自反性、对称性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39290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10.7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相容关系和覆盖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54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偏序关系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772400" cy="1023392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 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等价关系和划分</a:t>
            </a:r>
            <a:b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(equivalent relation &amp; partition)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556792"/>
            <a:ext cx="6638652" cy="4752528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10.6.1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等价关系</a:t>
            </a:r>
            <a:r>
              <a:rPr lang="zh-CN" altLang="en-US" sz="2400" b="1" dirty="0">
                <a:latin typeface="+mn-ea"/>
                <a:ea typeface="+mn-ea"/>
              </a:rPr>
              <a:t>  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为非空集合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上的关系，如果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是</a:t>
            </a:r>
          </a:p>
          <a:p>
            <a:pPr algn="just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自反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</a:p>
          <a:p>
            <a:pPr algn="just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对称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</a:p>
          <a:p>
            <a:pPr algn="just"/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传递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上的等价关系。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69429" y="1556792"/>
            <a:ext cx="8407028" cy="4114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10.8.1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（偏序关系 半序关系）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  <a:ea typeface="+mn-ea"/>
              </a:rPr>
              <a:t>对非空集合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+mn-ea"/>
                <a:ea typeface="+mn-ea"/>
              </a:rPr>
              <a:t>上的关系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+mn-ea"/>
                <a:ea typeface="+mn-ea"/>
              </a:rPr>
              <a:t>，如果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+mn-ea"/>
                <a:ea typeface="+mn-ea"/>
              </a:rPr>
              <a:t>是</a:t>
            </a:r>
            <a:r>
              <a:rPr lang="zh-CN" altLang="en-US" sz="2600" dirty="0">
                <a:solidFill>
                  <a:srgbClr val="0000FF"/>
                </a:solidFill>
                <a:latin typeface="+mn-ea"/>
                <a:ea typeface="+mn-ea"/>
              </a:rPr>
              <a:t>自反的</a:t>
            </a:r>
            <a:r>
              <a:rPr lang="zh-CN" altLang="en-US" sz="2600" dirty="0">
                <a:latin typeface="+mn-ea"/>
                <a:ea typeface="+mn-ea"/>
              </a:rPr>
              <a:t>、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反对称的</a:t>
            </a:r>
            <a:r>
              <a:rPr lang="zh-CN" altLang="en-US" sz="2600" dirty="0">
                <a:latin typeface="+mn-ea"/>
                <a:ea typeface="+mn-ea"/>
              </a:rPr>
              <a:t>和</a:t>
            </a:r>
            <a:r>
              <a:rPr lang="zh-CN" altLang="en-US" sz="2600" dirty="0">
                <a:solidFill>
                  <a:srgbClr val="0000FF"/>
                </a:solidFill>
                <a:latin typeface="+mn-ea"/>
                <a:ea typeface="+mn-ea"/>
              </a:rPr>
              <a:t>传递</a:t>
            </a:r>
            <a:endParaRPr lang="en-US" altLang="zh-CN" sz="2600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600" dirty="0">
                <a:latin typeface="+mn-ea"/>
                <a:ea typeface="+mn-ea"/>
              </a:rPr>
              <a:t>，则称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+mn-ea"/>
                <a:ea typeface="+mn-ea"/>
              </a:rPr>
              <a:t>为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+mn-ea"/>
                <a:ea typeface="+mn-ea"/>
              </a:rPr>
              <a:t>上的偏序关系。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6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  <a:ea typeface="+mn-ea"/>
              </a:rPr>
              <a:t>在不会产生误解时，偏序关系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600" dirty="0">
                <a:latin typeface="+mn-ea"/>
                <a:ea typeface="+mn-ea"/>
              </a:rPr>
              <a:t>通常记作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2600" dirty="0">
                <a:latin typeface="+mn-ea"/>
                <a:ea typeface="+mn-ea"/>
              </a:rPr>
              <a:t>。当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zh-CN" altLang="en-US" sz="2600" dirty="0">
                <a:latin typeface="+mn-ea"/>
                <a:ea typeface="+mn-ea"/>
              </a:rPr>
              <a:t>时，可记作</a:t>
            </a:r>
            <a:endParaRPr lang="en-US" altLang="zh-CN" sz="26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y</a:t>
            </a:r>
            <a:r>
              <a:rPr lang="zh-CN" altLang="en-US" sz="2600" dirty="0">
                <a:latin typeface="+mn-ea"/>
                <a:ea typeface="+mn-ea"/>
              </a:rPr>
              <a:t>，读作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+mn-ea"/>
                <a:ea typeface="+mn-ea"/>
              </a:rPr>
              <a:t>“</a:t>
            </a:r>
            <a:r>
              <a:rPr lang="zh-CN" altLang="en-US" sz="2600" dirty="0">
                <a:solidFill>
                  <a:srgbClr val="0000FF"/>
                </a:solidFill>
                <a:latin typeface="+mn-ea"/>
                <a:ea typeface="+mn-ea"/>
              </a:rPr>
              <a:t>小于等于</a:t>
            </a:r>
            <a:r>
              <a:rPr lang="zh-CN" altLang="en-US" sz="2600" dirty="0">
                <a:latin typeface="+mn-ea"/>
                <a:ea typeface="+mn-ea"/>
              </a:rPr>
              <a:t>”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600" dirty="0">
                <a:latin typeface="+mn-ea"/>
                <a:ea typeface="+mn-ea"/>
              </a:rPr>
              <a:t>。偏序关系又称弱偏序关系，或半</a:t>
            </a:r>
            <a:endParaRPr lang="en-US" altLang="zh-CN" sz="26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600" dirty="0">
                <a:latin typeface="+mn-ea"/>
                <a:ea typeface="+mn-ea"/>
              </a:rPr>
              <a:t>序关系。</a:t>
            </a:r>
            <a:endParaRPr lang="en-US" altLang="zh-CN" sz="2600" dirty="0"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8CC70-2A63-A047-AA29-862E0F91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思考：常见的偏序关系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0885A-1D7E-D245-9DB3-C9F0C03E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6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96944" cy="460851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10.8.2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（拟序关系 强偏序关系）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对非空集合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，如果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非自反的和传递的</a:t>
            </a:r>
            <a:r>
              <a:rPr lang="zh-CN" altLang="en-US" sz="2400" dirty="0">
                <a:latin typeface="+mn-ea"/>
                <a:ea typeface="+mn-ea"/>
              </a:rPr>
              <a:t>，则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上的拟序关系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(Quasi-ordering relation)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在不会产生误解时，拟序关系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通常记作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sz="2400" dirty="0">
                <a:latin typeface="+mn-ea"/>
                <a:ea typeface="+mn-ea"/>
              </a:rPr>
              <a:t>。当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en-US" altLang="zh-CN" sz="2400" i="1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时，可记</a:t>
            </a: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zh-CN" altLang="en-US" sz="2400" dirty="0">
                <a:latin typeface="+mn-ea"/>
                <a:ea typeface="+mn-ea"/>
              </a:rPr>
              <a:t>，读作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“</a:t>
            </a:r>
            <a:r>
              <a:rPr lang="zh-CN" altLang="en-US" sz="2400" dirty="0">
                <a:latin typeface="+mn-ea"/>
                <a:ea typeface="+mn-ea"/>
              </a:rPr>
              <a:t>小于”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。拟序关系又称强偏序关系。</a:t>
            </a:r>
          </a:p>
          <a:p>
            <a:pPr algn="just" eaLnBrk="1" hangingPunct="1"/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D47EA4-F46C-5444-A0E5-C2BC4A623293}"/>
              </a:ext>
            </a:extLst>
          </p:cNvPr>
          <p:cNvSpPr txBox="1"/>
          <p:nvPr/>
        </p:nvSpPr>
        <p:spPr>
          <a:xfrm>
            <a:off x="323528" y="40770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为何不要求反对称性？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96944" cy="432048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10.8.1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上的拟序关系，则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是反对称的。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（偏序与拟序差别只在自反性上）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10.8.2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上的拟序关系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R∪R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上的偏序关系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just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10.8.3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上的偏序关系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R─R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上的拟序关系。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41660" y="1556792"/>
            <a:ext cx="8406804" cy="4114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10.8.3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（偏序集）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一起称为一个结构。集合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上的偏序</a:t>
            </a:r>
            <a:endParaRPr lang="en-US" altLang="zh-CN" sz="2400" dirty="0">
              <a:latin typeface="+mn-ea"/>
              <a:ea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一起称为一个偏序结构，或称偏序集，并记作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〈A, R〉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eaLnBrk="1" hangingPunct="1"/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41660" y="116632"/>
            <a:ext cx="7538244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600202"/>
                <a:ext cx="8075240" cy="4525963"/>
              </a:xfrm>
            </p:spPr>
            <p:txBody>
              <a:bodyPr/>
              <a:lstStyle/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定义</a:t>
                </a:r>
                <a:r>
                  <a:rPr lang="en-US" altLang="zh-CN" sz="2400" b="1" dirty="0">
                    <a:latin typeface="+mn-ea"/>
                    <a:ea typeface="+mn-ea"/>
                  </a:rPr>
                  <a:t>10.8.4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（盖住关系）</a:t>
                </a:r>
                <a:r>
                  <a:rPr lang="zh-CN" altLang="en-US" sz="2400" b="1" dirty="0">
                    <a:latin typeface="+mn-ea"/>
                    <a:ea typeface="+mn-ea"/>
                  </a:rPr>
                  <a:t> </a:t>
                </a:r>
              </a:p>
              <a:p>
                <a:pPr algn="just"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对偏序集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,≤ &gt;</m:t>
                    </m:r>
                  </m:oMath>
                </a14:m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x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且不存在</a:t>
                </a:r>
                <a:endParaRPr lang="en-US" altLang="zh-CN" sz="2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𝒛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</m:oMath>
                </a14:m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</m:oMath>
                </a14:m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200" b="1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盖住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b="1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200" b="1" u="sng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2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200" b="1" u="sng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2200" b="1" u="sng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200" b="1" u="sng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之间不存</a:t>
                </a:r>
                <a:endParaRPr lang="en-US" altLang="zh-CN" sz="2200" b="1" u="sng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sz="2200" b="1" u="sng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在其它满足偏序关系的元素）</a:t>
                </a: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上的盖住关系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𝒄𝒐𝒗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𝑨</m:t>
                    </m:r>
                  </m:oMath>
                </a14:m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定义为</a:t>
                </a:r>
                <a:endPara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:r>
                  <a:rPr lang="zh-CN" altLang="en-US" b="1" dirty="0"/>
                  <a:t>     </a:t>
                </a:r>
                <a:endParaRPr lang="en-US" altLang="zh-CN" b="1" dirty="0"/>
              </a:p>
              <a:p>
                <a:pPr algn="just" eaLnBrk="1" hangingPunct="1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={&lt;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&gt;|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∧¬∃</m:t>
                      </m:r>
                      <m:r>
                        <m:rPr>
                          <m:sty m:val="p"/>
                        </m:rP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4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600202"/>
                <a:ext cx="8075240" cy="4525963"/>
              </a:xfrm>
              <a:blipFill>
                <a:blip r:embed="rId2"/>
                <a:stretch>
                  <a:fillRect l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43767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43053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43815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02" name="Rectangle 11"/>
          <p:cNvSpPr>
            <a:spLocks noChangeArrowheads="1"/>
          </p:cNvSpPr>
          <p:nvPr/>
        </p:nvSpPr>
        <p:spPr bwMode="auto">
          <a:xfrm>
            <a:off x="438150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04" name="Rectangle 13"/>
          <p:cNvSpPr>
            <a:spLocks noChangeArrowheads="1"/>
          </p:cNvSpPr>
          <p:nvPr/>
        </p:nvSpPr>
        <p:spPr bwMode="auto">
          <a:xfrm>
            <a:off x="43815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06" name="Rectangle 15"/>
          <p:cNvSpPr>
            <a:spLocks noChangeArrowheads="1"/>
          </p:cNvSpPr>
          <p:nvPr/>
        </p:nvSpPr>
        <p:spPr bwMode="auto">
          <a:xfrm>
            <a:off x="4395788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08" name="Rectangle 17"/>
          <p:cNvSpPr>
            <a:spLocks noChangeArrowheads="1"/>
          </p:cNvSpPr>
          <p:nvPr/>
        </p:nvSpPr>
        <p:spPr bwMode="auto">
          <a:xfrm>
            <a:off x="4395788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10" name="Rectangle 19"/>
          <p:cNvSpPr>
            <a:spLocks noChangeArrowheads="1"/>
          </p:cNvSpPr>
          <p:nvPr/>
        </p:nvSpPr>
        <p:spPr bwMode="auto">
          <a:xfrm>
            <a:off x="43434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412" name="Rectangle 21"/>
          <p:cNvSpPr>
            <a:spLocks noChangeArrowheads="1"/>
          </p:cNvSpPr>
          <p:nvPr/>
        </p:nvSpPr>
        <p:spPr bwMode="auto">
          <a:xfrm>
            <a:off x="33528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664"/>
            <a:ext cx="7543800" cy="6635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盖住关系举例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7259960" cy="52562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P185-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 2, 3, 4, 6, 12}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上的整除关系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上的偏序关系。则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可列出如下：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1,6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1,12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2,12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3,12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4,12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6,12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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于是，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cov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由蓝色的有序对构成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38640-ACAE-A941-A7B3-4598118E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盖住关系举例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373DD-F280-184C-8DBD-4F7EE35D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子集关系？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</a:t>
            </a:r>
            <a:r>
              <a:rPr kumimoji="1" lang="zh-CN" altLang="en-US" sz="2400" dirty="0"/>
              <a:t>上的小于等于关系？</a:t>
            </a:r>
          </a:p>
        </p:txBody>
      </p:sp>
    </p:spTree>
    <p:extLst>
      <p:ext uri="{BB962C8B-B14F-4D97-AF65-F5344CB8AC3E}">
        <p14:creationId xmlns:p14="http://schemas.microsoft.com/office/powerpoint/2010/main" val="162043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10.8.2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哈斯图（</a:t>
            </a:r>
            <a:r>
              <a:rPr lang="en-US" altLang="zh-CN" sz="36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Hasse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00202"/>
            <a:ext cx="8003232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哈斯图</a:t>
            </a:r>
            <a:r>
              <a:rPr lang="en-US" altLang="zh-CN" sz="2400" dirty="0">
                <a:latin typeface="+mn-ea"/>
                <a:ea typeface="+mn-ea"/>
              </a:rPr>
              <a:t>—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简化的关系图</a:t>
            </a:r>
            <a:r>
              <a:rPr lang="zh-CN" altLang="en-US" sz="2400" dirty="0">
                <a:latin typeface="+mn-ea"/>
                <a:ea typeface="+mn-ea"/>
              </a:rPr>
              <a:t>，用于偏序集。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+mn-ea"/>
                <a:ea typeface="+mn-ea"/>
              </a:rPr>
              <a:t>特点：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）省略自圈；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）约定方向，用无向边代替有向边；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）传递后得到的有向边省略不画。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7772400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利用盖住关系画偏序集的哈斯图的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条规则：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每个顶点代表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的一个元素；</a:t>
            </a:r>
          </a:p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若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y</a:t>
            </a:r>
            <a:r>
              <a:rPr lang="zh-CN" altLang="en-US" sz="2400" dirty="0">
                <a:latin typeface="+mn-ea"/>
                <a:ea typeface="+mn-ea"/>
              </a:rPr>
              <a:t>且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 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，则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在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的上方</a:t>
            </a:r>
            <a:r>
              <a:rPr lang="en-US" altLang="zh-CN" sz="2400" dirty="0">
                <a:latin typeface="+mn-ea"/>
                <a:ea typeface="+mn-ea"/>
              </a:rPr>
              <a:t>;</a:t>
            </a:r>
          </a:p>
          <a:p>
            <a:pPr eaLnBrk="1" hangingPunct="1"/>
            <a:r>
              <a:rPr lang="zh-CN" altLang="en-US" sz="2400" dirty="0">
                <a:latin typeface="+mn-ea"/>
                <a:ea typeface="+mn-ea"/>
              </a:rPr>
              <a:t>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y 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covA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间连</a:t>
            </a:r>
            <a:r>
              <a:rPr lang="zh-CN" altLang="en-US" sz="2400" dirty="0">
                <a:latin typeface="+mn-ea"/>
                <a:ea typeface="+mn-ea"/>
              </a:rPr>
              <a:t>无向边。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434348" cy="92211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典型的等价关系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平面几何中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三角形间的相似关系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同学集合中同班同学的关系？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朋友关系？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恒等关系、全域关系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空关系是不是等价关系？</a:t>
            </a:r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10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24032510"/>
              </p:ext>
            </p:extLst>
          </p:nvPr>
        </p:nvGraphicFramePr>
        <p:xfrm>
          <a:off x="1619672" y="2125197"/>
          <a:ext cx="2732862" cy="404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6" name="SmartDraw" r:id="rId4" imgW="1042416" imgH="1545336" progId="SmartDraw.2">
                  <p:embed/>
                </p:oleObj>
              </mc:Choice>
              <mc:Fallback>
                <p:oleObj name="SmartDraw" r:id="rId4" imgW="1042416" imgH="1545336" progId="SmartDraw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25197"/>
                        <a:ext cx="2732862" cy="404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11"/>
          <p:cNvSpPr>
            <a:spLocks noChangeArrowheads="1"/>
          </p:cNvSpPr>
          <p:nvPr/>
        </p:nvSpPr>
        <p:spPr bwMode="auto">
          <a:xfrm>
            <a:off x="395536" y="908720"/>
            <a:ext cx="50412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例</a:t>
            </a:r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</a:rPr>
              <a:t>中偏序集的哈斯图如下图同一层次的顶点无次序关系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3F9ACD-FE6B-3640-9829-C630AF4229CE}"/>
              </a:ext>
            </a:extLst>
          </p:cNvPr>
          <p:cNvSpPr txBox="1"/>
          <p:nvPr/>
        </p:nvSpPr>
        <p:spPr>
          <a:xfrm>
            <a:off x="4499992" y="1988840"/>
            <a:ext cx="4032448" cy="88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1800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根据哈斯图的每条路径代表什么？</a:t>
            </a:r>
            <a:endParaRPr kumimoji="1" lang="en-US" altLang="zh-CN" sz="1800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哪些关系是传递出来的？</a:t>
            </a:r>
            <a:endParaRPr kumimoji="1" lang="zh-CN" altLang="en-US" sz="1800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792" y="1512283"/>
            <a:ext cx="7543800" cy="1185813"/>
          </a:xfrm>
        </p:spPr>
        <p:txBody>
          <a:bodyPr/>
          <a:lstStyle/>
          <a:p>
            <a:r>
              <a:rPr kumimoji="1" lang="zh-CN" altLang="en-US" sz="2400" dirty="0">
                <a:latin typeface="+mn-ea"/>
                <a:ea typeface="+mn-ea"/>
                <a:cs typeface="+mn-cs"/>
              </a:rPr>
              <a:t>例</a:t>
            </a:r>
            <a:r>
              <a:rPr kumimoji="1" lang="en-US" altLang="zh-CN" sz="2400" dirty="0">
                <a:latin typeface="+mn-ea"/>
                <a:ea typeface="+mn-ea"/>
                <a:cs typeface="+mn-cs"/>
              </a:rPr>
              <a:t>6  </a:t>
            </a:r>
            <a:r>
              <a:rPr kumimoji="1" lang="zh-CN" altLang="en-US" sz="2400" dirty="0">
                <a:latin typeface="+mn-ea"/>
                <a:ea typeface="+mn-ea"/>
                <a:cs typeface="+mn-cs"/>
              </a:rPr>
              <a:t>对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A={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a,b,c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}, &lt;P(A),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kumimoji="1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+mn-ea"/>
                <a:ea typeface="+mn-ea"/>
                <a:cs typeface="+mn-cs"/>
              </a:rPr>
              <a:t>是偏序集，它的哈斯图如下图（图</a:t>
            </a:r>
            <a:r>
              <a:rPr kumimoji="1" lang="en-US" altLang="zh-CN" sz="2400" dirty="0">
                <a:latin typeface="+mn-ea"/>
                <a:ea typeface="+mn-ea"/>
                <a:cs typeface="+mn-cs"/>
              </a:rPr>
              <a:t>10.8.2</a:t>
            </a:r>
            <a:r>
              <a:rPr kumimoji="1" lang="zh-CN" altLang="en-US" sz="2400" dirty="0">
                <a:latin typeface="+mn-ea"/>
                <a:ea typeface="+mn-ea"/>
                <a:cs typeface="+mn-cs"/>
              </a:rPr>
              <a:t>）。 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8" name="内容占位符 2">
            <a:extLst>
              <a:ext uri="{FF2B5EF4-FFF2-40B4-BE49-F238E27FC236}">
                <a16:creationId xmlns:a16="http://schemas.microsoft.com/office/drawing/2014/main" id="{0C0E26F1-161D-6047-B17E-F6402B8A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24944"/>
            <a:ext cx="3590855" cy="3005588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33594" y="1556792"/>
                <a:ext cx="7620000" cy="5016500"/>
              </a:xfrm>
            </p:spPr>
            <p:txBody>
              <a:bodyPr rtlCol="0">
                <a:normAutofit/>
              </a:bodyPr>
              <a:lstStyle/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定义</a:t>
                </a:r>
                <a:r>
                  <a:rPr lang="en-US" altLang="zh-CN" sz="2000" dirty="0">
                    <a:latin typeface="+mn-ea"/>
                    <a:ea typeface="+mn-ea"/>
                  </a:rPr>
                  <a:t>10.8.5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ea"/>
                    <a:ea typeface="+mn-ea"/>
                  </a:rPr>
                  <a:t>（最小元 最大元 极小元 极大元）</a:t>
                </a: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      对偏序集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,≤ &gt;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+mn-ea"/>
                    <a:ea typeface="+mn-ea"/>
                  </a:rPr>
                  <a:t>，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endParaRPr lang="en-US" altLang="zh-CN" sz="20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(1) </a:t>
                </a:r>
                <a:r>
                  <a:rPr lang="zh-CN" altLang="en-US" sz="2000" dirty="0">
                    <a:latin typeface="+mn-ea"/>
                    <a:ea typeface="+mn-ea"/>
                  </a:rPr>
                  <a:t>若</a:t>
                </a:r>
                <a:r>
                  <a:rPr lang="en-US" altLang="zh-CN" sz="2000" dirty="0"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             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+mn-ea"/>
                    <a:ea typeface="+mn-ea"/>
                  </a:rPr>
                  <a:t>的最小元，</a:t>
                </a:r>
                <a:endParaRPr lang="en-US" altLang="zh-CN" sz="2000" dirty="0">
                  <a:latin typeface="+mn-ea"/>
                  <a:ea typeface="+mn-ea"/>
                </a:endParaRP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(2) </a:t>
                </a:r>
                <a:r>
                  <a:rPr lang="zh-CN" altLang="en-US" sz="2000" dirty="0">
                    <a:latin typeface="+mn-ea"/>
                    <a:ea typeface="+mn-ea"/>
                  </a:rPr>
                  <a:t>若</a:t>
                </a:r>
                <a:r>
                  <a:rPr lang="en-US" altLang="zh-CN" sz="20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             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+mn-ea"/>
                    <a:ea typeface="+mn-ea"/>
                  </a:rPr>
                  <a:t>的最大元，</a:t>
                </a: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(3) </a:t>
                </a:r>
                <a:r>
                  <a:rPr lang="zh-CN" altLang="en-US" sz="2000" dirty="0">
                    <a:latin typeface="+mn-ea"/>
                    <a:ea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             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+mn-ea"/>
                    <a:ea typeface="+mn-ea"/>
                  </a:rPr>
                  <a:t>的极小元，</a:t>
                </a: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000" dirty="0">
                    <a:latin typeface="+mn-ea"/>
                    <a:ea typeface="+mn-ea"/>
                  </a:rPr>
                  <a:t>(4) </a:t>
                </a:r>
                <a:r>
                  <a:rPr lang="zh-CN" altLang="en-US" sz="2000" dirty="0">
                    <a:latin typeface="+mn-ea"/>
                    <a:ea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000" dirty="0">
                    <a:latin typeface="+mn-ea"/>
                    <a:ea typeface="+mn-ea"/>
                  </a:rPr>
                  <a:t>             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+mn-ea"/>
                    <a:ea typeface="+mn-ea"/>
                  </a:rPr>
                  <a:t>的极大元。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594" y="1556792"/>
                <a:ext cx="7620000" cy="5016500"/>
              </a:xfrm>
              <a:blipFill>
                <a:blip r:embed="rId2"/>
                <a:stretch>
                  <a:fillRect l="-666" t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43767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4348163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346710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4522" name="Rectangle 11"/>
          <p:cNvSpPr>
            <a:spLocks noChangeArrowheads="1"/>
          </p:cNvSpPr>
          <p:nvPr/>
        </p:nvSpPr>
        <p:spPr bwMode="auto">
          <a:xfrm>
            <a:off x="346710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17658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4526" name="Rectangle 15"/>
          <p:cNvSpPr>
            <a:spLocks noChangeArrowheads="1"/>
          </p:cNvSpPr>
          <p:nvPr/>
        </p:nvSpPr>
        <p:spPr bwMode="auto">
          <a:xfrm>
            <a:off x="317658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594" y="116632"/>
            <a:ext cx="754631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6218324" cy="922114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注意几个区别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280920" cy="48768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对于偏序集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上的子集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(1)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中的最小元应</a:t>
            </a:r>
            <a:r>
              <a:rPr lang="zh-CN" altLang="en-US" sz="2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小于等于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中其它各元；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(2)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中的极小元应</a:t>
            </a:r>
            <a:r>
              <a:rPr lang="zh-CN" altLang="en-US" sz="2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不大于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中其它各元（它小于等于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中一些元，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可与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中另一些元无关系）；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(3)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最小元（最大元）不一定存在，若存在必唯一；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(4)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在非空有限集合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中，极小元（极大元）必存在，但不一定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唯一；</a:t>
            </a:r>
          </a:p>
          <a:p>
            <a:pPr algn="just"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(5)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极大元不一定是最大元，但最大元显然是极大元。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14009" y="1563688"/>
                <a:ext cx="7620000" cy="4961656"/>
              </a:xfrm>
            </p:spPr>
            <p:txBody>
              <a:bodyPr rtlCol="0">
                <a:normAutofit/>
              </a:bodyPr>
              <a:lstStyle/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定义</a:t>
                </a:r>
                <a:r>
                  <a:rPr lang="en-US" altLang="zh-CN" sz="2400" b="1" dirty="0">
                    <a:latin typeface="+mn-ea"/>
                    <a:ea typeface="+mn-ea"/>
                  </a:rPr>
                  <a:t>10.8.6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（上界 下界 上确界 下确界）</a:t>
                </a:r>
                <a:r>
                  <a:rPr lang="zh-CN" altLang="en-US" sz="2400" b="1" dirty="0">
                    <a:latin typeface="+mn-ea"/>
                    <a:ea typeface="+mn-ea"/>
                  </a:rPr>
                  <a:t>  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		</a:t>
                </a:r>
                <a:r>
                  <a:rPr lang="zh-CN" altLang="en-US" sz="2400" dirty="0">
                    <a:latin typeface="+mn-ea"/>
                    <a:ea typeface="+mn-ea"/>
                  </a:rPr>
                  <a:t>对偏序集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,≤ &gt;</m:t>
                    </m:r>
                  </m:oMath>
                </a14:m>
                <a:r>
                  <a:rPr lang="zh-CN" altLang="en-US" sz="2400" dirty="0">
                    <a:latin typeface="+mn-ea"/>
                    <a:ea typeface="+mn-ea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(1) </a:t>
                </a:r>
                <a:r>
                  <a:rPr lang="zh-CN" altLang="en-US" sz="2400" dirty="0">
                    <a:latin typeface="+mn-ea"/>
                    <a:ea typeface="+mn-ea"/>
                  </a:rPr>
                  <a:t>若</a:t>
                </a:r>
                <a:r>
                  <a:rPr lang="en-US" altLang="zh-CN" sz="2400" dirty="0"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400" dirty="0">
                    <a:latin typeface="+mn-ea"/>
                    <a:ea typeface="+mn-ea"/>
                  </a:rPr>
                  <a:t>            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+mn-ea"/>
                    <a:ea typeface="+mn-ea"/>
                  </a:rPr>
                  <a:t>的上界，</a:t>
                </a:r>
              </a:p>
              <a:p>
                <a:pPr algn="just"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(2) </a:t>
                </a:r>
                <a:r>
                  <a:rPr lang="zh-CN" altLang="en-US" sz="2400" dirty="0">
                    <a:latin typeface="+mn-ea"/>
                    <a:ea typeface="+mn-ea"/>
                  </a:rPr>
                  <a:t>若</a:t>
                </a:r>
                <a:r>
                  <a:rPr lang="en-US" altLang="zh-CN" sz="2400" dirty="0"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400" dirty="0">
                    <a:latin typeface="+mn-ea"/>
                    <a:ea typeface="+mn-ea"/>
                  </a:rPr>
                  <a:t>            则称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+mn-ea"/>
                    <a:ea typeface="+mn-ea"/>
                  </a:rPr>
                  <a:t>的下界，</a:t>
                </a:r>
                <a:endParaRPr lang="en-US" altLang="zh-CN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(3) </a:t>
                </a:r>
                <a:r>
                  <a:rPr lang="zh-CN" altLang="en-US" sz="2400" dirty="0">
                    <a:latin typeface="+mn-ea"/>
                    <a:ea typeface="+mn-ea"/>
                  </a:rPr>
                  <a:t>若集合</a:t>
                </a:r>
                <a:r>
                  <a:rPr lang="en-US" altLang="zh-CN" sz="2400" dirty="0"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上界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algn="just"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400" dirty="0">
                    <a:latin typeface="+mn-ea"/>
                    <a:ea typeface="+mn-ea"/>
                  </a:rPr>
                  <a:t>            则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最小元</a:t>
                </a:r>
                <a:r>
                  <a:rPr lang="zh-CN" altLang="en-US" sz="2400" dirty="0">
                    <a:latin typeface="+mn-ea"/>
                    <a:ea typeface="+mn-ea"/>
                  </a:rPr>
                  <a:t>称为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+mn-ea"/>
                    <a:ea typeface="+mn-ea"/>
                  </a:rPr>
                  <a:t>的上确界或最小上界</a:t>
                </a:r>
              </a:p>
              <a:p>
                <a:pPr fontAlgn="auto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altLang="zh-CN" sz="2400" dirty="0">
                    <a:latin typeface="+mn-ea"/>
                    <a:ea typeface="+mn-ea"/>
                  </a:rPr>
                  <a:t>(4) </a:t>
                </a:r>
                <a:r>
                  <a:rPr lang="zh-CN" altLang="en-US" sz="2400" dirty="0">
                    <a:latin typeface="+mn-ea"/>
                    <a:ea typeface="+mn-ea"/>
                  </a:rPr>
                  <a:t>若集合</a:t>
                </a:r>
                <a:r>
                  <a:rPr lang="en-US" altLang="zh-CN" sz="2400" dirty="0">
                    <a:latin typeface="+mn-ea"/>
                    <a:ea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的下界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  <a:p>
                <a:pPr eaLnBrk="1" fontAlgn="auto" hangingPunct="1">
                  <a:lnSpc>
                    <a:spcPct val="90000"/>
                  </a:lnSpc>
                  <a:spcAft>
                    <a:spcPts val="0"/>
                  </a:spcAft>
                  <a:buFont typeface="Wingdings" pitchFamily="2" charset="2"/>
                  <a:buNone/>
                  <a:defRPr/>
                </a:pPr>
                <a:r>
                  <a:rPr lang="zh-CN" altLang="en-US" sz="2400" dirty="0">
                    <a:latin typeface="+mn-ea"/>
                    <a:ea typeface="+mn-ea"/>
                  </a:rPr>
                  <a:t>            则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最大元</a:t>
                </a:r>
                <a:r>
                  <a:rPr lang="zh-CN" altLang="en-US" sz="2400" dirty="0">
                    <a:latin typeface="+mn-ea"/>
                    <a:ea typeface="+mn-ea"/>
                  </a:rPr>
                  <a:t>称为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+mn-ea"/>
                    <a:ea typeface="+mn-ea"/>
                  </a:rPr>
                  <a:t>的下确界或最大下界 </a:t>
                </a:r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009" y="1563688"/>
                <a:ext cx="7620000" cy="4961656"/>
              </a:xfrm>
              <a:blipFill>
                <a:blip r:embed="rId2"/>
                <a:stretch>
                  <a:fillRect l="-1165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437673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4348163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346710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346710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596" name="Rectangle 13"/>
          <p:cNvSpPr>
            <a:spLocks noChangeArrowheads="1"/>
          </p:cNvSpPr>
          <p:nvPr/>
        </p:nvSpPr>
        <p:spPr bwMode="auto">
          <a:xfrm>
            <a:off x="39385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39385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10.8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偏序关系</a:t>
            </a:r>
            <a:b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(Partial ordering relation)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6434348" cy="922114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区别与特点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的上下界和上下确界一定在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中，可能在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上界（下界）不一定存在，不一定唯一。</a:t>
            </a:r>
          </a:p>
          <a:p>
            <a:pPr eaLnBrk="1" hangingPunct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上确界（下确界）不一定存在，若存在必唯一。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0DB5C06-AC7A-9447-BCA0-19867C33B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93734"/>
              </p:ext>
            </p:extLst>
          </p:nvPr>
        </p:nvGraphicFramePr>
        <p:xfrm>
          <a:off x="683568" y="4005064"/>
          <a:ext cx="71287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932">
                  <a:extLst>
                    <a:ext uri="{9D8B030D-6E8A-4147-A177-3AD203B41FA5}">
                      <a16:colId xmlns:a16="http://schemas.microsoft.com/office/drawing/2014/main" val="4186492705"/>
                    </a:ext>
                  </a:extLst>
                </a:gridCol>
                <a:gridCol w="1564464">
                  <a:extLst>
                    <a:ext uri="{9D8B030D-6E8A-4147-A177-3AD203B41FA5}">
                      <a16:colId xmlns:a16="http://schemas.microsoft.com/office/drawing/2014/main" val="2688664671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173303887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1993197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非空有限集合</a:t>
                      </a:r>
                      <a:r>
                        <a:rPr lang="en-US" altLang="zh-CN" sz="1800" b="1" dirty="0"/>
                        <a:t>B</a:t>
                      </a:r>
                      <a:r>
                        <a:rPr lang="zh-CN" altLang="en-US" sz="1800" b="1" dirty="0"/>
                        <a:t>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在哪里？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存在性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唯一性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极小、极大元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一定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不一定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7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最小、最大元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不一定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存在则唯一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7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上界、下界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A</a:t>
                      </a:r>
                      <a:r>
                        <a:rPr lang="zh-CN" altLang="en-US" sz="1800" b="1" dirty="0"/>
                        <a:t> （可能</a:t>
                      </a:r>
                      <a:r>
                        <a:rPr lang="en-US" altLang="zh-CN" sz="1800" b="1" dirty="0"/>
                        <a:t>B</a:t>
                      </a:r>
                      <a:r>
                        <a:rPr lang="zh-CN" altLang="en-US" sz="1800" b="1" dirty="0"/>
                        <a:t>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不一定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不一定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9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上确界、下确界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A</a:t>
                      </a:r>
                      <a:r>
                        <a:rPr lang="zh-CN" altLang="en-US" sz="1800" b="1" dirty="0"/>
                        <a:t> （可能</a:t>
                      </a:r>
                      <a:r>
                        <a:rPr lang="en-US" altLang="zh-CN" sz="1800" b="1" dirty="0"/>
                        <a:t>B</a:t>
                      </a:r>
                      <a:r>
                        <a:rPr lang="zh-CN" altLang="en-US" sz="1800" b="1" dirty="0"/>
                        <a:t>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不一定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存在则唯一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258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title"/>
          </p:nvPr>
        </p:nvSpPr>
        <p:spPr>
          <a:xfrm>
            <a:off x="580728" y="575230"/>
            <a:ext cx="75438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最小元、极小元、上界、下界</a:t>
            </a:r>
            <a:endParaRPr lang="zh-CN" altLang="zh-CN" sz="3600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844824"/>
            <a:ext cx="8303840" cy="4114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A={2,3,4,6,9,12,18}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上的整除关系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是偏序关系。偏序集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&lt;A,D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的哈斯图如图所示。 </a:t>
            </a:r>
          </a:p>
        </p:txBody>
      </p:sp>
      <p:graphicFrame>
        <p:nvGraphicFramePr>
          <p:cNvPr id="69636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5498572"/>
              </p:ext>
            </p:extLst>
          </p:nvPr>
        </p:nvGraphicFramePr>
        <p:xfrm>
          <a:off x="899592" y="3140968"/>
          <a:ext cx="4735512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SmartDraw" r:id="rId3" imgW="1901952" imgH="1243584" progId="SmartDraw.2">
                  <p:embed/>
                </p:oleObj>
              </mc:Choice>
              <mc:Fallback>
                <p:oleObj name="SmartDraw" r:id="rId3" imgW="1901952" imgH="1243584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4735512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96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C7FCA-CA10-6E41-956E-946C2801194F}"/>
              </a:ext>
            </a:extLst>
          </p:cNvPr>
          <p:cNvSpPr txBox="1"/>
          <p:nvPr/>
        </p:nvSpPr>
        <p:spPr>
          <a:xfrm>
            <a:off x="5724128" y="3521223"/>
            <a:ext cx="341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根据哈斯图，如何快速</a:t>
            </a:r>
            <a:endParaRPr kumimoji="1" lang="en-US" altLang="zh-CN" sz="2000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得到任何集合的极小元、</a:t>
            </a:r>
            <a:endParaRPr lang="en-US" altLang="zh-CN" sz="2000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最小元、上界、下界？</a:t>
            </a:r>
            <a:endParaRPr kumimoji="1" lang="zh-CN" altLang="en-US" sz="2000" dirty="0">
              <a:solidFill>
                <a:srgbClr val="FF0000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883234-7E05-2B4B-809D-34DC4D6F27DA}"/>
              </a:ext>
            </a:extLst>
          </p:cNvPr>
          <p:cNvSpPr txBox="1"/>
          <p:nvPr/>
        </p:nvSpPr>
        <p:spPr>
          <a:xfrm>
            <a:off x="5923136" y="501742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比如：集合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536" y="427717"/>
            <a:ext cx="7543800" cy="808038"/>
          </a:xfrm>
        </p:spPr>
        <p:txBody>
          <a:bodyPr/>
          <a:lstStyle/>
          <a:p>
            <a:r>
              <a:rPr lang="zh-CN" altLang="en-US" sz="36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最小元、极小元、上界、下界</a:t>
            </a:r>
            <a:endParaRPr lang="zh-CN" altLang="zh-CN" sz="32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591872" cy="461168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A={2,3,4,6,9,12,18}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={2,4}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的上界是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，上确界是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，下界和下确界是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={4,6,9}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没有上下界，没有上下确界。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={2,3}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的上界是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，上确界是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，没有下界和下确界。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={4,6}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，上确界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，下确界是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066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10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64481528"/>
              </p:ext>
            </p:extLst>
          </p:nvPr>
        </p:nvGraphicFramePr>
        <p:xfrm>
          <a:off x="755576" y="1822515"/>
          <a:ext cx="2732862" cy="404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SmartDraw" r:id="rId4" imgW="1042416" imgH="1545336" progId="SmartDraw.2">
                  <p:embed/>
                </p:oleObj>
              </mc:Choice>
              <mc:Fallback>
                <p:oleObj name="SmartDraw" r:id="rId4" imgW="1042416" imgH="1545336" progId="SmartDraw.2">
                  <p:embed/>
                  <p:pic>
                    <p:nvPicPr>
                      <p:cNvPr id="62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22515"/>
                        <a:ext cx="2732862" cy="404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CF80031D-BAB1-7545-9CB6-8FC7F1343863}"/>
              </a:ext>
            </a:extLst>
          </p:cNvPr>
          <p:cNvSpPr txBox="1">
            <a:spLocks noChangeArrowheads="1"/>
          </p:cNvSpPr>
          <p:nvPr/>
        </p:nvSpPr>
        <p:spPr>
          <a:xfrm>
            <a:off x="4355976" y="2298077"/>
            <a:ext cx="4343400" cy="3096344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725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={1,2,3}</a:t>
            </a:r>
          </a:p>
          <a:p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={1,2,3,4}</a:t>
            </a:r>
          </a:p>
          <a:p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={4,6}</a:t>
            </a:r>
            <a:endParaRPr kumimoji="0" lang="zh-CN" altLang="en-US" sz="24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1B642C2A-463F-1D4E-B52A-F83EA852856F}"/>
              </a:ext>
            </a:extLst>
          </p:cNvPr>
          <p:cNvSpPr txBox="1">
            <a:spLocks/>
          </p:cNvSpPr>
          <p:nvPr/>
        </p:nvSpPr>
        <p:spPr>
          <a:xfrm>
            <a:off x="251521" y="274638"/>
            <a:ext cx="6434348" cy="92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725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CN" altLang="en-US" sz="3600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下列集合的界和确界</a:t>
            </a:r>
          </a:p>
        </p:txBody>
      </p:sp>
    </p:spTree>
    <p:extLst>
      <p:ext uri="{BB962C8B-B14F-4D97-AF65-F5344CB8AC3E}">
        <p14:creationId xmlns:p14="http://schemas.microsoft.com/office/powerpoint/2010/main" val="361862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8" name="内容占位符 2">
            <a:extLst>
              <a:ext uri="{FF2B5EF4-FFF2-40B4-BE49-F238E27FC236}">
                <a16:creationId xmlns:a16="http://schemas.microsoft.com/office/drawing/2014/main" id="{0C0E26F1-161D-6047-B17E-F6402B8A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3590855" cy="300558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2749FFA-8416-4649-91B8-478F807A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下列集合的界和确界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5643EF-B04B-494C-AC33-52A2B3B72566}"/>
              </a:ext>
            </a:extLst>
          </p:cNvPr>
          <p:cNvSpPr txBox="1">
            <a:spLocks noChangeArrowheads="1"/>
          </p:cNvSpPr>
          <p:nvPr/>
        </p:nvSpPr>
        <p:spPr>
          <a:xfrm>
            <a:off x="4355976" y="2298077"/>
            <a:ext cx="4343400" cy="3096344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zh-CN" altLang="en-US" sz="1725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={{b},{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}}</a:t>
            </a:r>
          </a:p>
          <a:p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={{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},{b}}</a:t>
            </a:r>
          </a:p>
        </p:txBody>
      </p:sp>
    </p:spTree>
    <p:extLst>
      <p:ext uri="{BB962C8B-B14F-4D97-AF65-F5344CB8AC3E}">
        <p14:creationId xmlns:p14="http://schemas.microsoft.com/office/powerpoint/2010/main" val="9407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556792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ea typeface="+mn-ea"/>
              </a:rPr>
              <a:t>定义</a:t>
            </a:r>
            <a:r>
              <a:rPr lang="en-US" altLang="zh-CN" sz="2400" b="1" dirty="0">
                <a:latin typeface="+mn-ea"/>
                <a:ea typeface="+mn-ea"/>
              </a:rPr>
              <a:t>10.6.2  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等价类</a:t>
            </a:r>
            <a:r>
              <a:rPr lang="zh-CN" altLang="en-US" sz="2400" b="1" dirty="0">
                <a:latin typeface="+mn-ea"/>
                <a:ea typeface="+mn-ea"/>
              </a:rPr>
              <a:t>   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>
              <a:buNone/>
            </a:pPr>
            <a:r>
              <a:rPr lang="zh-CN" altLang="en-US" sz="2400" dirty="0">
                <a:latin typeface="+mn-ea"/>
                <a:ea typeface="+mn-ea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为非空集合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上的等价关系，对任意的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dirty="0"/>
              <a:t>∈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，令</a:t>
            </a:r>
          </a:p>
          <a:p>
            <a:pPr algn="just">
              <a:buNone/>
            </a:pP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				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{y | 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∧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称集合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关于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+mn-ea"/>
                <a:ea typeface="+mn-ea"/>
              </a:rPr>
              <a:t>的等价类，简称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的等价类，也可简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记作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438150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24288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4243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772400" cy="1023392"/>
          </a:xfrm>
        </p:spPr>
        <p:txBody>
          <a:bodyPr/>
          <a:lstStyle/>
          <a:p>
            <a:pPr algn="l" eaLnBrk="1" hangingPunct="1"/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 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等价关系和划分</a:t>
            </a:r>
            <a:b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(equivalent relation &amp; partition)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Times New Roman" panose="02020603050405020304" pitchFamily="18" charset="0"/>
              </a:rPr>
              <a:t>主要关系的性质表</a:t>
            </a:r>
            <a:endParaRPr lang="en-US" altLang="zh-CN" sz="3600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730265"/>
              </p:ext>
            </p:extLst>
          </p:nvPr>
        </p:nvGraphicFramePr>
        <p:xfrm>
          <a:off x="611560" y="2132856"/>
          <a:ext cx="7620000" cy="3532188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传递性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等价关系 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相容关系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偏序关系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拟序关系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强偏序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6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总结与回顾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6544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5457-1D78-224D-8908-3D11544F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关系类型证明的总结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C386B-D851-D34D-9CAE-3857798E1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2600" dirty="0"/>
              <a:t>证明关系是等价、相容、偏序</a:t>
            </a:r>
            <a:endParaRPr kumimoji="1" lang="en-US" altLang="zh-CN" sz="2600" dirty="0"/>
          </a:p>
          <a:p>
            <a:pPr lvl="1"/>
            <a:r>
              <a:rPr kumimoji="1" lang="zh-CN" altLang="en-US" sz="2000" dirty="0"/>
              <a:t>证明对称性、自反性、传递性、反对称性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zh-CN" altLang="en-US" sz="2600" dirty="0"/>
              <a:t>如何证明关系性质</a:t>
            </a:r>
            <a:endParaRPr kumimoji="1" lang="en-US" altLang="zh-CN" sz="2600" dirty="0"/>
          </a:p>
          <a:p>
            <a:pPr lvl="1"/>
            <a:r>
              <a:rPr kumimoji="1" lang="zh-CN" altLang="en-US" sz="2000" dirty="0"/>
              <a:t>从定义证明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从关系的逆、交、并、合成证明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数学归纳法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基本技巧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熟记定义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回退到谓词逻辑</a:t>
            </a:r>
          </a:p>
        </p:txBody>
      </p:sp>
    </p:spTree>
    <p:extLst>
      <p:ext uri="{BB962C8B-B14F-4D97-AF65-F5344CB8AC3E}">
        <p14:creationId xmlns:p14="http://schemas.microsoft.com/office/powerpoint/2010/main" val="889901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482F-29B4-C041-8607-20534B4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课程内容回顾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6A791-F8D9-B94D-8692-B7E902D9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2"/>
            <a:ext cx="8003232" cy="4525963"/>
          </a:xfrm>
        </p:spPr>
        <p:txBody>
          <a:bodyPr/>
          <a:lstStyle/>
          <a:p>
            <a:r>
              <a:rPr kumimoji="1" lang="zh-CN" altLang="en-US" dirty="0"/>
              <a:t>关系的相关概念：定义，象，限制，合成</a:t>
            </a:r>
            <a:endParaRPr kumimoji="1" lang="en-US" altLang="zh-CN" dirty="0"/>
          </a:p>
          <a:p>
            <a:r>
              <a:rPr kumimoji="1" lang="zh-CN" altLang="en-US" dirty="0"/>
              <a:t>关系表示：集合，矩阵，关系图</a:t>
            </a:r>
            <a:endParaRPr kumimoji="1" lang="en-US" altLang="zh-CN" dirty="0"/>
          </a:p>
          <a:p>
            <a:r>
              <a:rPr kumimoji="1" lang="zh-CN" altLang="en-US" dirty="0"/>
              <a:t>关系运算（集合）：逆，并，交，差集，合成</a:t>
            </a:r>
            <a:endParaRPr kumimoji="1" lang="en-US" altLang="zh-CN" dirty="0"/>
          </a:p>
          <a:p>
            <a:r>
              <a:rPr kumimoji="1" lang="zh-CN" altLang="en-US" dirty="0"/>
              <a:t>关系运算的性质：逆，并，交，差集，合成</a:t>
            </a:r>
            <a:endParaRPr kumimoji="1" lang="en-US" altLang="zh-CN" dirty="0"/>
          </a:p>
          <a:p>
            <a:r>
              <a:rPr kumimoji="1" lang="zh-CN" altLang="en-US" dirty="0"/>
              <a:t>关系性质：自反，非自反，对称，反对称，传递</a:t>
            </a:r>
            <a:endParaRPr kumimoji="1" lang="en-US" altLang="zh-CN" dirty="0"/>
          </a:p>
          <a:p>
            <a:r>
              <a:rPr kumimoji="1" lang="zh-CN" altLang="en-US" dirty="0"/>
              <a:t>关系性质在运算上的保持：逆，并，交，差集，合成</a:t>
            </a:r>
            <a:endParaRPr kumimoji="1" lang="en-US" altLang="zh-CN" dirty="0"/>
          </a:p>
          <a:p>
            <a:r>
              <a:rPr kumimoji="1" lang="zh-CN" altLang="en-US" dirty="0"/>
              <a:t>关系闭包：满足性质的最小超关系集合</a:t>
            </a:r>
            <a:endParaRPr kumimoji="1" lang="en-US" altLang="zh-CN" dirty="0"/>
          </a:p>
          <a:p>
            <a:r>
              <a:rPr kumimoji="1" lang="zh-CN" altLang="en-US" dirty="0"/>
              <a:t>闭包性质、闭包的计算方法</a:t>
            </a:r>
            <a:endParaRPr kumimoji="1" lang="en-US" altLang="zh-CN" dirty="0"/>
          </a:p>
          <a:p>
            <a:r>
              <a:rPr kumimoji="1" lang="zh-CN" altLang="en-US" dirty="0"/>
              <a:t>等价、相容、偏序关系：定义，性质，应用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560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37" name="Group 2117">
            <a:extLst>
              <a:ext uri="{FF2B5EF4-FFF2-40B4-BE49-F238E27FC236}">
                <a16:creationId xmlns:a16="http://schemas.microsoft.com/office/drawing/2014/main" id="{FCF62998-4CE1-4949-8CE0-3012B290F654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13317080"/>
              </p:ext>
            </p:extLst>
          </p:nvPr>
        </p:nvGraphicFramePr>
        <p:xfrm>
          <a:off x="251520" y="188168"/>
          <a:ext cx="8610600" cy="6553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67852244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1250716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181246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044738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043984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75013955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自反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Reflexive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10.4.1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非自反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Irreflexive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10.4.1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对称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Symmetric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10.4.2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反对称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Antisymmetric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10.4.2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传递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Transitive 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10.4.3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93664"/>
                  </a:ext>
                </a:extLst>
              </a:tr>
              <a:tr h="171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定义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 要点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51379"/>
                  </a:ext>
                </a:extLst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关系矩阵的特点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主对角元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均为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主对角元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均为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对称矩阵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无直观特点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或难以直接判断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820739"/>
                  </a:ext>
                </a:extLst>
              </a:tr>
              <a:tr h="1625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关系图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Times New Roman" panose="02020603050405020304" pitchFamily="18" charset="0"/>
                        </a:rPr>
                        <a:t>的特点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每个结点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都有自圈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每个结点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都没有自圈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若两个结点之间有边，一定是一对方向相反的边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若两个结点之间有边，一定是一条有向边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若从结点</a:t>
                      </a: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1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有边，</a:t>
                      </a:r>
                      <a:r>
                        <a:rPr kumimoji="1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1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有边，则从</a:t>
                      </a:r>
                      <a:r>
                        <a:rPr kumimoji="1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1" lang="en-US" altLang="zh-CN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zh-CN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1" lang="en-US" altLang="zh-CN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一定有边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39429"/>
                  </a:ext>
                </a:extLst>
              </a:tr>
            </a:tbl>
          </a:graphicData>
        </a:graphic>
      </p:graphicFrame>
      <p:graphicFrame>
        <p:nvGraphicFramePr>
          <p:cNvPr id="21506" name="Object 2087">
            <a:extLst>
              <a:ext uri="{FF2B5EF4-FFF2-40B4-BE49-F238E27FC236}">
                <a16:creationId xmlns:a16="http://schemas.microsoft.com/office/drawing/2014/main" id="{660DF494-8496-CE4E-A87C-2BC7DAECD45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05608" y="1359743"/>
          <a:ext cx="12874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0" r:id="rId4" imgW="9067800" imgH="2197100" progId="Equation.3">
                  <p:embed/>
                </p:oleObj>
              </mc:Choice>
              <mc:Fallback>
                <p:oleObj r:id="rId4" imgW="9067800" imgH="2197100" progId="Equation.3">
                  <p:embed/>
                  <p:pic>
                    <p:nvPicPr>
                      <p:cNvPr id="21506" name="Object 2087">
                        <a:extLst>
                          <a:ext uri="{FF2B5EF4-FFF2-40B4-BE49-F238E27FC236}">
                            <a16:creationId xmlns:a16="http://schemas.microsoft.com/office/drawing/2014/main" id="{660DF494-8496-CE4E-A87C-2BC7DAECD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608" y="1359743"/>
                        <a:ext cx="128746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2088">
            <a:extLst>
              <a:ext uri="{FF2B5EF4-FFF2-40B4-BE49-F238E27FC236}">
                <a16:creationId xmlns:a16="http://schemas.microsoft.com/office/drawing/2014/main" id="{60EE3267-8612-EB40-98BC-3B0E434425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18495" y="1359743"/>
          <a:ext cx="1295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1" r:id="rId6" imgW="9067800" imgH="2197100" progId="Equation.3">
                  <p:embed/>
                </p:oleObj>
              </mc:Choice>
              <mc:Fallback>
                <p:oleObj r:id="rId6" imgW="9067800" imgH="2197100" progId="Equation.3">
                  <p:embed/>
                  <p:pic>
                    <p:nvPicPr>
                      <p:cNvPr id="21507" name="Object 2088">
                        <a:extLst>
                          <a:ext uri="{FF2B5EF4-FFF2-40B4-BE49-F238E27FC236}">
                            <a16:creationId xmlns:a16="http://schemas.microsoft.com/office/drawing/2014/main" id="{60EE3267-8612-EB40-98BC-3B0E43442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95" y="1359743"/>
                        <a:ext cx="12954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2089">
            <a:extLst>
              <a:ext uri="{FF2B5EF4-FFF2-40B4-BE49-F238E27FC236}">
                <a16:creationId xmlns:a16="http://schemas.microsoft.com/office/drawing/2014/main" id="{3A06F9BF-1DB2-EC49-9ECA-BBCE422577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18495" y="1791543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2" r:id="rId8" imgW="6731000" imgH="2197100" progId="Equation.3">
                  <p:embed/>
                </p:oleObj>
              </mc:Choice>
              <mc:Fallback>
                <p:oleObj r:id="rId8" imgW="6731000" imgH="2197100" progId="Equation.3">
                  <p:embed/>
                  <p:pic>
                    <p:nvPicPr>
                      <p:cNvPr id="21508" name="Object 2089">
                        <a:extLst>
                          <a:ext uri="{FF2B5EF4-FFF2-40B4-BE49-F238E27FC236}">
                            <a16:creationId xmlns:a16="http://schemas.microsoft.com/office/drawing/2014/main" id="{3A06F9BF-1DB2-EC49-9ECA-BBCE42257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95" y="1791543"/>
                        <a:ext cx="99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2090">
            <a:extLst>
              <a:ext uri="{FF2B5EF4-FFF2-40B4-BE49-F238E27FC236}">
                <a16:creationId xmlns:a16="http://schemas.microsoft.com/office/drawing/2014/main" id="{2D71B7C8-4936-D04B-BB5A-AF2A0229610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58358" y="1359743"/>
          <a:ext cx="12700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3" r:id="rId10" imgW="8483600" imgH="2197100" progId="Equation.3">
                  <p:embed/>
                </p:oleObj>
              </mc:Choice>
              <mc:Fallback>
                <p:oleObj r:id="rId10" imgW="8483600" imgH="2197100" progId="Equation.3">
                  <p:embed/>
                  <p:pic>
                    <p:nvPicPr>
                      <p:cNvPr id="21509" name="Object 2090">
                        <a:extLst>
                          <a:ext uri="{FF2B5EF4-FFF2-40B4-BE49-F238E27FC236}">
                            <a16:creationId xmlns:a16="http://schemas.microsoft.com/office/drawing/2014/main" id="{2D71B7C8-4936-D04B-BB5A-AF2A02296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358" y="1359743"/>
                        <a:ext cx="12700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091">
            <a:extLst>
              <a:ext uri="{FF2B5EF4-FFF2-40B4-BE49-F238E27FC236}">
                <a16:creationId xmlns:a16="http://schemas.microsoft.com/office/drawing/2014/main" id="{5ED11B7D-674E-5B48-B2D4-57E760FEA7A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31383" y="1720106"/>
          <a:ext cx="1143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4" r:id="rId12" imgW="8629650" imgH="2197100" progId="Equation.3">
                  <p:embed/>
                </p:oleObj>
              </mc:Choice>
              <mc:Fallback>
                <p:oleObj r:id="rId12" imgW="8629650" imgH="2197100" progId="Equation.3">
                  <p:embed/>
                  <p:pic>
                    <p:nvPicPr>
                      <p:cNvPr id="21510" name="Object 2091">
                        <a:extLst>
                          <a:ext uri="{FF2B5EF4-FFF2-40B4-BE49-F238E27FC236}">
                            <a16:creationId xmlns:a16="http://schemas.microsoft.com/office/drawing/2014/main" id="{5ED11B7D-674E-5B48-B2D4-57E760FEA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383" y="1720106"/>
                        <a:ext cx="11430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2092">
            <a:extLst>
              <a:ext uri="{FF2B5EF4-FFF2-40B4-BE49-F238E27FC236}">
                <a16:creationId xmlns:a16="http://schemas.microsoft.com/office/drawing/2014/main" id="{B48CC12A-70E3-6444-980E-68BD5D6FD9A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61720" y="1331168"/>
          <a:ext cx="13049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5" r:id="rId14" imgW="8337550" imgH="2197100" progId="Equation.3">
                  <p:embed/>
                </p:oleObj>
              </mc:Choice>
              <mc:Fallback>
                <p:oleObj r:id="rId14" imgW="8337550" imgH="2197100" progId="Equation.3">
                  <p:embed/>
                  <p:pic>
                    <p:nvPicPr>
                      <p:cNvPr id="21511" name="Object 2092">
                        <a:extLst>
                          <a:ext uri="{FF2B5EF4-FFF2-40B4-BE49-F238E27FC236}">
                            <a16:creationId xmlns:a16="http://schemas.microsoft.com/office/drawing/2014/main" id="{B48CC12A-70E3-6444-980E-68BD5D6FD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20" y="1331168"/>
                        <a:ext cx="13049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2093">
            <a:extLst>
              <a:ext uri="{FF2B5EF4-FFF2-40B4-BE49-F238E27FC236}">
                <a16:creationId xmlns:a16="http://schemas.microsoft.com/office/drawing/2014/main" id="{F7957467-DCE2-1B47-AEA9-892208B9B90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68108" y="1634381"/>
          <a:ext cx="736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6" name="Equation" r:id="rId16" imgW="4241800" imgH="2343150" progId="Equation.DSMT4">
                  <p:embed/>
                </p:oleObj>
              </mc:Choice>
              <mc:Fallback>
                <p:oleObj name="Equation" r:id="rId16" imgW="4241800" imgH="2343150" progId="Equation.DSMT4">
                  <p:embed/>
                  <p:pic>
                    <p:nvPicPr>
                      <p:cNvPr id="21512" name="Object 2093">
                        <a:extLst>
                          <a:ext uri="{FF2B5EF4-FFF2-40B4-BE49-F238E27FC236}">
                            <a16:creationId xmlns:a16="http://schemas.microsoft.com/office/drawing/2014/main" id="{F7957467-DCE2-1B47-AEA9-892208B9B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108" y="1634381"/>
                        <a:ext cx="73660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2094">
            <a:extLst>
              <a:ext uri="{FF2B5EF4-FFF2-40B4-BE49-F238E27FC236}">
                <a16:creationId xmlns:a16="http://schemas.microsoft.com/office/drawing/2014/main" id="{BA3330BF-6BFD-DC4C-B01F-E13E08D49E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85520" y="1940768"/>
          <a:ext cx="1219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7" r:id="rId18" imgW="7899400" imgH="2197100" progId="Equation.3">
                  <p:embed/>
                </p:oleObj>
              </mc:Choice>
              <mc:Fallback>
                <p:oleObj r:id="rId18" imgW="7899400" imgH="2197100" progId="Equation.3">
                  <p:embed/>
                  <p:pic>
                    <p:nvPicPr>
                      <p:cNvPr id="21513" name="Object 2094">
                        <a:extLst>
                          <a:ext uri="{FF2B5EF4-FFF2-40B4-BE49-F238E27FC236}">
                            <a16:creationId xmlns:a16="http://schemas.microsoft.com/office/drawing/2014/main" id="{BA3330BF-6BFD-DC4C-B01F-E13E08D49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520" y="1940768"/>
                        <a:ext cx="12192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095">
            <a:extLst>
              <a:ext uri="{FF2B5EF4-FFF2-40B4-BE49-F238E27FC236}">
                <a16:creationId xmlns:a16="http://schemas.microsoft.com/office/drawing/2014/main" id="{718AD15E-2138-4D4C-82BE-6DFE6C97675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98445" y="2583706"/>
          <a:ext cx="10445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8" name="Equation" r:id="rId20" imgW="7169150" imgH="2343150" progId="Equation.DSMT4">
                  <p:embed/>
                </p:oleObj>
              </mc:Choice>
              <mc:Fallback>
                <p:oleObj name="Equation" r:id="rId20" imgW="7169150" imgH="2343150" progId="Equation.DSMT4">
                  <p:embed/>
                  <p:pic>
                    <p:nvPicPr>
                      <p:cNvPr id="21514" name="Object 2095">
                        <a:extLst>
                          <a:ext uri="{FF2B5EF4-FFF2-40B4-BE49-F238E27FC236}">
                            <a16:creationId xmlns:a16="http://schemas.microsoft.com/office/drawing/2014/main" id="{718AD15E-2138-4D4C-82BE-6DFE6C976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445" y="2583706"/>
                        <a:ext cx="10445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2096">
            <a:extLst>
              <a:ext uri="{FF2B5EF4-FFF2-40B4-BE49-F238E27FC236}">
                <a16:creationId xmlns:a16="http://schemas.microsoft.com/office/drawing/2014/main" id="{70989ECE-5328-FB45-9B83-0435E27C9C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85720" y="1940768"/>
          <a:ext cx="1524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9" r:id="rId22" imgW="8629650" imgH="4679950" progId="Equation.3">
                  <p:embed/>
                </p:oleObj>
              </mc:Choice>
              <mc:Fallback>
                <p:oleObj r:id="rId22" imgW="8629650" imgH="4679950" progId="Equation.3">
                  <p:embed/>
                  <p:pic>
                    <p:nvPicPr>
                      <p:cNvPr id="21515" name="Object 2096">
                        <a:extLst>
                          <a:ext uri="{FF2B5EF4-FFF2-40B4-BE49-F238E27FC236}">
                            <a16:creationId xmlns:a16="http://schemas.microsoft.com/office/drawing/2014/main" id="{70989ECE-5328-FB45-9B83-0435E27C9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720" y="1940768"/>
                        <a:ext cx="15240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2097">
            <a:extLst>
              <a:ext uri="{FF2B5EF4-FFF2-40B4-BE49-F238E27FC236}">
                <a16:creationId xmlns:a16="http://schemas.microsoft.com/office/drawing/2014/main" id="{8130150A-386B-E447-9F10-23521EADE87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94520" y="3007568"/>
          <a:ext cx="8096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0" r:id="rId24" imgW="4095750" imgH="2343150" progId="Equation.3">
                  <p:embed/>
                </p:oleObj>
              </mc:Choice>
              <mc:Fallback>
                <p:oleObj r:id="rId24" imgW="4095750" imgH="2343150" progId="Equation.3">
                  <p:embed/>
                  <p:pic>
                    <p:nvPicPr>
                      <p:cNvPr id="21516" name="Object 2097">
                        <a:extLst>
                          <a:ext uri="{FF2B5EF4-FFF2-40B4-BE49-F238E27FC236}">
                            <a16:creationId xmlns:a16="http://schemas.microsoft.com/office/drawing/2014/main" id="{8130150A-386B-E447-9F10-23521EADE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520" y="3007568"/>
                        <a:ext cx="80962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2098">
            <a:extLst>
              <a:ext uri="{FF2B5EF4-FFF2-40B4-BE49-F238E27FC236}">
                <a16:creationId xmlns:a16="http://schemas.microsoft.com/office/drawing/2014/main" id="{D209C48A-560A-0E4F-B565-2E9E41928B7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94720" y="3007568"/>
          <a:ext cx="762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" r:id="rId26" imgW="4241800" imgH="2343150" progId="Equation.3">
                  <p:embed/>
                </p:oleObj>
              </mc:Choice>
              <mc:Fallback>
                <p:oleObj r:id="rId26" imgW="4241800" imgH="2343150" progId="Equation.3">
                  <p:embed/>
                  <p:pic>
                    <p:nvPicPr>
                      <p:cNvPr id="21517" name="Object 2098">
                        <a:extLst>
                          <a:ext uri="{FF2B5EF4-FFF2-40B4-BE49-F238E27FC236}">
                            <a16:creationId xmlns:a16="http://schemas.microsoft.com/office/drawing/2014/main" id="{D209C48A-560A-0E4F-B565-2E9E41928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20" y="3007568"/>
                        <a:ext cx="7620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2099">
            <a:extLst>
              <a:ext uri="{FF2B5EF4-FFF2-40B4-BE49-F238E27FC236}">
                <a16:creationId xmlns:a16="http://schemas.microsoft.com/office/drawing/2014/main" id="{B0CA97A9-761E-AF4E-B90F-7741B44D24F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61720" y="3845768"/>
          <a:ext cx="99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2" r:id="rId28" imgW="6438900" imgH="2635250" progId="Equation.3">
                  <p:embed/>
                </p:oleObj>
              </mc:Choice>
              <mc:Fallback>
                <p:oleObj r:id="rId28" imgW="6438900" imgH="2635250" progId="Equation.3">
                  <p:embed/>
                  <p:pic>
                    <p:nvPicPr>
                      <p:cNvPr id="21518" name="Object 2099">
                        <a:extLst>
                          <a:ext uri="{FF2B5EF4-FFF2-40B4-BE49-F238E27FC236}">
                            <a16:creationId xmlns:a16="http://schemas.microsoft.com/office/drawing/2014/main" id="{B0CA97A9-761E-AF4E-B90F-7741B44D2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20" y="3845768"/>
                        <a:ext cx="9906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3" name="Rectangle 2100">
            <a:extLst>
              <a:ext uri="{FF2B5EF4-FFF2-40B4-BE49-F238E27FC236}">
                <a16:creationId xmlns:a16="http://schemas.microsoft.com/office/drawing/2014/main" id="{333AE660-A5F2-BE44-8CAB-59FC938E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9" name="Object 2101">
            <a:extLst>
              <a:ext uri="{FF2B5EF4-FFF2-40B4-BE49-F238E27FC236}">
                <a16:creationId xmlns:a16="http://schemas.microsoft.com/office/drawing/2014/main" id="{44D0C094-556F-F045-9170-F427FA612F9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02820" y="3375868"/>
          <a:ext cx="914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3" r:id="rId30" imgW="4972050" imgH="2635250" progId="Equation.3">
                  <p:embed/>
                </p:oleObj>
              </mc:Choice>
              <mc:Fallback>
                <p:oleObj r:id="rId30" imgW="4972050" imgH="2635250" progId="Equation.3">
                  <p:embed/>
                  <p:pic>
                    <p:nvPicPr>
                      <p:cNvPr id="21519" name="Object 2101">
                        <a:extLst>
                          <a:ext uri="{FF2B5EF4-FFF2-40B4-BE49-F238E27FC236}">
                            <a16:creationId xmlns:a16="http://schemas.microsoft.com/office/drawing/2014/main" id="{44D0C094-556F-F045-9170-F427FA612F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820" y="3375868"/>
                        <a:ext cx="9144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4" name="Rectangle 2102">
            <a:extLst>
              <a:ext uri="{FF2B5EF4-FFF2-40B4-BE49-F238E27FC236}">
                <a16:creationId xmlns:a16="http://schemas.microsoft.com/office/drawing/2014/main" id="{1F256F52-BD6A-724D-8032-FA8A1D3E9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5" name="Rectangle 2103">
            <a:extLst>
              <a:ext uri="{FF2B5EF4-FFF2-40B4-BE49-F238E27FC236}">
                <a16:creationId xmlns:a16="http://schemas.microsoft.com/office/drawing/2014/main" id="{DE383D78-8773-5D4D-BBF3-41A01CAC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20" name="Object 2104">
            <a:extLst>
              <a:ext uri="{FF2B5EF4-FFF2-40B4-BE49-F238E27FC236}">
                <a16:creationId xmlns:a16="http://schemas.microsoft.com/office/drawing/2014/main" id="{D8E39C32-2473-5449-A991-E5416366FC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31383" y="2080468"/>
          <a:ext cx="990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4" r:id="rId32" imgW="6731000" imgH="2197100" progId="Equation.3">
                  <p:embed/>
                </p:oleObj>
              </mc:Choice>
              <mc:Fallback>
                <p:oleObj r:id="rId32" imgW="6731000" imgH="2197100" progId="Equation.3">
                  <p:embed/>
                  <p:pic>
                    <p:nvPicPr>
                      <p:cNvPr id="21520" name="Object 2104">
                        <a:extLst>
                          <a:ext uri="{FF2B5EF4-FFF2-40B4-BE49-F238E27FC236}">
                            <a16:creationId xmlns:a16="http://schemas.microsoft.com/office/drawing/2014/main" id="{D8E39C32-2473-5449-A991-E5416366F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383" y="2080468"/>
                        <a:ext cx="9906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6" name="Line 2105">
            <a:extLst>
              <a:ext uri="{FF2B5EF4-FFF2-40B4-BE49-F238E27FC236}">
                <a16:creationId xmlns:a16="http://schemas.microsoft.com/office/drawing/2014/main" id="{B9C409B7-BECB-3248-9E74-17028451F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720" y="178836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67" name="Rectangle 2106">
            <a:extLst>
              <a:ext uri="{FF2B5EF4-FFF2-40B4-BE49-F238E27FC236}">
                <a16:creationId xmlns:a16="http://schemas.microsoft.com/office/drawing/2014/main" id="{18360AC3-C0FF-3F4E-9550-D7267A6E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21" name="Object 2107">
            <a:extLst>
              <a:ext uri="{FF2B5EF4-FFF2-40B4-BE49-F238E27FC236}">
                <a16:creationId xmlns:a16="http://schemas.microsoft.com/office/drawing/2014/main" id="{F150794B-BD52-8843-9FF6-7FE18AA9203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61720" y="2321768"/>
          <a:ext cx="99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5" r:id="rId34" imgW="5702300" imgH="1898650" progId="Equation.3">
                  <p:embed/>
                </p:oleObj>
              </mc:Choice>
              <mc:Fallback>
                <p:oleObj r:id="rId34" imgW="5702300" imgH="1898650" progId="Equation.3">
                  <p:embed/>
                  <p:pic>
                    <p:nvPicPr>
                      <p:cNvPr id="21521" name="Object 2107">
                        <a:extLst>
                          <a:ext uri="{FF2B5EF4-FFF2-40B4-BE49-F238E27FC236}">
                            <a16:creationId xmlns:a16="http://schemas.microsoft.com/office/drawing/2014/main" id="{F150794B-BD52-8843-9FF6-7FE18AA92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20" y="2321768"/>
                        <a:ext cx="990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8" name="Rectangle 2108">
            <a:extLst>
              <a:ext uri="{FF2B5EF4-FFF2-40B4-BE49-F238E27FC236}">
                <a16:creationId xmlns:a16="http://schemas.microsoft.com/office/drawing/2014/main" id="{0DAA2397-F4AD-A94E-933E-872F2D6B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22" name="Object 2109">
            <a:extLst>
              <a:ext uri="{FF2B5EF4-FFF2-40B4-BE49-F238E27FC236}">
                <a16:creationId xmlns:a16="http://schemas.microsoft.com/office/drawing/2014/main" id="{F2399A6B-DBC5-B94E-9987-54D7C6DDD0E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85720" y="1331168"/>
          <a:ext cx="12938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6" r:id="rId36" imgW="7899400" imgH="2197100" progId="Equation.3">
                  <p:embed/>
                </p:oleObj>
              </mc:Choice>
              <mc:Fallback>
                <p:oleObj r:id="rId36" imgW="7899400" imgH="2197100" progId="Equation.3">
                  <p:embed/>
                  <p:pic>
                    <p:nvPicPr>
                      <p:cNvPr id="21522" name="Object 2109">
                        <a:extLst>
                          <a:ext uri="{FF2B5EF4-FFF2-40B4-BE49-F238E27FC236}">
                            <a16:creationId xmlns:a16="http://schemas.microsoft.com/office/drawing/2014/main" id="{F2399A6B-DBC5-B94E-9987-54D7C6DDD0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720" y="1331168"/>
                        <a:ext cx="129381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9" name="Rectangle 2110">
            <a:extLst>
              <a:ext uri="{FF2B5EF4-FFF2-40B4-BE49-F238E27FC236}">
                <a16:creationId xmlns:a16="http://schemas.microsoft.com/office/drawing/2014/main" id="{F453C38E-C161-CA4D-B302-B360154E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23" name="Object 2111">
            <a:extLst>
              <a:ext uri="{FF2B5EF4-FFF2-40B4-BE49-F238E27FC236}">
                <a16:creationId xmlns:a16="http://schemas.microsoft.com/office/drawing/2014/main" id="{1893E07F-C64B-EF4A-A76F-3C798B52516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095233" y="1635968"/>
          <a:ext cx="1114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7" name="Equation" r:id="rId38" imgW="6292850" imgH="2197100" progId="Equation.DSMT4">
                  <p:embed/>
                </p:oleObj>
              </mc:Choice>
              <mc:Fallback>
                <p:oleObj name="Equation" r:id="rId38" imgW="6292850" imgH="2197100" progId="Equation.DSMT4">
                  <p:embed/>
                  <p:pic>
                    <p:nvPicPr>
                      <p:cNvPr id="21523" name="Object 2111">
                        <a:extLst>
                          <a:ext uri="{FF2B5EF4-FFF2-40B4-BE49-F238E27FC236}">
                            <a16:creationId xmlns:a16="http://schemas.microsoft.com/office/drawing/2014/main" id="{1893E07F-C64B-EF4A-A76F-3C798B525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233" y="1635968"/>
                        <a:ext cx="1114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0" name="Rectangle 2112">
            <a:extLst>
              <a:ext uri="{FF2B5EF4-FFF2-40B4-BE49-F238E27FC236}">
                <a16:creationId xmlns:a16="http://schemas.microsoft.com/office/drawing/2014/main" id="{F3033DA1-3078-EC45-9650-839D0FF8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1" name="Rectangle 2113">
            <a:extLst>
              <a:ext uri="{FF2B5EF4-FFF2-40B4-BE49-F238E27FC236}">
                <a16:creationId xmlns:a16="http://schemas.microsoft.com/office/drawing/2014/main" id="{26932312-DB94-3C4D-A6BE-B7BBE4F6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24" name="Object 2114">
            <a:extLst>
              <a:ext uri="{FF2B5EF4-FFF2-40B4-BE49-F238E27FC236}">
                <a16:creationId xmlns:a16="http://schemas.microsoft.com/office/drawing/2014/main" id="{584EB759-DADE-C94F-940E-BC15050054A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61720" y="3312368"/>
          <a:ext cx="1447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8" r:id="rId40" imgW="8629650" imgH="2635250" progId="Equation.3">
                  <p:embed/>
                </p:oleObj>
              </mc:Choice>
              <mc:Fallback>
                <p:oleObj r:id="rId40" imgW="8629650" imgH="2635250" progId="Equation.3">
                  <p:embed/>
                  <p:pic>
                    <p:nvPicPr>
                      <p:cNvPr id="21524" name="Object 2114">
                        <a:extLst>
                          <a:ext uri="{FF2B5EF4-FFF2-40B4-BE49-F238E27FC236}">
                            <a16:creationId xmlns:a16="http://schemas.microsoft.com/office/drawing/2014/main" id="{584EB759-DADE-C94F-940E-BC1505005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20" y="3312368"/>
                        <a:ext cx="14478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08A3E34-041E-BB43-9B1A-69C795523E91}"/>
              </a:ext>
            </a:extLst>
          </p:cNvPr>
          <p:cNvSpPr txBox="1"/>
          <p:nvPr/>
        </p:nvSpPr>
        <p:spPr>
          <a:xfrm>
            <a:off x="66789" y="1881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253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482F-29B4-C041-8607-20534B4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关系性质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6A791-F8D9-B94D-8692-B7E902D9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2"/>
            <a:ext cx="8003232" cy="4525963"/>
          </a:xfrm>
        </p:spPr>
        <p:txBody>
          <a:bodyPr/>
          <a:lstStyle/>
          <a:p>
            <a:r>
              <a:rPr kumimoji="1" lang="zh-CN" altLang="en-US" dirty="0"/>
              <a:t>自反 和 非自反 不是逻辑对立的 </a:t>
            </a:r>
            <a:r>
              <a:rPr kumimoji="1" lang="en-US" altLang="zh-CN" dirty="0"/>
              <a:t>(</a:t>
            </a:r>
            <a:r>
              <a:rPr kumimoji="1" lang="zh-CN" altLang="en-US" dirty="0"/>
              <a:t>逻辑非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对称 和 反对称 不是逻辑对立的</a:t>
            </a:r>
            <a:endParaRPr kumimoji="1" lang="en-US" altLang="zh-CN" dirty="0"/>
          </a:p>
          <a:p>
            <a:r>
              <a:rPr kumimoji="1" lang="zh-CN" altLang="en-US" dirty="0"/>
              <a:t>关系不是传递的，就是非传递的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785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ABE935-41FE-FC4A-9E9F-6A1473F9F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32" y="84856"/>
            <a:ext cx="2422644" cy="1039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546" name="Group 2">
                <a:extLst>
                  <a:ext uri="{FF2B5EF4-FFF2-40B4-BE49-F238E27FC236}">
                    <a16:creationId xmlns:a16="http://schemas.microsoft.com/office/drawing/2014/main" id="{72ACB9EB-6D60-5240-877F-3E330BA74FAB}"/>
                  </a:ext>
                </a:extLst>
              </p:cNvPr>
              <p:cNvGraphicFramePr>
                <a:graphicFrameLocks noGrp="1"/>
              </p:cNvGraphicFramePr>
              <p:nvPr>
                <p:ph type="tbl" idx="1"/>
                <p:extLst/>
              </p:nvPr>
            </p:nvGraphicFramePr>
            <p:xfrm>
              <a:off x="827584" y="462136"/>
              <a:ext cx="7620000" cy="4191000"/>
            </p:xfrm>
            <a:graphic>
              <a:graphicData uri="http://schemas.openxmlformats.org/drawingml/2006/table">
                <a:tbl>
                  <a:tblPr/>
                  <a:tblGrid>
                    <a:gridCol w="1270000">
                      <a:extLst>
                        <a:ext uri="{9D8B030D-6E8A-4147-A177-3AD203B41FA5}">
                          <a16:colId xmlns:a16="http://schemas.microsoft.com/office/drawing/2014/main" val="2545638128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1650162253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971956219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3269413793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2510723234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514436244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        </a:t>
                          </a: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性质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运算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自反性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非自反性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对称性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反对称性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传递性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792079"/>
                      </a:ext>
                    </a:extLst>
                  </a:tr>
                  <a:tr h="6858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5045144"/>
                      </a:ext>
                    </a:extLst>
                  </a:tr>
                  <a:tr h="6858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⋂</m:t>
                                </m:r>
                                <m:sSub>
                                  <m:sSubPr>
                                    <m:ctrlP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96722"/>
                      </a:ext>
                    </a:extLst>
                  </a:tr>
                  <a:tr h="6858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⋃</m:t>
                                </m:r>
                                <m:sSub>
                                  <m:sSubPr>
                                    <m:ctrlP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4046430"/>
                      </a:ext>
                    </a:extLst>
                  </a:tr>
                  <a:tr h="6858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zh-CN" sz="25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zh-CN" sz="25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zh-CN" sz="25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1638961"/>
                      </a:ext>
                    </a:extLst>
                  </a:tr>
                  <a:tr h="6858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R</a:t>
                          </a:r>
                          <a:r>
                            <a:rPr kumimoji="1" lang="en-US" altLang="zh-CN" sz="2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baseline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∘</m:t>
                              </m:r>
                            </m:oMath>
                          </a14:m>
                          <a:r>
                            <a:rPr kumimoji="1" lang="en-US" altLang="zh-CN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R</a:t>
                          </a:r>
                          <a:r>
                            <a:rPr kumimoji="1" lang="en-US" altLang="zh-CN" sz="2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2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546" name="Group 2">
                <a:extLst>
                  <a:ext uri="{FF2B5EF4-FFF2-40B4-BE49-F238E27FC236}">
                    <a16:creationId xmlns:a16="http://schemas.microsoft.com/office/drawing/2014/main" id="{72ACB9EB-6D60-5240-877F-3E330BA74FAB}"/>
                  </a:ext>
                </a:extLst>
              </p:cNvPr>
              <p:cNvGraphicFramePr>
                <a:graphicFrameLocks noGrp="1"/>
              </p:cNvGraphicFramePr>
              <p:nvPr>
                <p:ph type="tbl" idx="1"/>
                <p:extLst>
                  <p:ext uri="{D42A27DB-BD31-4B8C-83A1-F6EECF244321}">
                    <p14:modId xmlns:p14="http://schemas.microsoft.com/office/powerpoint/2010/main" val="3219365540"/>
                  </p:ext>
                </p:extLst>
              </p:nvPr>
            </p:nvGraphicFramePr>
            <p:xfrm>
              <a:off x="827584" y="462136"/>
              <a:ext cx="7620000" cy="4191000"/>
            </p:xfrm>
            <a:graphic>
              <a:graphicData uri="http://schemas.openxmlformats.org/drawingml/2006/table">
                <a:tbl>
                  <a:tblPr/>
                  <a:tblGrid>
                    <a:gridCol w="1270000">
                      <a:extLst>
                        <a:ext uri="{9D8B030D-6E8A-4147-A177-3AD203B41FA5}">
                          <a16:colId xmlns:a16="http://schemas.microsoft.com/office/drawing/2014/main" val="2545638128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1650162253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971956219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3269413793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2510723234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514436244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        </a:t>
                          </a: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性质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运算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自反性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非自反性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对称性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反对称性</a:t>
                          </a:r>
                          <a:endParaRPr kumimoji="1" lang="zh-CN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Heiti SC Medium" pitchFamily="2" charset="-128"/>
                            <a:ea typeface="Heiti SC Medium" pitchFamily="2" charset="-128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zh-CN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Heiti SC Medium" pitchFamily="2" charset="-128"/>
                              <a:ea typeface="Heiti SC Medium" pitchFamily="2" charset="-128"/>
                            </a:rPr>
                            <a:t>传递性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8792079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00" t="-116667" r="-502000" b="-41296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5045144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00" t="-212727" r="-502000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96722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00" t="-318519" r="-50200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4046430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00" t="-418519" r="-50200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1638961"/>
                      </a:ext>
                    </a:extLst>
                  </a:tr>
                  <a:tr h="685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00" t="-518519" r="-50200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√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  <a:endParaRPr kumimoji="1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defRPr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×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2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86" name="Text Box 54">
            <a:extLst>
              <a:ext uri="{FF2B5EF4-FFF2-40B4-BE49-F238E27FC236}">
                <a16:creationId xmlns:a16="http://schemas.microsoft.com/office/drawing/2014/main" id="{30FCA582-104C-A041-AB16-AB4D2BA28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820072"/>
            <a:ext cx="7620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注：√表示经过左端的运算仍保持原来的性质，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zh-CN" altLang="en-US" dirty="0"/>
              <a:t>则表示原来的性质不再满足。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注：按列来看。 </a:t>
            </a:r>
          </a:p>
        </p:txBody>
      </p:sp>
    </p:spTree>
    <p:extLst>
      <p:ext uri="{BB962C8B-B14F-4D97-AF65-F5344CB8AC3E}">
        <p14:creationId xmlns:p14="http://schemas.microsoft.com/office/powerpoint/2010/main" val="680877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BE5F374-BB54-BE4E-80D7-2419E746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24" y="84856"/>
            <a:ext cx="2422644" cy="1039888"/>
          </a:xfrm>
          <a:prstGeom prst="rect">
            <a:avLst/>
          </a:prstGeom>
        </p:spPr>
      </p:pic>
      <p:sp>
        <p:nvSpPr>
          <p:cNvPr id="36866" name="Rectangle 2">
            <a:extLst>
              <a:ext uri="{FF2B5EF4-FFF2-40B4-BE49-F238E27FC236}">
                <a16:creationId xmlns:a16="http://schemas.microsoft.com/office/drawing/2014/main" id="{D8B7CB3B-DB96-6046-AED9-FE79CBE64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290736"/>
            <a:ext cx="7543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+mn-ea"/>
                <a:ea typeface="+mn-ea"/>
              </a:rPr>
              <a:t>几个主要关系的性质 </a:t>
            </a:r>
          </a:p>
        </p:txBody>
      </p:sp>
      <p:graphicFrame>
        <p:nvGraphicFramePr>
          <p:cNvPr id="109571" name="Group 3">
            <a:extLst>
              <a:ext uri="{FF2B5EF4-FFF2-40B4-BE49-F238E27FC236}">
                <a16:creationId xmlns:a16="http://schemas.microsoft.com/office/drawing/2014/main" id="{900424CC-43CD-F64F-BCB1-B41161C6A2D7}"/>
              </a:ext>
            </a:extLst>
          </p:cNvPr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827584" y="1330624"/>
          <a:ext cx="7620000" cy="502572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407906508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64949032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5558824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5966416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6827701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102743524"/>
                    </a:ext>
                  </a:extLst>
                </a:gridCol>
              </a:tblGrid>
              <a:tr h="6582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       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性质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关系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自反性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非自反性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对称性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反对称性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传递性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110237"/>
                  </a:ext>
                </a:extLst>
              </a:tr>
              <a:tr h="721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恒等关系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21933"/>
                  </a:ext>
                </a:extLst>
              </a:tr>
              <a:tr h="721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全域关系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8268"/>
                  </a:ext>
                </a:extLst>
              </a:tr>
              <a:tr h="6872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上的空关系</a:t>
                      </a:r>
                      <a:r>
                        <a:rPr kumimoji="1" lang="zh-CN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itchFamily="2" charset="2"/>
                        </a:rPr>
                        <a:t></a:t>
                      </a:r>
                      <a:endParaRPr kumimoji="1" lang="zh-CN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375369"/>
                  </a:ext>
                </a:extLst>
              </a:tr>
              <a:tr h="756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上的整除关系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934294"/>
                  </a:ext>
                </a:extLst>
              </a:tr>
              <a:tr h="721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包含关系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itchFamily="2" charset="2"/>
                        </a:rPr>
                        <a:t>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444897"/>
                  </a:ext>
                </a:extLst>
              </a:tr>
              <a:tr h="721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真包含关系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itchFamily="2" charset="2"/>
                        </a:rPr>
                        <a:t>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0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26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41236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Lantinghei SC Demibold" panose="02000000000000000000" pitchFamily="2" charset="-122"/>
                <a:ea typeface="Lantinghei SC Demibold" panose="02000000000000000000" pitchFamily="2" charset="-122"/>
                <a:cs typeface="Times New Roman" panose="02020603050405020304" pitchFamily="18" charset="0"/>
              </a:rPr>
              <a:t>主要关系的性质表</a:t>
            </a:r>
            <a:endParaRPr lang="en-US" altLang="zh-CN" sz="3600" dirty="0">
              <a:latin typeface="Lantinghei SC Demibold" panose="02000000000000000000" pitchFamily="2" charset="-122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172346"/>
              </p:ext>
            </p:extLst>
          </p:nvPr>
        </p:nvGraphicFramePr>
        <p:xfrm>
          <a:off x="683568" y="1988840"/>
          <a:ext cx="7620000" cy="3532188"/>
        </p:xfrm>
        <a:graphic>
          <a:graphicData uri="http://schemas.openxmlformats.org/drawingml/2006/table">
            <a:tbl>
              <a:tblPr/>
              <a:tblGrid>
                <a:gridCol w="140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传递性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等价关系 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相容关系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偏序关系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拟序关系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强偏序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√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8175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38AFF-1108-D540-B7A2-BEC006D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万变不离其宗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38466-98AC-6248-A0A3-04611D93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透过现象看本质</a:t>
            </a:r>
            <a:endParaRPr kumimoji="1" lang="en-US" altLang="zh-CN" sz="2400" dirty="0"/>
          </a:p>
          <a:p>
            <a:r>
              <a:rPr kumimoji="1" lang="zh-CN" altLang="en-US" sz="2400" dirty="0"/>
              <a:t>现象是什么？</a:t>
            </a:r>
            <a:endParaRPr kumimoji="1" lang="en-US" altLang="zh-CN" sz="2400" dirty="0"/>
          </a:p>
          <a:p>
            <a:r>
              <a:rPr kumimoji="1" lang="zh-CN" altLang="en-US" sz="2400" dirty="0"/>
              <a:t>本质是什么？</a:t>
            </a:r>
          </a:p>
        </p:txBody>
      </p:sp>
    </p:spTree>
    <p:extLst>
      <p:ext uri="{BB962C8B-B14F-4D97-AF65-F5344CB8AC3E}">
        <p14:creationId xmlns:p14="http://schemas.microsoft.com/office/powerpoint/2010/main" val="41815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9D1B-00CD-C440-9BC8-F565CBE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等价类举例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15837-5061-994E-9B38-AD8C1CDC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一般等价关系的等价类（举例）：</a:t>
            </a:r>
            <a:r>
              <a:rPr kumimoji="1" lang="en-US" altLang="zh-CN" sz="2000" dirty="0"/>
              <a:t>A={1,2,3,…,8},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R={&lt;</a:t>
            </a:r>
            <a:r>
              <a:rPr kumimoji="1" lang="en-US" altLang="zh-CN" sz="2000" dirty="0" err="1"/>
              <a:t>x,y</a:t>
            </a:r>
            <a:r>
              <a:rPr kumimoji="1" lang="en-US" altLang="zh-CN" sz="2000" dirty="0"/>
              <a:t>&gt;|x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3}</a:t>
            </a:r>
          </a:p>
          <a:p>
            <a:r>
              <a:rPr kumimoji="1" lang="zh-CN" altLang="en-US" sz="2000" dirty="0"/>
              <a:t>全关系的等价类</a:t>
            </a:r>
            <a:endParaRPr kumimoji="1" lang="en-US" altLang="zh-CN" sz="2000" dirty="0"/>
          </a:p>
          <a:p>
            <a:r>
              <a:rPr kumimoji="1" lang="zh-CN" altLang="en-US" sz="2000" dirty="0"/>
              <a:t>恒等关系的等价类</a:t>
            </a:r>
          </a:p>
        </p:txBody>
      </p:sp>
    </p:spTree>
    <p:extLst>
      <p:ext uri="{BB962C8B-B14F-4D97-AF65-F5344CB8AC3E}">
        <p14:creationId xmlns:p14="http://schemas.microsoft.com/office/powerpoint/2010/main" val="19078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543800" cy="102393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10.6.1  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等价类的性质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7992888" cy="48244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是非空集合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上的等价关系，对任意的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x,y∈A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</a:p>
          <a:p>
            <a:pPr marL="0" indent="0"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A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即，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</a:p>
          <a:p>
            <a:pPr marL="0" indent="0"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=[y]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中的两元素等价，则二者的等价类相同</a:t>
            </a:r>
          </a:p>
          <a:p>
            <a:pPr marL="0" indent="0"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[y]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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若两元素无关系，则二者的等价类不相交 </a:t>
            </a:r>
          </a:p>
          <a:p>
            <a:pPr marL="0" indent="0" algn="just" eaLnBrk="1" hangingPunct="1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{[x]</a:t>
            </a:r>
            <a:r>
              <a:rPr lang="en-US" altLang="zh-CN" sz="18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∣x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}=A    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的所有等价类的并集就是集合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352928" cy="4752528"/>
          </a:xfrm>
        </p:spPr>
        <p:txBody>
          <a:bodyPr>
            <a:normAutofit fontScale="85000" lnSpcReduction="10000"/>
          </a:bodyPr>
          <a:lstStyle/>
          <a:p>
            <a:pPr marL="0" indent="0" algn="just" eaLnBrk="1" hangingPunct="1">
              <a:buNone/>
            </a:pPr>
            <a:r>
              <a:rPr lang="zh-CN" altLang="en-US" sz="2400" dirty="0">
                <a:latin typeface="+mn-ea"/>
                <a:ea typeface="+mn-ea"/>
              </a:rPr>
              <a:t>证明：</a:t>
            </a:r>
          </a:p>
          <a:p>
            <a:pPr marL="0" indent="0" algn="just" eaLnBrk="1" hangingPunct="1"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由自反性，有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xRx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[x]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∴[x]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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.</a:t>
            </a:r>
          </a:p>
          <a:p>
            <a:pPr marL="0" indent="0" algn="just" eaLnBrk="1" hangingPunct="1"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再由等价类定义，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y∣yA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}, ∴[x]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A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.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）若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x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xRx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 ,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由对称性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Rx</a:t>
            </a:r>
            <a:r>
              <a:rPr lang="zh-CN" altLang="en-US" sz="2400" dirty="0">
                <a:latin typeface="+mn-ea"/>
                <a:ea typeface="+mn-ea"/>
              </a:rPr>
              <a:t>；以及传递性，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∧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Ry,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yRx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xRx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 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yRx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+mn-ea"/>
                <a:ea typeface="+mn-ea"/>
              </a:rPr>
              <a:t>, </a:t>
            </a:r>
          </a:p>
          <a:p>
            <a:pPr marL="0" indent="0" algn="just" eaLnBrk="1" hangingPunct="1"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[y]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.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[y]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marL="0" indent="0" algn="just" eaLnBrk="1" hangingPunct="1">
              <a:buNone/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en-US" sz="2400" dirty="0">
                <a:latin typeface="+mn-ea"/>
                <a:ea typeface="+mn-ea"/>
              </a:rPr>
              <a:t>类似可证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[y]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→ x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.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</a:p>
          <a:p>
            <a:pPr marL="0" indent="0" algn="just" eaLnBrk="1" hangingPunct="1"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∴[x]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=[y]</a:t>
            </a:r>
            <a:r>
              <a:rPr lang="en-US" altLang="zh-CN" sz="31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algn="just"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7620000" cy="54864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用反证法，假设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[y]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      则存在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，使得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		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  </a:t>
            </a:r>
            <a:r>
              <a:rPr lang="zh-CN" altLang="en-US" sz="2400" dirty="0">
                <a:latin typeface="+mn-ea"/>
                <a:ea typeface="+mn-ea"/>
              </a:rPr>
              <a:t>且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[y]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 xRx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∧yRx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		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由对称性有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Ry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再由传递性有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.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		  </a:t>
            </a:r>
            <a:r>
              <a:rPr lang="zh-CN" altLang="en-US" sz="2400" dirty="0">
                <a:latin typeface="+mn-ea"/>
                <a:ea typeface="+mn-ea"/>
              </a:rPr>
              <a:t>与条件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R </a:t>
            </a:r>
            <a:r>
              <a:rPr lang="zh-CN" altLang="en-US" sz="2400" dirty="0">
                <a:latin typeface="+mn-ea"/>
                <a:ea typeface="+mn-ea"/>
              </a:rPr>
              <a:t>矛盾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{[x]</a:t>
            </a:r>
            <a:r>
              <a:rPr lang="en-US" altLang="zh-CN" sz="2600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︱x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}=A </a:t>
            </a:r>
            <a:r>
              <a:rPr lang="zh-CN" altLang="en-US" sz="2400" dirty="0">
                <a:latin typeface="+mn-ea"/>
                <a:ea typeface="+mn-ea"/>
              </a:rPr>
              <a:t>。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A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 x A} 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	 </a:t>
            </a:r>
            <a:r>
              <a:rPr lang="zh-CN" altLang="en-US" sz="2400" dirty="0">
                <a:latin typeface="+mn-ea"/>
                <a:ea typeface="+mn-ea"/>
              </a:rPr>
              <a:t>反之，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+mn-ea"/>
              </a:rPr>
              <a:t> 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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 x A}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.  	 </a:t>
            </a:r>
            <a:r>
              <a:rPr lang="zh-CN" altLang="en-US" sz="2400" dirty="0">
                <a:latin typeface="+mn-ea"/>
                <a:ea typeface="+mn-ea"/>
              </a:rPr>
              <a:t>所以，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{[x]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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+mn-ea"/>
                <a:ea typeface="+mn-ea"/>
              </a:rPr>
              <a:t>	 </a:t>
            </a:r>
            <a:r>
              <a:rPr lang="zh-CN" altLang="en-US" sz="2400" dirty="0">
                <a:latin typeface="+mn-ea"/>
                <a:ea typeface="+mn-ea"/>
              </a:rPr>
              <a:t>因此，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{[x]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=A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U" id="{E82F7849-C2DE-AD4A-9AF5-012F36728B11}" vid="{83F0FEA5-C00D-A246-8444-E758989B1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</Template>
  <TotalTime>26969</TotalTime>
  <Words>4482</Words>
  <Application>Microsoft Macintosh PowerPoint</Application>
  <PresentationFormat>全屏显示(4:3)</PresentationFormat>
  <Paragraphs>578</Paragraphs>
  <Slides>59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等线</vt:lpstr>
      <vt:lpstr>黑体</vt:lpstr>
      <vt:lpstr>黑体</vt:lpstr>
      <vt:lpstr>华文楷体</vt:lpstr>
      <vt:lpstr>宋体</vt:lpstr>
      <vt:lpstr>幼圆</vt:lpstr>
      <vt:lpstr>Heiti SC Medium</vt:lpstr>
      <vt:lpstr>Lantinghei SC Demibold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THU</vt:lpstr>
      <vt:lpstr>SmartDraw</vt:lpstr>
      <vt:lpstr>Equation.3</vt:lpstr>
      <vt:lpstr>Equation</vt:lpstr>
      <vt:lpstr>第11讲 等价、相容、偏序关系（3）</vt:lpstr>
      <vt:lpstr>第十章 关系</vt:lpstr>
      <vt:lpstr>10.6 等价关系和划分 (equivalent relation &amp; partition)</vt:lpstr>
      <vt:lpstr>典型的等价关系</vt:lpstr>
      <vt:lpstr>10.6 等价关系和划分 (equivalent relation &amp; partition)</vt:lpstr>
      <vt:lpstr>等价类举例</vt:lpstr>
      <vt:lpstr>定理10.6.1  等价类的性质 </vt:lpstr>
      <vt:lpstr>PowerPoint 演示文稿</vt:lpstr>
      <vt:lpstr>PowerPoint 演示文稿</vt:lpstr>
      <vt:lpstr>定理10.6.1  等价类的性质 </vt:lpstr>
      <vt:lpstr>PowerPoint 演示文稿</vt:lpstr>
      <vt:lpstr>10.6 等价关系和划分</vt:lpstr>
      <vt:lpstr>10.6 等价关系和划分</vt:lpstr>
      <vt:lpstr>10.6 等价关系和划分</vt:lpstr>
      <vt:lpstr>10.6 等价关系和划分</vt:lpstr>
      <vt:lpstr>PowerPoint 演示文稿</vt:lpstr>
      <vt:lpstr>思考题</vt:lpstr>
      <vt:lpstr>10.7 相容关系和覆盖</vt:lpstr>
      <vt:lpstr>相容关系举例</vt:lpstr>
      <vt:lpstr>10.7 相容关系和覆盖</vt:lpstr>
      <vt:lpstr>哪些相容类</vt:lpstr>
      <vt:lpstr>10.7 相容关系和覆盖</vt:lpstr>
      <vt:lpstr>最大相容类</vt:lpstr>
      <vt:lpstr>10.7 相容关系和覆盖</vt:lpstr>
      <vt:lpstr>10.7 相容关系和覆盖</vt:lpstr>
      <vt:lpstr>10.7 相容关系和覆盖</vt:lpstr>
      <vt:lpstr>覆盖与最大覆盖</vt:lpstr>
      <vt:lpstr>10.7 相容关系和覆盖</vt:lpstr>
      <vt:lpstr>偏序关系</vt:lpstr>
      <vt:lpstr>10.8 偏序关系 (Partial ordering relation)</vt:lpstr>
      <vt:lpstr>思考：常见的偏序关系</vt:lpstr>
      <vt:lpstr>10.8 偏序关系 (Partial ordering relation)</vt:lpstr>
      <vt:lpstr>10.8 偏序关系 (Partial ordering relation)</vt:lpstr>
      <vt:lpstr>10.8 偏序关系 (Partial ordering relation)</vt:lpstr>
      <vt:lpstr>10.8 偏序关系 (Partial ordering relation)</vt:lpstr>
      <vt:lpstr>盖住关系举例</vt:lpstr>
      <vt:lpstr>盖住关系举例</vt:lpstr>
      <vt:lpstr>10.8.2 哈斯图（Hasse图）</vt:lpstr>
      <vt:lpstr>PowerPoint 演示文稿</vt:lpstr>
      <vt:lpstr>PowerPoint 演示文稿</vt:lpstr>
      <vt:lpstr>例6  对A={a,b,c}, &lt;P(A),⊆&gt;是偏序集，它的哈斯图如下图（图10.8.2）。 </vt:lpstr>
      <vt:lpstr>10.8 偏序关系 (Partial ordering relation)</vt:lpstr>
      <vt:lpstr>注意几个区别</vt:lpstr>
      <vt:lpstr>10.8 偏序关系 (Partial ordering relation)</vt:lpstr>
      <vt:lpstr>区别与特点</vt:lpstr>
      <vt:lpstr>最小元、极小元、上界、下界</vt:lpstr>
      <vt:lpstr>最小元、极小元、上界、下界</vt:lpstr>
      <vt:lpstr>PowerPoint 演示文稿</vt:lpstr>
      <vt:lpstr>下列集合的界和确界</vt:lpstr>
      <vt:lpstr>主要关系的性质表</vt:lpstr>
      <vt:lpstr>总结与回顾</vt:lpstr>
      <vt:lpstr>关系类型证明的总结</vt:lpstr>
      <vt:lpstr>课程内容回顾</vt:lpstr>
      <vt:lpstr>PowerPoint 演示文稿</vt:lpstr>
      <vt:lpstr>关系性质</vt:lpstr>
      <vt:lpstr>PowerPoint 演示文稿</vt:lpstr>
      <vt:lpstr>几个主要关系的性质 </vt:lpstr>
      <vt:lpstr>主要关系的性质表</vt:lpstr>
      <vt:lpstr>万变不离其宗</vt:lpstr>
    </vt:vector>
  </TitlesOfParts>
  <Company>Tsinghua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   关系</dc:title>
  <dc:creator>Wang Hong</dc:creator>
  <cp:lastModifiedBy>Microsoft Office 用户</cp:lastModifiedBy>
  <cp:revision>646</cp:revision>
  <cp:lastPrinted>2019-11-13T08:10:17Z</cp:lastPrinted>
  <dcterms:created xsi:type="dcterms:W3CDTF">2001-01-20T11:32:26Z</dcterms:created>
  <dcterms:modified xsi:type="dcterms:W3CDTF">2021-10-21T05:39:09Z</dcterms:modified>
</cp:coreProperties>
</file>