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30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/>
    <p:restoredTop sz="93609"/>
  </p:normalViewPr>
  <p:slideViewPr>
    <p:cSldViewPr snapToGrid="0" snapToObjects="1">
      <p:cViewPr varScale="1">
        <p:scale>
          <a:sx n="122" d="100"/>
          <a:sy n="122" d="100"/>
        </p:scale>
        <p:origin x="2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0D302-F50D-3044-9116-DEDAF13B448B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3D19-6CDD-564F-8646-7DCBC1A4F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31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12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9144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1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1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21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6434348" cy="922114"/>
          </a:xfrm>
        </p:spPr>
        <p:txBody>
          <a:bodyPr>
            <a:noAutofit/>
          </a:bodyPr>
          <a:lstStyle>
            <a:lvl1pPr algn="l">
              <a:defRPr sz="3600" b="1" baseline="0">
                <a:latin typeface="幼圆" pitchFamily="49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4"/>
            <a:ext cx="8435280" cy="4525963"/>
          </a:xfrm>
        </p:spPr>
        <p:txBody>
          <a:bodyPr>
            <a:normAutofit/>
          </a:bodyPr>
          <a:lstStyle>
            <a:lvl1pPr marL="257175" indent="-257175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557213" indent="-214313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1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857250" indent="-171450">
              <a:defRPr lang="zh-CN" altLang="en-US" sz="17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4"/>
            <a:ext cx="9144000" cy="23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565079" y="5963974"/>
            <a:ext cx="8131034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11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/>
        </p:nvGrpSpPr>
        <p:grpSpPr bwMode="auto">
          <a:xfrm>
            <a:off x="565079" y="5963974"/>
            <a:ext cx="8131034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7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5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7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30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22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3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557213" lvl="1" indent="-214313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857250" lvl="2" indent="-1714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53200" y="6308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7692-0D06-1E41-BB1C-144E5D2462E9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5"/>
          <p:cNvSpPr txBox="1">
            <a:spLocks/>
          </p:cNvSpPr>
          <p:nvPr/>
        </p:nvSpPr>
        <p:spPr>
          <a:xfrm>
            <a:off x="321901" y="6295942"/>
            <a:ext cx="52057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200" smtClean="0"/>
              <a:pPr/>
              <a:t>‹#›</a:t>
            </a:fld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1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1950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zh-CN" altLang="en-US" sz="1725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altLang="en-US" sz="1500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ai.cs.tsinghua.edu.cn/hm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/C:/DOCUME~1/ADMINI~1/LOCALS~1/Temp/duiou.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EA8E-F139-6543-A97B-A1F9662D2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第二章 自学内容</a:t>
            </a:r>
            <a:b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对偶式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97595-944A-D84C-BA32-B983110C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512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计算机系   黄民烈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Tel: 18901155050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Office: FIT 4-504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hlinkClick r:id="rId2"/>
              </a:rPr>
              <a:t>http://coai.cs.tsinghua.edu.cn/hml/</a:t>
            </a:r>
            <a:endParaRPr lang="en-US" altLang="zh-CN" sz="1800" dirty="0">
              <a:solidFill>
                <a:srgbClr val="00B05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aihuang@tsinghua.edu.cn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9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A82AD-3BA6-BC41-9E85-0334A1E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对偶式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3AD70-A5DB-7143-BDFF-D3DC3F50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lnSpc>
                <a:spcPct val="100000"/>
              </a:lnSpc>
            </a:pPr>
            <a:r>
              <a:rPr lang="zh-CN" altLang="en-US" sz="3200" dirty="0"/>
              <a:t>定理 </a:t>
            </a:r>
            <a:r>
              <a:rPr lang="en-US" altLang="zh-CN" sz="3200" dirty="0"/>
              <a:t>2.5.4   </a:t>
            </a:r>
            <a:r>
              <a:rPr lang="zh-CN" altLang="en-US" sz="3200" dirty="0"/>
              <a:t>若 </a:t>
            </a:r>
            <a:r>
              <a:rPr lang="en-US" altLang="zh-CN" sz="3200" dirty="0"/>
              <a:t>A = B </a:t>
            </a:r>
            <a:r>
              <a:rPr lang="zh-CN" altLang="en-US" sz="3200" dirty="0"/>
              <a:t>必有 </a:t>
            </a:r>
            <a:r>
              <a:rPr lang="en-US" altLang="zh-CN" sz="3200" dirty="0"/>
              <a:t>A* = B*</a:t>
            </a:r>
          </a:p>
          <a:p>
            <a:pPr indent="0">
              <a:lnSpc>
                <a:spcPct val="100000"/>
              </a:lnSpc>
            </a:pPr>
            <a:endParaRPr lang="en-US" altLang="zh-CN" sz="3200" dirty="0"/>
          </a:p>
          <a:p>
            <a:pPr indent="0">
              <a:lnSpc>
                <a:spcPct val="100000"/>
              </a:lnSpc>
            </a:pPr>
            <a:r>
              <a:rPr lang="zh-CN" altLang="en-US" sz="3200" dirty="0"/>
              <a:t>证明</a:t>
            </a:r>
            <a:r>
              <a:rPr lang="en-US" altLang="zh-CN" sz="3200" dirty="0"/>
              <a:t>: </a:t>
            </a:r>
            <a:r>
              <a:rPr lang="zh-CN" altLang="en-US" sz="3200" dirty="0"/>
              <a:t>因为 </a:t>
            </a:r>
            <a:r>
              <a:rPr lang="en-US" altLang="zh-CN" sz="3200" dirty="0"/>
              <a:t>A = B </a:t>
            </a:r>
            <a:r>
              <a:rPr lang="zh-CN" altLang="en-US" sz="3200" dirty="0"/>
              <a:t>等价于 </a:t>
            </a:r>
            <a:r>
              <a:rPr lang="en-US" altLang="zh-CN" sz="3200" dirty="0"/>
              <a:t>A</a:t>
            </a:r>
            <a:r>
              <a:rPr lang="en-US" altLang="zh-CN" sz="3200" dirty="0">
                <a:sym typeface="Symbol" pitchFamily="2" charset="2"/>
              </a:rPr>
              <a:t></a:t>
            </a:r>
            <a:r>
              <a:rPr lang="en-US" altLang="zh-CN" sz="3200" dirty="0"/>
              <a:t>B </a:t>
            </a:r>
            <a:r>
              <a:rPr lang="zh-CN" altLang="en-US" sz="3200" dirty="0"/>
              <a:t>永真。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        从而 </a:t>
            </a:r>
            <a:r>
              <a:rPr lang="zh-CN" altLang="en-US" sz="3200" dirty="0">
                <a:sym typeface="Symbol" pitchFamily="2" charset="2"/>
              </a:rPr>
              <a:t></a:t>
            </a:r>
            <a:r>
              <a:rPr lang="en-US" altLang="zh-CN" sz="3200" dirty="0"/>
              <a:t>A</a:t>
            </a:r>
            <a:r>
              <a:rPr lang="en-US" altLang="zh-CN" sz="3200" dirty="0">
                <a:sym typeface="Symbol" pitchFamily="2" charset="2"/>
              </a:rPr>
              <a:t></a:t>
            </a:r>
            <a:r>
              <a:rPr lang="en-US" altLang="zh-CN" sz="3200" dirty="0"/>
              <a:t>B  </a:t>
            </a:r>
            <a:r>
              <a:rPr lang="zh-CN" altLang="en-US" sz="3200" dirty="0"/>
              <a:t>永真。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依定理</a:t>
            </a:r>
            <a:r>
              <a:rPr lang="en-US" altLang="zh-CN" sz="3200" dirty="0"/>
              <a:t>2.5.3,  </a:t>
            </a:r>
            <a:r>
              <a:rPr lang="en-US" altLang="zh-CN" sz="3200" dirty="0">
                <a:sym typeface="Symbol" pitchFamily="2" charset="2"/>
              </a:rPr>
              <a:t></a:t>
            </a:r>
            <a:r>
              <a:rPr lang="en-US" altLang="zh-CN" sz="3200" dirty="0"/>
              <a:t>A = A*</a:t>
            </a:r>
            <a:r>
              <a:rPr lang="zh-CN" altLang="en-US" sz="3200" baseline="30000" dirty="0"/>
              <a:t>－</a:t>
            </a:r>
            <a:r>
              <a:rPr lang="en-US" altLang="zh-CN" sz="3200" dirty="0"/>
              <a:t>,  </a:t>
            </a:r>
            <a:r>
              <a:rPr lang="en-US" altLang="zh-CN" sz="3200" dirty="0">
                <a:sym typeface="Symbol" pitchFamily="2" charset="2"/>
              </a:rPr>
              <a:t></a:t>
            </a:r>
            <a:r>
              <a:rPr lang="en-US" altLang="zh-CN" sz="3200" dirty="0"/>
              <a:t>B = B*</a:t>
            </a:r>
            <a:r>
              <a:rPr lang="zh-CN" altLang="en-US" sz="3200" baseline="30000" dirty="0"/>
              <a:t>－</a:t>
            </a:r>
            <a:r>
              <a:rPr lang="zh-CN" altLang="en-US" sz="3200" dirty="0"/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	于是  </a:t>
            </a:r>
            <a:r>
              <a:rPr lang="en-US" altLang="zh-CN" sz="3200" dirty="0"/>
              <a:t>A*</a:t>
            </a:r>
            <a:r>
              <a:rPr lang="zh-CN" altLang="en-US" sz="3200" baseline="30000" dirty="0"/>
              <a:t>－</a:t>
            </a:r>
            <a:r>
              <a:rPr lang="zh-CN" altLang="en-US" sz="3200" dirty="0"/>
              <a:t> </a:t>
            </a:r>
            <a:r>
              <a:rPr lang="zh-CN" altLang="en-US" sz="3200" dirty="0">
                <a:sym typeface="Symbol" pitchFamily="2" charset="2"/>
              </a:rPr>
              <a:t></a:t>
            </a:r>
            <a:r>
              <a:rPr lang="zh-CN" altLang="en-US" sz="3200" dirty="0"/>
              <a:t> </a:t>
            </a:r>
            <a:r>
              <a:rPr lang="en-US" altLang="zh-CN" sz="3200" dirty="0"/>
              <a:t>B*</a:t>
            </a:r>
            <a:r>
              <a:rPr lang="zh-CN" altLang="en-US" sz="3200" baseline="30000" dirty="0"/>
              <a:t>－</a:t>
            </a:r>
            <a:r>
              <a:rPr lang="zh-CN" altLang="en-US" sz="3200" dirty="0"/>
              <a:t> </a:t>
            </a:r>
            <a:r>
              <a:rPr lang="en-US" altLang="zh-CN" sz="3200" dirty="0"/>
              <a:t> </a:t>
            </a:r>
            <a:r>
              <a:rPr lang="zh-CN" altLang="en-US" sz="3200" dirty="0"/>
              <a:t>永真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	必有  </a:t>
            </a:r>
            <a:r>
              <a:rPr lang="en-US" altLang="zh-CN" sz="3200" dirty="0"/>
              <a:t>A*</a:t>
            </a:r>
            <a:r>
              <a:rPr lang="en-US" altLang="zh-CN" sz="3200" dirty="0">
                <a:sym typeface="Symbol" pitchFamily="2" charset="2"/>
              </a:rPr>
              <a:t></a:t>
            </a:r>
            <a:r>
              <a:rPr lang="en-US" altLang="zh-CN" sz="3200" dirty="0"/>
              <a:t> B* </a:t>
            </a:r>
            <a:r>
              <a:rPr lang="zh-CN" altLang="en-US" sz="3200" dirty="0"/>
              <a:t>永真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	故</a:t>
            </a:r>
            <a:r>
              <a:rPr lang="en-US" altLang="zh-CN" sz="3200" dirty="0"/>
              <a:t> A* = B*</a:t>
            </a:r>
          </a:p>
        </p:txBody>
      </p:sp>
    </p:spTree>
    <p:extLst>
      <p:ext uri="{BB962C8B-B14F-4D97-AF65-F5344CB8AC3E}">
        <p14:creationId xmlns:p14="http://schemas.microsoft.com/office/powerpoint/2010/main" val="194912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A82AD-3BA6-BC41-9E85-0334A1E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补充材料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3AD70-A5DB-7143-BDFF-D3DC3F50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lnSpc>
                <a:spcPct val="100000"/>
              </a:lnSpc>
            </a:pPr>
            <a:r>
              <a:rPr lang="zh-CN" altLang="en-US" sz="3200" dirty="0"/>
              <a:t>定理 </a:t>
            </a:r>
            <a:r>
              <a:rPr lang="en-US" altLang="zh-CN" sz="3200" dirty="0"/>
              <a:t>2.5.5   </a:t>
            </a:r>
            <a:r>
              <a:rPr lang="zh-CN" altLang="en-US" sz="3200" dirty="0"/>
              <a:t>若 </a:t>
            </a:r>
            <a:r>
              <a:rPr lang="en-US" altLang="zh-CN" sz="3200" dirty="0"/>
              <a:t>A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en-US" altLang="zh-CN" sz="3200" dirty="0"/>
              <a:t> B</a:t>
            </a:r>
            <a:r>
              <a:rPr lang="zh-CN" altLang="en-US" sz="3200" dirty="0"/>
              <a:t>永真，</a:t>
            </a:r>
            <a:r>
              <a:rPr lang="en-US" altLang="zh-CN" sz="3200" dirty="0"/>
              <a:t> </a:t>
            </a:r>
            <a:r>
              <a:rPr lang="zh-CN" altLang="en-US" sz="3200" dirty="0"/>
              <a:t>必有 </a:t>
            </a:r>
            <a:r>
              <a:rPr lang="en-US" altLang="zh-CN" sz="3200" dirty="0"/>
              <a:t>B*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en-US" altLang="zh-CN" sz="3200" dirty="0"/>
              <a:t> A*</a:t>
            </a:r>
            <a:r>
              <a:rPr lang="zh-CN" altLang="en-US" sz="3200" dirty="0"/>
              <a:t>永真</a:t>
            </a:r>
            <a:endParaRPr lang="en-US" altLang="zh-CN" sz="3200" dirty="0"/>
          </a:p>
          <a:p>
            <a:pPr indent="0">
              <a:lnSpc>
                <a:spcPct val="100000"/>
              </a:lnSpc>
            </a:pPr>
            <a:endParaRPr lang="en-US" altLang="zh-CN" sz="3200" dirty="0"/>
          </a:p>
          <a:p>
            <a:pPr indent="0">
              <a:lnSpc>
                <a:spcPct val="100000"/>
              </a:lnSpc>
            </a:pPr>
            <a:r>
              <a:rPr lang="zh-CN" altLang="en-US" sz="3200" dirty="0"/>
              <a:t>证明</a:t>
            </a:r>
            <a:r>
              <a:rPr lang="en-US" altLang="zh-CN" sz="3200" dirty="0"/>
              <a:t>: </a:t>
            </a:r>
            <a:r>
              <a:rPr lang="zh-CN" altLang="en-US" sz="3200" dirty="0"/>
              <a:t> </a:t>
            </a:r>
            <a:r>
              <a:rPr lang="en-US" altLang="zh-CN" sz="3200" dirty="0"/>
              <a:t>A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en-US" altLang="zh-CN" sz="3200" dirty="0"/>
              <a:t> B </a:t>
            </a:r>
            <a:r>
              <a:rPr lang="zh-CN" altLang="en-US" sz="3200" dirty="0"/>
              <a:t>等价于 </a:t>
            </a:r>
            <a:r>
              <a:rPr lang="en-US" altLang="zh-CN" sz="3200" dirty="0"/>
              <a:t>R=</a:t>
            </a:r>
            <a:r>
              <a:rPr lang="zh-CN" altLang="en-US" sz="3200" dirty="0"/>
              <a:t>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cs typeface="Times New Roman" panose="02020603050405020304" pitchFamily="18" charset="0"/>
              </a:rPr>
              <a:t>A∨B;</a:t>
            </a:r>
            <a:endParaRPr lang="zh-CN" altLang="en-US" sz="3200" dirty="0"/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        </a:t>
            </a:r>
            <a:r>
              <a:rPr lang="en-US" altLang="zh-CN" sz="3200" dirty="0"/>
              <a:t>R* =</a:t>
            </a:r>
            <a:r>
              <a:rPr lang="en-US" altLang="zh-CN" sz="3200" dirty="0">
                <a:cs typeface="Times New Roman" panose="02020603050405020304" pitchFamily="18" charset="0"/>
              </a:rPr>
              <a:t> (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cs typeface="Times New Roman" panose="02020603050405020304" pitchFamily="18" charset="0"/>
              </a:rPr>
              <a:t>A)</a:t>
            </a:r>
            <a:r>
              <a:rPr lang="en-US" altLang="zh-CN" sz="3200" dirty="0"/>
              <a:t>* </a:t>
            </a:r>
            <a:r>
              <a:rPr lang="en-US" altLang="zh-CN" sz="3200" dirty="0">
                <a:cs typeface="Times New Roman" panose="02020603050405020304" pitchFamily="18" charset="0"/>
              </a:rPr>
              <a:t>∧B</a:t>
            </a:r>
            <a:r>
              <a:rPr lang="en-US" altLang="zh-CN" sz="3200" dirty="0"/>
              <a:t>*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        </a:t>
            </a:r>
            <a:r>
              <a:rPr lang="en-US" altLang="zh-CN" sz="3200" dirty="0"/>
              <a:t>R</a:t>
            </a:r>
            <a:r>
              <a:rPr lang="zh-CN" altLang="en-US" sz="3200" dirty="0"/>
              <a:t>与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(</a:t>
            </a:r>
            <a:r>
              <a:rPr lang="en-US" altLang="zh-CN" sz="3200" dirty="0">
                <a:cs typeface="Times New Roman" panose="02020603050405020304" pitchFamily="18" charset="0"/>
              </a:rPr>
              <a:t>R</a:t>
            </a:r>
            <a:r>
              <a:rPr lang="en-US" altLang="zh-CN" sz="3200" dirty="0"/>
              <a:t>*)=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3200" dirty="0">
                <a:cs typeface="Times New Roman" panose="02020603050405020304" pitchFamily="18" charset="0"/>
              </a:rPr>
              <a:t>R</a:t>
            </a:r>
            <a:r>
              <a:rPr lang="en-US" altLang="zh-CN" sz="3200" dirty="0"/>
              <a:t>*)</a:t>
            </a:r>
            <a:r>
              <a:rPr lang="zh-CN" altLang="en-US" sz="3200" dirty="0"/>
              <a:t>*</a:t>
            </a:r>
            <a:r>
              <a:rPr lang="zh-CN" altLang="en-US" sz="3200" baseline="30000" dirty="0"/>
              <a:t> －</a:t>
            </a:r>
            <a:r>
              <a:rPr lang="en-US" altLang="zh-CN" sz="3200" dirty="0"/>
              <a:t>=R</a:t>
            </a:r>
            <a:r>
              <a:rPr lang="zh-CN" altLang="en-US" sz="3200" baseline="30000" dirty="0"/>
              <a:t>－</a:t>
            </a:r>
            <a:r>
              <a:rPr lang="zh-CN" altLang="en-US" sz="3200" dirty="0"/>
              <a:t>同永真  </a:t>
            </a:r>
            <a:r>
              <a:rPr lang="en-US" altLang="zh-CN" sz="3200" dirty="0"/>
              <a:t>---(1)</a:t>
            </a:r>
            <a:endParaRPr lang="zh-CN" altLang="en-US" sz="3200" dirty="0"/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       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(</a:t>
            </a:r>
            <a:r>
              <a:rPr lang="en-US" altLang="zh-CN" sz="3200" dirty="0">
                <a:cs typeface="Times New Roman" panose="02020603050405020304" pitchFamily="18" charset="0"/>
              </a:rPr>
              <a:t>R</a:t>
            </a:r>
            <a:r>
              <a:rPr lang="en-US" altLang="zh-CN" sz="3200" dirty="0"/>
              <a:t>*)</a:t>
            </a:r>
            <a:r>
              <a:rPr lang="zh-CN" altLang="en-US" sz="3200" dirty="0"/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A)</a:t>
            </a:r>
            <a:r>
              <a:rPr lang="en-US" altLang="zh-CN" sz="3200" dirty="0">
                <a:solidFill>
                  <a:srgbClr val="FF0000"/>
                </a:solidFill>
              </a:rPr>
              <a:t>*</a:t>
            </a:r>
            <a:r>
              <a:rPr lang="en-US" altLang="zh-CN" sz="3200" dirty="0"/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∨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 </a:t>
            </a:r>
            <a:r>
              <a:rPr lang="en-US" altLang="zh-CN" sz="3200" dirty="0">
                <a:cs typeface="Times New Roman" panose="02020603050405020304" pitchFamily="18" charset="0"/>
              </a:rPr>
              <a:t>B</a:t>
            </a:r>
            <a:r>
              <a:rPr lang="en-US" altLang="zh-CN" sz="3200" dirty="0"/>
              <a:t>*</a:t>
            </a: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sz="3200" dirty="0"/>
              <a:t>			=</a:t>
            </a:r>
            <a:r>
              <a:rPr lang="zh-CN" altLang="en-US" sz="3200" dirty="0"/>
              <a:t> 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(A</a:t>
            </a:r>
            <a:r>
              <a:rPr lang="en-US" altLang="zh-CN" sz="3200" dirty="0">
                <a:solidFill>
                  <a:srgbClr val="FF0000"/>
                </a:solidFill>
              </a:rPr>
              <a:t>*)</a:t>
            </a:r>
            <a:r>
              <a:rPr lang="en-US" altLang="zh-CN" sz="3200" dirty="0">
                <a:cs typeface="Times New Roman" panose="02020603050405020304" pitchFamily="18" charset="0"/>
              </a:rPr>
              <a:t> ∨ </a:t>
            </a:r>
            <a:r>
              <a:rPr lang="en-US" altLang="zh-CN" sz="3200" dirty="0">
                <a:cs typeface="Times New Roman" panose="02020603050405020304" pitchFamily="18" charset="0"/>
                <a:sym typeface="Symbol" pitchFamily="2" charset="2"/>
              </a:rPr>
              <a:t> </a:t>
            </a:r>
            <a:r>
              <a:rPr lang="en-US" altLang="zh-CN" sz="3200" dirty="0">
                <a:cs typeface="Times New Roman" panose="02020603050405020304" pitchFamily="18" charset="0"/>
              </a:rPr>
              <a:t>B</a:t>
            </a:r>
            <a:r>
              <a:rPr lang="en-US" altLang="zh-CN" sz="3200" dirty="0"/>
              <a:t>*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sz="3200" dirty="0"/>
              <a:t>			=</a:t>
            </a:r>
            <a:r>
              <a:rPr lang="en-US" altLang="zh-CN" sz="3200" dirty="0">
                <a:cs typeface="Times New Roman" panose="02020603050405020304" pitchFamily="18" charset="0"/>
              </a:rPr>
              <a:t> B</a:t>
            </a:r>
            <a:r>
              <a:rPr lang="en-US" altLang="zh-CN" sz="3200" dirty="0"/>
              <a:t>*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en-US" altLang="zh-CN" sz="3200" dirty="0">
                <a:cs typeface="Times New Roman" panose="02020603050405020304" pitchFamily="18" charset="0"/>
              </a:rPr>
              <a:t> A</a:t>
            </a:r>
            <a:r>
              <a:rPr lang="en-US" altLang="zh-CN" sz="3200" dirty="0"/>
              <a:t>*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/>
              <a:t>             由</a:t>
            </a:r>
            <a:r>
              <a:rPr lang="en-US" altLang="zh-CN" sz="3200" dirty="0"/>
              <a:t>(1)</a:t>
            </a:r>
            <a:r>
              <a:rPr lang="zh-CN" altLang="en-US" sz="3200" dirty="0"/>
              <a:t>，</a:t>
            </a:r>
            <a:r>
              <a:rPr lang="en-US" altLang="zh-CN" sz="3200" dirty="0"/>
              <a:t>R</a:t>
            </a:r>
            <a:r>
              <a:rPr lang="zh-CN" altLang="en-US" sz="3200" dirty="0"/>
              <a:t>永真则</a:t>
            </a:r>
            <a:r>
              <a:rPr lang="en-US" altLang="zh-CN" sz="3200" dirty="0"/>
              <a:t>R</a:t>
            </a:r>
            <a:r>
              <a:rPr lang="zh-CN" altLang="en-US" sz="3200" baseline="30000" dirty="0"/>
              <a:t>－</a:t>
            </a:r>
            <a:r>
              <a:rPr lang="zh-CN" altLang="en-US" sz="3200" dirty="0"/>
              <a:t>永真</a:t>
            </a:r>
            <a:endParaRPr lang="en-US" altLang="zh-CN" sz="3200" baseline="30000" dirty="0"/>
          </a:p>
          <a:p>
            <a:pPr indent="0">
              <a:lnSpc>
                <a:spcPct val="100000"/>
              </a:lnSpc>
              <a:buNone/>
            </a:pPr>
            <a:r>
              <a:rPr lang="en-US" altLang="zh-CN" sz="3200" baseline="30000" dirty="0"/>
              <a:t>		</a:t>
            </a:r>
            <a:r>
              <a:rPr lang="zh-CN" altLang="en-US" sz="3200" dirty="0"/>
              <a:t>即</a:t>
            </a:r>
            <a:r>
              <a:rPr lang="en-US" altLang="zh-CN" sz="3200" dirty="0"/>
              <a:t>A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en-US" altLang="zh-CN" sz="3200" dirty="0"/>
              <a:t> B</a:t>
            </a:r>
            <a:r>
              <a:rPr lang="zh-CN" altLang="en-US" sz="3200" dirty="0"/>
              <a:t>永真则</a:t>
            </a:r>
            <a:r>
              <a:rPr lang="en-US" altLang="zh-CN" sz="3200" dirty="0">
                <a:cs typeface="Times New Roman" panose="02020603050405020304" pitchFamily="18" charset="0"/>
              </a:rPr>
              <a:t>B</a:t>
            </a:r>
            <a:r>
              <a:rPr lang="en-US" altLang="zh-CN" sz="3200" dirty="0"/>
              <a:t>*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en-US" altLang="zh-CN" sz="3200" dirty="0">
                <a:cs typeface="Times New Roman" panose="02020603050405020304" pitchFamily="18" charset="0"/>
              </a:rPr>
              <a:t> A</a:t>
            </a:r>
            <a:r>
              <a:rPr lang="en-US" altLang="zh-CN" sz="3200" dirty="0"/>
              <a:t>*</a:t>
            </a:r>
            <a:r>
              <a:rPr lang="zh-CN" altLang="en-US" sz="3200" dirty="0"/>
              <a:t>永真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8367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182B2-EE6C-234F-8AB6-E8C03FA8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对偶式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00109-F5D5-7C42-AEE2-9E429A37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1600204"/>
            <a:ext cx="8491647" cy="4525963"/>
          </a:xfrm>
        </p:spPr>
        <p:txBody>
          <a:bodyPr/>
          <a:lstStyle/>
          <a:p>
            <a:pPr indent="0"/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对偶式</a:t>
            </a:r>
            <a:br>
              <a:rPr lang="zh-CN" altLang="en-US" sz="2800" dirty="0">
                <a:ea typeface="+mn-ea"/>
                <a:cs typeface="Times New Roman" panose="02020603050405020304" pitchFamily="18" charset="0"/>
              </a:rPr>
            </a:br>
            <a:br>
              <a:rPr lang="zh-CN" altLang="en-US" sz="12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将给定的命题公式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中出现的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∨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∧,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分别以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, ∨,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代换，得到公式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是公式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的对偶式，或说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互为对偶式。 </a:t>
            </a:r>
          </a:p>
          <a:p>
            <a:pPr indent="0"/>
            <a:endParaRPr lang="zh-CN" altLang="en-US" sz="1400" dirty="0">
              <a:ea typeface="+mn-ea"/>
              <a:cs typeface="Times New Roman" panose="02020603050405020304" pitchFamily="18" charset="0"/>
            </a:endParaRPr>
          </a:p>
          <a:p>
            <a:pPr indent="0"/>
            <a:r>
              <a:rPr lang="zh-CN" altLang="en-US" sz="2800" dirty="0">
                <a:ea typeface="+mn-ea"/>
                <a:cs typeface="Times New Roman" panose="02020603050405020304" pitchFamily="18" charset="0"/>
                <a:hlinkClick r:id="rId2" action="ppaction://hlinkpres?slideindex=1&amp;slidetitle="/>
              </a:rPr>
              <a:t>有关对偶式的定理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  <a:p>
            <a:pPr indent="0"/>
            <a:endParaRPr kumimoji="1" lang="zh-CN" altLang="en-US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4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7729-3FF4-4A42-B970-F9208557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有关对偶式的定理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ABF-5E7B-C84F-BB84-4035CFE7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在以下定理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2.5.1~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2.5.6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中，记</a:t>
            </a:r>
            <a:br>
              <a:rPr lang="zh-CN" altLang="en-US" sz="2800" dirty="0">
                <a:ea typeface="+mn-ea"/>
                <a:cs typeface="Times New Roman" panose="02020603050405020304" pitchFamily="18" charset="0"/>
              </a:rPr>
            </a:br>
            <a:br>
              <a:rPr lang="zh-CN" altLang="en-US" sz="28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 =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 A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…, </a:t>
            </a:r>
            <a:r>
              <a:rPr lang="en-US" altLang="zh-CN" sz="2800" i="1" dirty="0" err="1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)</a:t>
            </a:r>
            <a:br>
              <a:rPr lang="en-US" altLang="zh-CN" sz="28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(¬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¬</a:t>
            </a:r>
            <a:r>
              <a:rPr lang="en-US" altLang="zh-CN" sz="2800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, …, ¬</a:t>
            </a:r>
            <a:r>
              <a:rPr lang="en-US" altLang="zh-CN" sz="2800" i="1" dirty="0" err="1"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 则</a:t>
            </a:r>
            <a:r>
              <a:rPr lang="en-US" altLang="zh-CN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C00000"/>
                </a:solidFill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为原公式</a:t>
            </a:r>
            <a:r>
              <a:rPr lang="en-US" altLang="zh-CN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的逆</a:t>
            </a:r>
            <a:endParaRPr lang="en-US" altLang="zh-CN" sz="2800" dirty="0">
              <a:solidFill>
                <a:srgbClr val="C00000"/>
              </a:solidFill>
              <a:ea typeface="+mn-ea"/>
              <a:cs typeface="Times New Roman" panose="02020603050405020304" pitchFamily="18" charset="0"/>
            </a:endParaRPr>
          </a:p>
          <a:p>
            <a:endParaRPr kumimoji="1"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BA5D8-6CB7-2348-8C39-B6FEAFF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有关对偶式的定理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3C1D1-F426-7047-AFC4-F157755B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2.5.1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 ¬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 = (¬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¬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–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 = (¬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2.5.2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 (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–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br>
              <a:rPr lang="en-US" altLang="zh-CN" sz="3200" i="1" dirty="0">
                <a:ea typeface="+mn-ea"/>
                <a:cs typeface="Times New Roman" panose="02020603050405020304" pitchFamily="18" charset="0"/>
              </a:rPr>
            </a:b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2.5.3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 ¬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–</a:t>
            </a:r>
          </a:p>
        </p:txBody>
      </p:sp>
    </p:spTree>
    <p:extLst>
      <p:ext uri="{BB962C8B-B14F-4D97-AF65-F5344CB8AC3E}">
        <p14:creationId xmlns:p14="http://schemas.microsoft.com/office/powerpoint/2010/main" val="308254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60ECB-69C6-EE4A-8515-C68D2C44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有关对偶式的定理（续）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4A5B9-AAA1-B149-A0B2-C0177878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2.5.4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 = B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，必有</a:t>
            </a:r>
            <a:r>
              <a:rPr lang="zh-CN" altLang="en-US" sz="3200" i="1" baseline="30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 = B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endParaRPr lang="en-US" altLang="zh-CN" sz="16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2.5.5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A→B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永真，必有</a:t>
            </a:r>
            <a:r>
              <a:rPr lang="zh-CN" altLang="en-US" sz="3200" i="1" baseline="30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永真</a:t>
            </a:r>
            <a:br>
              <a:rPr lang="zh-CN" altLang="en-US" sz="3200" i="1" dirty="0">
                <a:ea typeface="+mn-ea"/>
                <a:cs typeface="Times New Roman" panose="02020603050405020304" pitchFamily="18" charset="0"/>
              </a:rPr>
            </a:br>
            <a:endParaRPr lang="zh-CN" altLang="en-US" sz="16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2.5.6</a:t>
            </a:r>
            <a:br>
              <a:rPr lang="en-US" altLang="zh-CN" sz="3200" dirty="0"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–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同永真，同可满足； </a:t>
            </a:r>
            <a:br>
              <a:rPr lang="zh-CN" altLang="en-US" sz="3200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¬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3200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i="1" baseline="30000" dirty="0">
                <a:ea typeface="+mn-ea"/>
                <a:cs typeface="Times New Roman" panose="02020603050405020304" pitchFamily="18" charset="0"/>
              </a:rPr>
              <a:t>*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同永真，同可满足。 </a:t>
            </a:r>
          </a:p>
        </p:txBody>
      </p:sp>
    </p:spTree>
    <p:extLst>
      <p:ext uri="{BB962C8B-B14F-4D97-AF65-F5344CB8AC3E}">
        <p14:creationId xmlns:p14="http://schemas.microsoft.com/office/powerpoint/2010/main" val="183950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68917-8B6E-BD47-8F6E-49E9EA6C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对偶式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3C8E-7A97-834A-9846-AA16EC40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证明定理</a:t>
            </a:r>
            <a:r>
              <a:rPr lang="en-US" altLang="zh-CN" sz="3200" b="1" dirty="0">
                <a:ea typeface="+mn-ea"/>
                <a:cs typeface="Times New Roman" panose="02020603050405020304" pitchFamily="18" charset="0"/>
              </a:rPr>
              <a:t>2.5.3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。可用数学归纳法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施归纳于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中出现的联结词个数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来证明。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起始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n = 0,  A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中无联结词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便有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       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A = P,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从而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A =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	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    但 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A*</a:t>
            </a:r>
            <a:r>
              <a:rPr lang="zh-CN" altLang="en-US" sz="3200" baseline="30000" dirty="0">
                <a:ea typeface="+mn-ea"/>
                <a:cs typeface="Times New Roman" panose="02020603050405020304" pitchFamily="18" charset="0"/>
              </a:rPr>
              <a:t>－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	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∴  n = 0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时定理成立。</a:t>
            </a:r>
          </a:p>
          <a:p>
            <a:pPr>
              <a:lnSpc>
                <a:spcPct val="120000"/>
              </a:lnSpc>
            </a:pPr>
            <a:endParaRPr kumimoji="1" lang="zh-CN" altLang="en-US" sz="3200" dirty="0"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1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F21C9-BBD2-1D4E-A8B5-9924DE6E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对偶式</a:t>
            </a:r>
            <a:endParaRPr kumimoji="1"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0A7C7-C5C6-754C-AA30-93BFC185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0000"/>
              </a:lnSpc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归纳： 设</a:t>
            </a:r>
            <a:r>
              <a:rPr lang="en-US" altLang="zh-CN" sz="3200" dirty="0" err="1">
                <a:ea typeface="+mn-ea"/>
                <a:cs typeface="Times New Roman" panose="02020603050405020304" pitchFamily="18" charset="0"/>
              </a:rPr>
              <a:t>n≤k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时定理成立，往证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n = k + 1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时定理也成立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∵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n = k + 1≥1,  A 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中至少有一个联结词，可分为三种情形：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	     A = 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,     A = 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∧A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,     A = 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∨A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其中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中联结词个数≤</a:t>
            </a:r>
            <a:r>
              <a:rPr lang="en-US" altLang="zh-CN" sz="3200" dirty="0"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52180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5B69-3747-EC42-A5CE-13B266A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对偶式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271D9-4397-F941-8630-B75D5FF0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依归纳法假设，</a:t>
            </a:r>
            <a:r>
              <a:rPr lang="zh-CN" altLang="en-US" sz="2800" dirty="0">
                <a:sym typeface="Symbol" pitchFamily="2" charset="2"/>
              </a:rPr>
              <a:t>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*</a:t>
            </a:r>
            <a:r>
              <a:rPr lang="zh-CN" altLang="en-US" sz="2800" baseline="30000" dirty="0"/>
              <a:t>－</a:t>
            </a:r>
            <a:r>
              <a:rPr lang="en-US" altLang="zh-CN" sz="2800" dirty="0"/>
              <a:t>,  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*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当  </a:t>
            </a:r>
            <a:r>
              <a:rPr lang="en-US" altLang="zh-CN" sz="2800" dirty="0"/>
              <a:t>A = 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ym typeface="Symbol" pitchFamily="2" charset="2"/>
              </a:rPr>
              <a:t>   </a:t>
            </a:r>
            <a:r>
              <a:rPr lang="en-US" altLang="zh-CN" sz="2800" dirty="0"/>
              <a:t>A = 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	  = 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(A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*</a:t>
            </a:r>
            <a:r>
              <a:rPr lang="zh-CN" altLang="en-US" sz="2800" baseline="30000" dirty="0"/>
              <a:t>－</a:t>
            </a:r>
            <a:r>
              <a:rPr lang="en-US" altLang="zh-CN" sz="2800" dirty="0"/>
              <a:t>)  </a:t>
            </a:r>
            <a:r>
              <a:rPr lang="zh-CN" altLang="en-US" sz="2800" dirty="0"/>
              <a:t>         </a:t>
            </a:r>
            <a:r>
              <a:rPr lang="en-US" altLang="zh-CN" sz="2800" dirty="0">
                <a:solidFill>
                  <a:srgbClr val="FF0000"/>
                </a:solidFill>
              </a:rPr>
              <a:t>--</a:t>
            </a:r>
            <a:r>
              <a:rPr lang="zh-CN" altLang="en-US" sz="2800" dirty="0">
                <a:solidFill>
                  <a:srgbClr val="FF0000"/>
                </a:solidFill>
              </a:rPr>
              <a:t>归纳法假设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          </a:t>
            </a:r>
            <a:r>
              <a:rPr lang="en-US" altLang="zh-CN" sz="2800" dirty="0"/>
              <a:t>= 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 ( (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*)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--</a:t>
            </a:r>
            <a:r>
              <a:rPr lang="zh-CN" altLang="en-US" sz="2800" dirty="0">
                <a:solidFill>
                  <a:srgbClr val="FF0000"/>
                </a:solidFill>
              </a:rPr>
              <a:t>加括号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          </a:t>
            </a:r>
            <a:r>
              <a:rPr lang="en-US" altLang="zh-CN" sz="2800" dirty="0"/>
              <a:t>= (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 (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*) ) 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--</a:t>
            </a: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2.5.1-2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¬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) = (¬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          </a:t>
            </a:r>
            <a:r>
              <a:rPr lang="en-US" altLang="zh-CN" sz="2800" dirty="0"/>
              <a:t>= (</a:t>
            </a:r>
            <a:r>
              <a:rPr lang="en-US" altLang="zh-CN" sz="2800" dirty="0">
                <a:sym typeface="Symbol" pitchFamily="2" charset="2"/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itchFamily="2" charset="2"/>
              </a:rPr>
              <a:t></a:t>
            </a:r>
            <a:r>
              <a:rPr lang="en-US" altLang="zh-CN" sz="2800" dirty="0"/>
              <a:t>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)* ) 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--</a:t>
            </a: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2.5.1-1</a:t>
            </a:r>
            <a:r>
              <a:rPr lang="zh-CN" altLang="en-US" sz="2800" b="1" dirty="0">
                <a:solidFill>
                  <a:srgbClr val="FF0000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¬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*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) = (¬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*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/>
              <a:t>	  </a:t>
            </a:r>
            <a:r>
              <a:rPr lang="en-US" altLang="zh-CN" sz="2800" dirty="0"/>
              <a:t>= A*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--</a:t>
            </a:r>
            <a:r>
              <a:rPr lang="zh-CN" altLang="en-US" sz="2800" dirty="0">
                <a:solidFill>
                  <a:srgbClr val="FF0000"/>
                </a:solidFill>
              </a:rPr>
              <a:t>由条件</a:t>
            </a:r>
            <a:r>
              <a:rPr lang="en-US" altLang="zh-CN" sz="2800" dirty="0">
                <a:solidFill>
                  <a:srgbClr val="FF0000"/>
                </a:solidFill>
              </a:rPr>
              <a:t>A = </a:t>
            </a:r>
            <a:r>
              <a:rPr lang="en-US" altLang="zh-CN" sz="2800" dirty="0">
                <a:solidFill>
                  <a:srgbClr val="FF0000"/>
                </a:solidFill>
                <a:sym typeface="Symbol" pitchFamily="2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111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0EA9C-8D9D-654D-8E64-7C807B25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对偶式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9233A-B910-AC4B-A387-74D42648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当 </a:t>
            </a:r>
            <a:r>
              <a:rPr lang="en-US" altLang="zh-CN" sz="3000" dirty="0"/>
              <a:t>A = 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∧A</a:t>
            </a:r>
            <a:r>
              <a:rPr lang="en-US" altLang="zh-CN" sz="3000" baseline="-25000" dirty="0"/>
              <a:t>2</a:t>
            </a:r>
            <a:r>
              <a:rPr lang="zh-CN" altLang="en-US" sz="3000" baseline="-25000" dirty="0"/>
              <a:t> </a:t>
            </a:r>
            <a:r>
              <a:rPr lang="zh-CN" altLang="en-US" sz="3000" dirty="0"/>
              <a:t>时：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	     </a:t>
            </a:r>
            <a:r>
              <a:rPr lang="zh-CN" altLang="en-US" sz="3000" dirty="0">
                <a:sym typeface="Symbol" pitchFamily="2" charset="2"/>
              </a:rPr>
              <a:t></a:t>
            </a:r>
            <a:r>
              <a:rPr lang="en-US" altLang="zh-CN" sz="3000" dirty="0"/>
              <a:t>A = </a:t>
            </a:r>
            <a:r>
              <a:rPr lang="en-US" altLang="zh-CN" sz="3000" dirty="0">
                <a:sym typeface="Symbol" pitchFamily="2" charset="2"/>
              </a:rPr>
              <a:t></a:t>
            </a:r>
            <a:r>
              <a:rPr lang="en-US" altLang="zh-CN" sz="3000" dirty="0"/>
              <a:t>(A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∧A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000" dirty="0"/>
              <a:t>		    = </a:t>
            </a:r>
            <a:r>
              <a:rPr lang="en-US" altLang="zh-CN" sz="3000" dirty="0">
                <a:sym typeface="Symbol" pitchFamily="2" charset="2"/>
              </a:rPr>
              <a:t>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∨</a:t>
            </a:r>
            <a:r>
              <a:rPr lang="en-US" altLang="zh-CN" sz="3000" dirty="0">
                <a:sym typeface="Symbol" pitchFamily="2" charset="2"/>
              </a:rPr>
              <a:t>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	    </a:t>
            </a:r>
            <a:r>
              <a:rPr lang="zh-CN" altLang="en-US" sz="3000" dirty="0"/>
              <a:t>摩根律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		   </a:t>
            </a:r>
            <a:r>
              <a:rPr lang="en-US" altLang="zh-CN" sz="3000" dirty="0"/>
              <a:t> = 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*</a:t>
            </a:r>
            <a:r>
              <a:rPr lang="zh-CN" altLang="en-US" sz="3000" baseline="30000" dirty="0"/>
              <a:t>－</a:t>
            </a:r>
            <a:r>
              <a:rPr lang="zh-CN" altLang="en-US" sz="3000" dirty="0"/>
              <a:t>∨</a:t>
            </a:r>
            <a:r>
              <a:rPr lang="en-US" altLang="zh-CN" sz="3000" dirty="0"/>
              <a:t>A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*</a:t>
            </a:r>
            <a:r>
              <a:rPr lang="zh-CN" altLang="en-US" sz="3000" baseline="30000" dirty="0"/>
              <a:t>－</a:t>
            </a:r>
            <a:r>
              <a:rPr lang="zh-CN" altLang="en-US" sz="3000" dirty="0"/>
              <a:t>      归纳法假设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		   </a:t>
            </a:r>
            <a:r>
              <a:rPr lang="en-US" altLang="zh-CN" sz="3000" dirty="0"/>
              <a:t> = (A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*∨A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*)</a:t>
            </a:r>
            <a:r>
              <a:rPr lang="zh-CN" altLang="en-US" sz="3000" baseline="30000" dirty="0"/>
              <a:t>－</a:t>
            </a:r>
            <a:r>
              <a:rPr lang="zh-CN" altLang="en-US" sz="3000" dirty="0"/>
              <a:t>      </a:t>
            </a:r>
            <a:r>
              <a:rPr lang="en-US" altLang="zh-CN" sz="3000" dirty="0"/>
              <a:t>A</a:t>
            </a:r>
            <a:r>
              <a:rPr lang="zh-CN" altLang="en-US" sz="3000" baseline="30000" dirty="0"/>
              <a:t>－</a:t>
            </a:r>
            <a:r>
              <a:rPr lang="zh-CN" altLang="en-US" sz="3000" dirty="0"/>
              <a:t>定义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		   </a:t>
            </a:r>
            <a:r>
              <a:rPr lang="en-US" altLang="zh-CN" sz="3000" dirty="0"/>
              <a:t> = (A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∧A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)*</a:t>
            </a:r>
            <a:r>
              <a:rPr lang="zh-CN" altLang="en-US" sz="3000" baseline="30000" dirty="0"/>
              <a:t>－</a:t>
            </a:r>
            <a:r>
              <a:rPr lang="zh-CN" altLang="en-US" sz="3000" dirty="0"/>
              <a:t>        </a:t>
            </a:r>
            <a:r>
              <a:rPr lang="en-US" altLang="zh-CN" sz="3000" dirty="0"/>
              <a:t>A*</a:t>
            </a:r>
            <a:r>
              <a:rPr lang="zh-CN" altLang="en-US" sz="3000" dirty="0"/>
              <a:t>定义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		   </a:t>
            </a:r>
            <a:r>
              <a:rPr lang="en-US" altLang="zh-CN" sz="3000" dirty="0"/>
              <a:t> = A*</a:t>
            </a:r>
            <a:r>
              <a:rPr lang="zh-CN" altLang="en-US" sz="3000" baseline="30000" dirty="0"/>
              <a:t>－</a:t>
            </a:r>
            <a:r>
              <a:rPr lang="zh-CN" altLang="en-US" sz="3000" dirty="0"/>
              <a:t>               </a:t>
            </a:r>
            <a:r>
              <a:rPr lang="en-US" altLang="zh-CN" sz="3000" dirty="0"/>
              <a:t> </a:t>
            </a:r>
            <a:r>
              <a:rPr lang="zh-CN" altLang="en-US" sz="3000" dirty="0"/>
              <a:t>  </a:t>
            </a:r>
            <a:endParaRPr lang="en-US" altLang="zh-CN" sz="30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当 </a:t>
            </a:r>
            <a:r>
              <a:rPr lang="en-US" altLang="zh-CN" sz="2800" dirty="0">
                <a:cs typeface="Times New Roman" panose="02020603050405020304" pitchFamily="18" charset="0"/>
              </a:rPr>
              <a:t>A = A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</a:rPr>
              <a:t>∨A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2</a:t>
            </a:r>
            <a:r>
              <a:rPr lang="zh-CN" altLang="en-US" sz="3000" dirty="0"/>
              <a:t>时证明过程类似。</a:t>
            </a:r>
            <a:r>
              <a:rPr lang="zh-CN" altLang="en-US" sz="3000" b="1" dirty="0"/>
              <a:t>定理证毕</a:t>
            </a:r>
            <a:r>
              <a:rPr lang="zh-CN" altLang="en-US" sz="3000" dirty="0"/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000" dirty="0"/>
              <a:t>该定理实为摩根律的另一种形式。它把</a:t>
            </a:r>
            <a:r>
              <a:rPr lang="zh-CN" altLang="en-US" sz="3000" dirty="0">
                <a:sym typeface="Symbol" pitchFamily="2" charset="2"/>
              </a:rPr>
              <a:t></a:t>
            </a:r>
            <a:r>
              <a:rPr lang="zh-CN" altLang="en-US" sz="3000" dirty="0"/>
              <a:t>、*、－有机地联系起来。</a:t>
            </a:r>
          </a:p>
        </p:txBody>
      </p:sp>
    </p:spTree>
    <p:extLst>
      <p:ext uri="{BB962C8B-B14F-4D97-AF65-F5344CB8AC3E}">
        <p14:creationId xmlns:p14="http://schemas.microsoft.com/office/powerpoint/2010/main" val="1854334676"/>
      </p:ext>
    </p:extLst>
  </p:cSld>
  <p:clrMapOvr>
    <a:masterClrMapping/>
  </p:clrMapOvr>
</p:sld>
</file>

<file path=ppt/theme/theme1.xml><?xml version="1.0" encoding="utf-8"?>
<a:theme xmlns:a="http://schemas.openxmlformats.org/drawingml/2006/main" name="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U" id="{E82F7849-C2DE-AD4A-9AF5-012F36728B11}" vid="{83F0FEA5-C00D-A246-8444-E758989B1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</Template>
  <TotalTime>529</TotalTime>
  <Words>904</Words>
  <Application>Microsoft Macintosh PowerPoint</Application>
  <PresentationFormat>全屏显示(4:3)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SimHei</vt:lpstr>
      <vt:lpstr>SimHei</vt:lpstr>
      <vt:lpstr>华文楷体</vt:lpstr>
      <vt:lpstr>宋体</vt:lpstr>
      <vt:lpstr>幼圆</vt:lpstr>
      <vt:lpstr>Arial</vt:lpstr>
      <vt:lpstr>Calibri</vt:lpstr>
      <vt:lpstr>Symbol</vt:lpstr>
      <vt:lpstr>Times New Roman</vt:lpstr>
      <vt:lpstr>Wingdings</vt:lpstr>
      <vt:lpstr>Wingdings 2</vt:lpstr>
      <vt:lpstr>THU</vt:lpstr>
      <vt:lpstr>第二章 自学内容 对偶式</vt:lpstr>
      <vt:lpstr>2.5 对偶式</vt:lpstr>
      <vt:lpstr>有关对偶式的定理</vt:lpstr>
      <vt:lpstr>有关对偶式的定理</vt:lpstr>
      <vt:lpstr>有关对偶式的定理（续）</vt:lpstr>
      <vt:lpstr>2.5 对偶式</vt:lpstr>
      <vt:lpstr>2.5 对偶式</vt:lpstr>
      <vt:lpstr>2.5 对偶式</vt:lpstr>
      <vt:lpstr>2.5 对偶式</vt:lpstr>
      <vt:lpstr>2.5 对偶式</vt:lpstr>
      <vt:lpstr>2.5 对偶式(补充材料)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102</cp:revision>
  <dcterms:created xsi:type="dcterms:W3CDTF">2018-09-25T09:22:12Z</dcterms:created>
  <dcterms:modified xsi:type="dcterms:W3CDTF">2021-02-25T10:24:06Z</dcterms:modified>
</cp:coreProperties>
</file>