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1" r:id="rId9"/>
    <p:sldId id="266" r:id="rId10"/>
    <p:sldId id="262" r:id="rId11"/>
    <p:sldId id="263" r:id="rId12"/>
    <p:sldId id="264" r:id="rId13"/>
    <p:sldId id="265" r:id="rId14"/>
    <p:sldId id="273" r:id="rId15"/>
    <p:sldId id="274" r:id="rId16"/>
    <p:sldId id="270" r:id="rId17"/>
    <p:sldId id="275" r:id="rId18"/>
    <p:sldId id="271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3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25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0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70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2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7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9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93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16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58C95-F0E1-47B7-9B14-D418A9D68EA6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0FB7E-3E5F-4EEC-B3B6-94FFE21878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94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sa.cs.tsinghua.edu.cn/oj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sa.cs.tsinghua.edu.cn/oj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Quick Guide To </a:t>
            </a:r>
            <a:br>
              <a:rPr lang="en-US" altLang="zh-CN" dirty="0"/>
            </a:br>
            <a:r>
              <a:rPr lang="en-US" altLang="zh-CN" dirty="0"/>
              <a:t>Tsinghua Online Judge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Online Judge Development Team</a:t>
            </a:r>
            <a:endParaRPr lang="zh-CN" altLang="en-US" dirty="0"/>
          </a:p>
          <a:p>
            <a:r>
              <a:rPr lang="en-US" altLang="zh-CN" dirty="0"/>
              <a:t>Oct 17, 2013</a:t>
            </a:r>
          </a:p>
        </p:txBody>
      </p:sp>
    </p:spTree>
    <p:extLst>
      <p:ext uri="{BB962C8B-B14F-4D97-AF65-F5344CB8AC3E}">
        <p14:creationId xmlns:p14="http://schemas.microsoft.com/office/powerpoint/2010/main" val="3981846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53617"/>
            <a:ext cx="10515600" cy="4351338"/>
          </a:xfrm>
        </p:spPr>
        <p:txBody>
          <a:bodyPr/>
          <a:lstStyle/>
          <a:p>
            <a:r>
              <a:rPr lang="zh-CN" altLang="en-US" dirty="0"/>
              <a:t>点击课程名字进入课程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点击这里打开某一批作业，其中可能包含多道习题，成绩累计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295452" y="4952168"/>
            <a:ext cx="11784206" cy="1512332"/>
            <a:chOff x="471487" y="2248579"/>
            <a:chExt cx="11784206" cy="151233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487" y="2248579"/>
              <a:ext cx="11249025" cy="92392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737117" y="2431324"/>
              <a:ext cx="886410" cy="32120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1208" y="280317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Deadline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662333" y="2515116"/>
              <a:ext cx="1713723" cy="32120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662333" y="283758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作业名，点击可以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zh-CN" altLang="en-US" dirty="0">
                  <a:solidFill>
                    <a:srgbClr val="FF0000"/>
                  </a:solidFill>
                </a:rPr>
                <a:t>展开作业内容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9178210" y="2431324"/>
              <a:ext cx="2074508" cy="321207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59974" y="2837581"/>
              <a:ext cx="309571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作业的目前得分情况，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Deadline</a:t>
              </a:r>
              <a:r>
                <a:rPr lang="zh-CN" altLang="en-US" dirty="0">
                  <a:solidFill>
                    <a:srgbClr val="FF0000"/>
                  </a:solidFill>
                </a:rPr>
                <a:t>前仅供参考。</a:t>
              </a:r>
              <a:endParaRPr lang="en-US" altLang="zh-CN" dirty="0">
                <a:solidFill>
                  <a:srgbClr val="FF0000"/>
                </a:solidFill>
              </a:endParaRP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Deadline</a:t>
              </a:r>
              <a:r>
                <a:rPr lang="zh-CN" altLang="en-US" dirty="0">
                  <a:solidFill>
                    <a:srgbClr val="FF0000"/>
                  </a:solidFill>
                </a:rPr>
                <a:t>后会有更详细的评测</a:t>
              </a:r>
            </a:p>
          </p:txBody>
        </p:sp>
      </p:grpSp>
      <p:pic>
        <p:nvPicPr>
          <p:cNvPr id="14" name="图片 13" descr="屏幕快照 2013-10-16 下午9.00.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367" y="1607457"/>
            <a:ext cx="5863758" cy="270953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5831071" y="2696897"/>
            <a:ext cx="1461809" cy="44681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37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点开作业内容后：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6" y="2351410"/>
            <a:ext cx="11239500" cy="41148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35697" y="4408810"/>
            <a:ext cx="2211356" cy="121754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247053" y="4516666"/>
            <a:ext cx="46688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每一道题目的名字、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在作业中的分数比例、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还有你目前这道题的得分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点击题目名字可以打开这道题目的详细情况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24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快照 2013-10-16 下午9.06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2" y="1383232"/>
            <a:ext cx="9782519" cy="536075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192445" y="2909447"/>
            <a:ext cx="1275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查看题目文本</a:t>
            </a:r>
          </a:p>
        </p:txBody>
      </p:sp>
      <p:cxnSp>
        <p:nvCxnSpPr>
          <p:cNvPr id="33" name="直接箭头连接符 32"/>
          <p:cNvCxnSpPr/>
          <p:nvPr/>
        </p:nvCxnSpPr>
        <p:spPr>
          <a:xfrm>
            <a:off x="6997959" y="3195919"/>
            <a:ext cx="356118" cy="2225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438116" y="2835950"/>
            <a:ext cx="895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提交程序</a:t>
            </a: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833560" y="3156283"/>
            <a:ext cx="69405" cy="22982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36"/>
          <p:cNvCxnSpPr/>
          <p:nvPr/>
        </p:nvCxnSpPr>
        <p:spPr>
          <a:xfrm flipH="1">
            <a:off x="8776605" y="3181433"/>
            <a:ext cx="12574" cy="213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8256934" y="2900326"/>
            <a:ext cx="1777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签署</a:t>
            </a:r>
            <a:r>
              <a:rPr lang="en-US" altLang="zh-CN" sz="1400" dirty="0">
                <a:solidFill>
                  <a:srgbClr val="FF0000"/>
                </a:solidFill>
              </a:rPr>
              <a:t>Honor code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34" name="直接箭头连接符 36"/>
          <p:cNvCxnSpPr/>
          <p:nvPr/>
        </p:nvCxnSpPr>
        <p:spPr>
          <a:xfrm flipH="1">
            <a:off x="9897197" y="3470654"/>
            <a:ext cx="287689" cy="643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0202692" y="3253924"/>
            <a:ext cx="1989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上传实验报告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(</a:t>
            </a:r>
            <a:r>
              <a:rPr lang="en-US" altLang="zh-CN" sz="1400" dirty="0" err="1">
                <a:solidFill>
                  <a:srgbClr val="FF0000"/>
                </a:solidFill>
              </a:rPr>
              <a:t>xuetangX</a:t>
            </a:r>
            <a:r>
              <a:rPr lang="zh-CN" altLang="en-US" sz="1400" dirty="0">
                <a:solidFill>
                  <a:srgbClr val="FF0000"/>
                </a:solidFill>
              </a:rPr>
              <a:t>课程非必须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77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825626" y="1825625"/>
            <a:ext cx="6102611" cy="4351338"/>
          </a:xfrm>
        </p:spPr>
        <p:txBody>
          <a:bodyPr/>
          <a:lstStyle/>
          <a:p>
            <a:r>
              <a:rPr kumimoji="1" lang="zh-CN" altLang="en-US" dirty="0"/>
              <a:t>提交的文件：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单个源程序文件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包含（多个）源文件的压缩包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压缩包大小上限是</a:t>
            </a:r>
            <a:r>
              <a:rPr kumimoji="1" lang="en-US" altLang="zh-CN" dirty="0"/>
              <a:t>200K</a:t>
            </a:r>
            <a:r>
              <a:rPr kumimoji="1" lang="zh-CN" altLang="en-US" dirty="0"/>
              <a:t>，请务必清理不必要的临时文件再提交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请务必将所有代码放在同一个目录中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支持的压缩包格式</a:t>
            </a:r>
            <a:r>
              <a:rPr kumimoji="1" lang="en-US" altLang="zh-CN" dirty="0"/>
              <a:t>：</a:t>
            </a:r>
            <a:r>
              <a:rPr kumimoji="1" lang="en-US" altLang="zh-CN" dirty="0" err="1"/>
              <a:t>rar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zip</a:t>
            </a:r>
            <a:r>
              <a:rPr kumimoji="1" lang="zh-CN" altLang="en-US" dirty="0"/>
              <a:t>、</a:t>
            </a:r>
            <a:r>
              <a:rPr kumimoji="1" lang="en-US" altLang="zh-CN" dirty="0"/>
              <a:t>7z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tar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tar.gz</a:t>
            </a:r>
            <a:r>
              <a:rPr kumimoji="1" lang="zh-CN" altLang="en-US" dirty="0"/>
              <a:t>、</a:t>
            </a:r>
            <a:r>
              <a:rPr kumimoji="1" lang="en-US" altLang="zh-CN" dirty="0"/>
              <a:t>tar.bz2</a:t>
            </a:r>
          </a:p>
          <a:p>
            <a:pPr lvl="2"/>
            <a:endParaRPr kumimoji="1" lang="en-US" altLang="zh-CN" dirty="0"/>
          </a:p>
          <a:p>
            <a:r>
              <a:rPr kumimoji="1" lang="zh-CN" altLang="en-US" dirty="0"/>
              <a:t>选择了提交的文件后点击</a:t>
            </a:r>
            <a:r>
              <a:rPr kumimoji="1" lang="en-US" altLang="zh-CN" dirty="0"/>
              <a:t>“Submit”</a:t>
            </a:r>
            <a:r>
              <a:rPr kumimoji="1" lang="zh-CN" altLang="en-US" dirty="0"/>
              <a:t>即可将程序提交到</a:t>
            </a:r>
            <a:r>
              <a:rPr kumimoji="1" lang="en-US" altLang="zh-CN" dirty="0"/>
              <a:t>OJ</a:t>
            </a:r>
          </a:p>
          <a:p>
            <a:pPr lvl="1"/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43" y="2013873"/>
            <a:ext cx="4713995" cy="203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8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  <a:endParaRPr kumimoji="1" lang="zh-CN" altLang="en-US" dirty="0"/>
          </a:p>
        </p:txBody>
      </p:sp>
      <p:pic>
        <p:nvPicPr>
          <p:cNvPr id="6" name="图片 5" descr="屏幕快照 2013-10-16 下午11.47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66" y="2543557"/>
            <a:ext cx="5444513" cy="2867600"/>
          </a:xfrm>
          <a:prstGeom prst="rect">
            <a:avLst/>
          </a:prstGeom>
        </p:spPr>
      </p:pic>
      <p:pic>
        <p:nvPicPr>
          <p:cNvPr id="7" name="图片 6" descr="屏幕快照 2013-10-16 下午11.46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63" y="2557817"/>
            <a:ext cx="5643759" cy="287451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175682" y="1312833"/>
            <a:ext cx="2031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你标记为最终版本的提交，如果没有标记会有醒目的提示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(deadline</a:t>
            </a:r>
            <a:r>
              <a:rPr lang="zh-CN" altLang="en-US" sz="1400" dirty="0">
                <a:solidFill>
                  <a:srgbClr val="FF0000"/>
                </a:solidFill>
              </a:rPr>
              <a:t>后的最终测试以标记的版本为准</a:t>
            </a:r>
            <a:r>
              <a:rPr lang="en-US" altLang="zh-CN" sz="1400" dirty="0">
                <a:solidFill>
                  <a:srgbClr val="FF0000"/>
                </a:solidFill>
              </a:rPr>
              <a:t>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H="1">
            <a:off x="5155315" y="2489817"/>
            <a:ext cx="867599" cy="6035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066943" y="5894404"/>
            <a:ext cx="203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你得分最高的三次提交</a:t>
            </a:r>
          </a:p>
        </p:txBody>
      </p:sp>
      <p:cxnSp>
        <p:nvCxnSpPr>
          <p:cNvPr id="11" name="直接箭头连接符 13"/>
          <p:cNvCxnSpPr/>
          <p:nvPr/>
        </p:nvCxnSpPr>
        <p:spPr>
          <a:xfrm flipH="1" flipV="1">
            <a:off x="11203375" y="3596403"/>
            <a:ext cx="188608" cy="22760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7501858" y="5701484"/>
            <a:ext cx="203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你最近的三次提交</a:t>
            </a:r>
          </a:p>
        </p:txBody>
      </p:sp>
      <p:cxnSp>
        <p:nvCxnSpPr>
          <p:cNvPr id="13" name="直接箭头连接符 16"/>
          <p:cNvCxnSpPr/>
          <p:nvPr/>
        </p:nvCxnSpPr>
        <p:spPr>
          <a:xfrm flipH="1" flipV="1">
            <a:off x="8386815" y="4501791"/>
            <a:ext cx="25146" cy="11317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534410" y="6305918"/>
            <a:ext cx="2031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查看完整的提交列表</a:t>
            </a:r>
          </a:p>
        </p:txBody>
      </p:sp>
      <p:cxnSp>
        <p:nvCxnSpPr>
          <p:cNvPr id="15" name="直接箭头连接符 20"/>
          <p:cNvCxnSpPr/>
          <p:nvPr/>
        </p:nvCxnSpPr>
        <p:spPr>
          <a:xfrm flipV="1">
            <a:off x="5444513" y="5294005"/>
            <a:ext cx="12574" cy="968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52839" y="5404243"/>
            <a:ext cx="1525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标记某个提交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为最终版本</a:t>
            </a:r>
          </a:p>
        </p:txBody>
      </p:sp>
      <p:cxnSp>
        <p:nvCxnSpPr>
          <p:cNvPr id="17" name="直接箭头连接符 24"/>
          <p:cNvCxnSpPr>
            <a:stCxn id="16" idx="0"/>
          </p:cNvCxnSpPr>
          <p:nvPr/>
        </p:nvCxnSpPr>
        <p:spPr>
          <a:xfrm flipV="1">
            <a:off x="4115763" y="4916760"/>
            <a:ext cx="486297" cy="4874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01942" y="5663852"/>
            <a:ext cx="2212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点击日期查看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评测的详细报告</a:t>
            </a:r>
          </a:p>
        </p:txBody>
      </p:sp>
      <p:cxnSp>
        <p:nvCxnSpPr>
          <p:cNvPr id="19" name="直接箭头连接符 29"/>
          <p:cNvCxnSpPr/>
          <p:nvPr/>
        </p:nvCxnSpPr>
        <p:spPr>
          <a:xfrm flipV="1">
            <a:off x="1169376" y="4992210"/>
            <a:ext cx="314348" cy="6538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222698" y="5165321"/>
            <a:ext cx="895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下载已提交的程序</a:t>
            </a:r>
          </a:p>
        </p:txBody>
      </p:sp>
      <p:cxnSp>
        <p:nvCxnSpPr>
          <p:cNvPr id="21" name="直接箭头连接符 24"/>
          <p:cNvCxnSpPr/>
          <p:nvPr/>
        </p:nvCxnSpPr>
        <p:spPr>
          <a:xfrm flipV="1">
            <a:off x="3118336" y="4841311"/>
            <a:ext cx="1257393" cy="56586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8"/>
          <p:cNvCxnSpPr>
            <a:stCxn id="8" idx="2"/>
          </p:cNvCxnSpPr>
          <p:nvPr/>
        </p:nvCxnSpPr>
        <p:spPr>
          <a:xfrm>
            <a:off x="6191345" y="2482384"/>
            <a:ext cx="497987" cy="59845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68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6203203" cy="4351338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点击提交结果前面的日期能够打开评测报告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每个测试点都列出了结果、运行时间和内存使用等情况</a:t>
            </a:r>
            <a:r>
              <a:rPr kumimoji="1" lang="en-US" altLang="zh-CN" dirty="0"/>
              <a:t>，</a:t>
            </a:r>
            <a:r>
              <a:rPr kumimoji="1" lang="zh-CN" altLang="en-US" dirty="0"/>
              <a:t>只有正确结果能够得分</a:t>
            </a:r>
            <a:r>
              <a:rPr kumimoji="1" lang="en-US" altLang="zh-CN" dirty="0"/>
              <a:t>，</a:t>
            </a:r>
            <a:r>
              <a:rPr kumimoji="1" lang="zh-CN" altLang="en-US" dirty="0"/>
              <a:t>测试点的分值都相同。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非正确的结果有：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Wrong Answer: </a:t>
            </a:r>
            <a:r>
              <a:rPr kumimoji="1" lang="zh-CN" altLang="en-US" dirty="0"/>
              <a:t>结果错误。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请检查算法是否正确，输入、输出格式是否遵循题目描述。</a:t>
            </a:r>
          </a:p>
          <a:p>
            <a:pPr lvl="2"/>
            <a:r>
              <a:rPr kumimoji="1" lang="en-US" altLang="zh-CN" dirty="0"/>
              <a:t>Runtime Error: </a:t>
            </a:r>
            <a:r>
              <a:rPr kumimoji="1" lang="zh-CN" altLang="en-US" dirty="0"/>
              <a:t>该程序执行过程中产生了未处理的异常。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常见的有整数除以零</a:t>
            </a:r>
            <a:r>
              <a:rPr kumimoji="1" lang="en-US" altLang="zh-CN" dirty="0"/>
              <a:t>(1/0)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assert</a:t>
            </a:r>
            <a:r>
              <a:rPr kumimoji="1" lang="zh-CN" altLang="en-US" dirty="0"/>
              <a:t>失败、访问到了非法的内存等等。请进一步调试自己的程序。</a:t>
            </a:r>
          </a:p>
          <a:p>
            <a:pPr lvl="2"/>
            <a:r>
              <a:rPr kumimoji="1" lang="en-US" altLang="zh-CN" dirty="0"/>
              <a:t>Exceed Time Limit: </a:t>
            </a:r>
            <a:r>
              <a:rPr kumimoji="1" lang="zh-CN" altLang="en-US" dirty="0"/>
              <a:t>程序运行超时。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Exceed Memory Limit</a:t>
            </a:r>
            <a:r>
              <a:rPr kumimoji="1" lang="en-US" altLang="en-US" dirty="0"/>
              <a:t>：</a:t>
            </a:r>
            <a:r>
              <a:rPr kumimoji="1" lang="zh-CN" altLang="en-US" dirty="0"/>
              <a:t>程序使用了超过限制的内存。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上面两项请从算法和编码两个角度进一步优化自己的程序。</a:t>
            </a:r>
          </a:p>
        </p:txBody>
      </p:sp>
      <p:pic>
        <p:nvPicPr>
          <p:cNvPr id="5" name="图片 4" descr="屏幕快照 2013-10-17 上午12.06.2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200" y="2393749"/>
            <a:ext cx="5003800" cy="29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4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24802" cy="4351338"/>
          </a:xfrm>
        </p:spPr>
        <p:txBody>
          <a:bodyPr/>
          <a:lstStyle/>
          <a:p>
            <a:r>
              <a:rPr kumimoji="1" lang="zh-CN" altLang="en-US" dirty="0"/>
              <a:t>签署</a:t>
            </a:r>
            <a:r>
              <a:rPr kumimoji="1" lang="en-US" altLang="zh-CN" dirty="0"/>
              <a:t>Honor code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提及得到别人的帮助</a:t>
            </a:r>
            <a:r>
              <a:rPr kumimoji="1" lang="en-US" altLang="zh-CN" dirty="0"/>
              <a:t>(</a:t>
            </a:r>
            <a:r>
              <a:rPr kumimoji="1" lang="zh-CN" altLang="en-US" dirty="0"/>
              <a:t>非必须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提及参考的第三方资料</a:t>
            </a:r>
            <a:r>
              <a:rPr kumimoji="1" lang="en-US" altLang="zh-CN" dirty="0"/>
              <a:t>(</a:t>
            </a:r>
            <a:r>
              <a:rPr kumimoji="1" lang="zh-CN" altLang="en-US" dirty="0"/>
              <a:t>非必须</a:t>
            </a:r>
            <a:r>
              <a:rPr kumimoji="1" lang="en-US" altLang="zh-CN" dirty="0"/>
              <a:t>)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zh-CN" altLang="en-US" dirty="0"/>
              <a:t>签署自己的名字和日期</a:t>
            </a:r>
            <a:r>
              <a:rPr kumimoji="1" lang="en-US" altLang="zh-CN" dirty="0"/>
              <a:t>(</a:t>
            </a:r>
            <a:r>
              <a:rPr kumimoji="1" lang="zh-CN" altLang="en-US" dirty="0"/>
              <a:t>必须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pic>
        <p:nvPicPr>
          <p:cNvPr id="6" name="图片 5" descr="屏幕快照 2013-10-16 下午9.16.5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36" y="0"/>
            <a:ext cx="5521664" cy="6858000"/>
          </a:xfrm>
          <a:prstGeom prst="rect">
            <a:avLst/>
          </a:prstGeom>
        </p:spPr>
      </p:pic>
      <p:cxnSp>
        <p:nvCxnSpPr>
          <p:cNvPr id="7" name="直接箭头连接符 32"/>
          <p:cNvCxnSpPr/>
          <p:nvPr/>
        </p:nvCxnSpPr>
        <p:spPr>
          <a:xfrm flipV="1">
            <a:off x="5551956" y="2087422"/>
            <a:ext cx="1866665" cy="8192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32"/>
          <p:cNvCxnSpPr/>
          <p:nvPr/>
        </p:nvCxnSpPr>
        <p:spPr>
          <a:xfrm flipV="1">
            <a:off x="5855243" y="3357481"/>
            <a:ext cx="1739413" cy="34293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32"/>
          <p:cNvCxnSpPr/>
          <p:nvPr/>
        </p:nvCxnSpPr>
        <p:spPr>
          <a:xfrm>
            <a:off x="5503173" y="4542928"/>
            <a:ext cx="2166926" cy="101514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2"/>
          <p:cNvCxnSpPr/>
          <p:nvPr/>
        </p:nvCxnSpPr>
        <p:spPr>
          <a:xfrm>
            <a:off x="5519957" y="4526940"/>
            <a:ext cx="4099102" cy="10185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98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浏览和提交作业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75689" cy="4351338"/>
          </a:xfrm>
        </p:spPr>
        <p:txBody>
          <a:bodyPr/>
          <a:lstStyle/>
          <a:p>
            <a:r>
              <a:rPr kumimoji="1" lang="zh-CN" altLang="en-US" dirty="0"/>
              <a:t>实验报告通过上传文件来提交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每次提交都会覆盖原来的实验报告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r>
              <a:rPr kumimoji="1" lang="zh-CN" altLang="en-US" dirty="0"/>
              <a:t>可以点击上面的链接来下载当前已经上传的实验报告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 descr="屏幕快照 2013-10-17 上午12.11.0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019" y="3269135"/>
            <a:ext cx="5640981" cy="3010422"/>
          </a:xfrm>
          <a:prstGeom prst="rect">
            <a:avLst/>
          </a:prstGeom>
        </p:spPr>
      </p:pic>
      <p:cxnSp>
        <p:nvCxnSpPr>
          <p:cNvPr id="5" name="直接箭头连接符 32"/>
          <p:cNvCxnSpPr/>
          <p:nvPr/>
        </p:nvCxnSpPr>
        <p:spPr>
          <a:xfrm>
            <a:off x="4954130" y="3810175"/>
            <a:ext cx="3797328" cy="5532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21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OJ</a:t>
            </a:r>
            <a:r>
              <a:rPr kumimoji="1" lang="zh-CN" altLang="en-US" dirty="0"/>
              <a:t>上完成作业的一些说明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zh-CN" altLang="en-US" dirty="0"/>
              <a:t>程序需使用标准输入输出（</a:t>
            </a:r>
            <a:r>
              <a:rPr kumimoji="1" lang="en-US" altLang="zh-CN" dirty="0" err="1"/>
              <a:t>stdin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stdout</a:t>
            </a:r>
            <a:r>
              <a:rPr kumimoji="1" lang="zh-CN" altLang="en-US" dirty="0"/>
              <a:t>）进行输入输出。除非特别声明，输入、输出各行内的（整数、浮点数、字符、字符串等）数据项之间，均以一个空格相互分隔；字符串的长度不含末尾的</a:t>
            </a:r>
            <a:r>
              <a:rPr kumimoji="1" lang="en-US" altLang="zh-CN" dirty="0"/>
              <a:t>‘\0’</a:t>
            </a:r>
            <a:r>
              <a:rPr kumimoji="1" lang="zh-CN" altLang="en-US" dirty="0"/>
              <a:t>以及换行符；行末无多余空格。</a:t>
            </a:r>
          </a:p>
          <a:p>
            <a:r>
              <a:rPr kumimoji="1" lang="zh-CN" altLang="en-US" dirty="0"/>
              <a:t>每题均设有内存量和运行时间的限额，程序运行过程中一旦超过限额，</a:t>
            </a:r>
            <a:r>
              <a:rPr kumimoji="1" lang="en-US" altLang="zh-CN" dirty="0"/>
              <a:t>OJ</a:t>
            </a:r>
            <a:r>
              <a:rPr kumimoji="1" lang="zh-CN" altLang="en-US" dirty="0"/>
              <a:t>将立即强行终止程序，对应的测试点记作</a:t>
            </a:r>
            <a:r>
              <a:rPr kumimoji="1" lang="en-US" altLang="zh-CN" dirty="0"/>
              <a:t>0</a:t>
            </a:r>
            <a:r>
              <a:rPr kumimoji="1" lang="zh-CN" altLang="en-US" dirty="0"/>
              <a:t>分。其中，内存限额包括系统运行程序时默认所占部分，因此实际可用内存会略少一些（约几</a:t>
            </a:r>
            <a:r>
              <a:rPr kumimoji="1" lang="en-US" altLang="zh-CN" dirty="0"/>
              <a:t>MB</a:t>
            </a:r>
            <a:r>
              <a:rPr kumimoji="1" lang="zh-CN" altLang="en-US" dirty="0"/>
              <a:t>）。</a:t>
            </a:r>
          </a:p>
          <a:p>
            <a:r>
              <a:rPr kumimoji="1" lang="zh-CN" altLang="en-US" dirty="0"/>
              <a:t>题目中的</a:t>
            </a:r>
            <a:r>
              <a:rPr kumimoji="1" lang="en-US" altLang="zh-CN" dirty="0"/>
              <a:t>【</a:t>
            </a:r>
            <a:r>
              <a:rPr kumimoji="1" lang="zh-CN" altLang="en-US" dirty="0"/>
              <a:t>限制</a:t>
            </a:r>
            <a:r>
              <a:rPr kumimoji="1" lang="en-US" altLang="zh-CN" dirty="0"/>
              <a:t>】</a:t>
            </a:r>
            <a:r>
              <a:rPr kumimoji="1" lang="zh-CN" altLang="en-US" dirty="0"/>
              <a:t>部分包括两方面，一方面，它限制了程序的测试数据输入，即测试数据输入一定会遵守这些限制，不必进行检查；另一方面，它可能会对允许使用的方法进行限制，如果未遵守限制，该题目不能</a:t>
            </a:r>
            <a:r>
              <a:rPr kumimoji="1" lang="zh-CN" altLang="en-US"/>
              <a:t>得分。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22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在</a:t>
            </a:r>
            <a:r>
              <a:rPr kumimoji="1" lang="en-US" altLang="zh-CN" dirty="0"/>
              <a:t>OJ</a:t>
            </a:r>
            <a:r>
              <a:rPr kumimoji="1" lang="zh-CN" altLang="en-US" dirty="0"/>
              <a:t>上完成作业的一些说明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zh-CN" altLang="en-US" dirty="0"/>
              <a:t>题目中的</a:t>
            </a:r>
            <a:r>
              <a:rPr kumimoji="1" lang="en-US" altLang="zh-CN" dirty="0"/>
              <a:t>【</a:t>
            </a:r>
            <a:r>
              <a:rPr kumimoji="1" lang="zh-CN" altLang="en-US" dirty="0"/>
              <a:t>提示</a:t>
            </a:r>
            <a:r>
              <a:rPr kumimoji="1" lang="en-US" altLang="zh-CN" dirty="0"/>
              <a:t>】</a:t>
            </a:r>
            <a:r>
              <a:rPr kumimoji="1" lang="zh-CN" altLang="en-US"/>
              <a:t>部分只是提供一种可行方法，</a:t>
            </a:r>
            <a:r>
              <a:rPr kumimoji="1" lang="zh-CN" altLang="en-US" dirty="0"/>
              <a:t>也不排除更好的方法。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秒能执行的计算量可大致按照</a:t>
            </a:r>
            <a:r>
              <a:rPr kumimoji="1" lang="en-US" altLang="zh-CN" dirty="0"/>
              <a:t>3*10^8</a:t>
            </a:r>
            <a:r>
              <a:rPr kumimoji="1" lang="zh-CN" altLang="en-US" dirty="0"/>
              <a:t>左右估算，例如：</a:t>
            </a:r>
          </a:p>
          <a:p>
            <a:pPr lvl="1"/>
            <a:r>
              <a:rPr kumimoji="1" lang="zh-CN" altLang="en-US" dirty="0"/>
              <a:t>若程序算法复杂度为</a:t>
            </a:r>
            <a:r>
              <a:rPr kumimoji="1" lang="en-US" altLang="zh-CN" dirty="0"/>
              <a:t>O(n^2)</a:t>
            </a:r>
            <a:r>
              <a:rPr kumimoji="1" lang="zh-CN" altLang="en-US" dirty="0"/>
              <a:t>，则</a:t>
            </a:r>
            <a:r>
              <a:rPr kumimoji="1" lang="en-US" altLang="zh-CN" dirty="0"/>
              <a:t>1</a:t>
            </a:r>
            <a:r>
              <a:rPr kumimoji="1" lang="zh-CN" altLang="en-US" dirty="0"/>
              <a:t>秒内可解决的问题规模大致为</a:t>
            </a:r>
            <a:r>
              <a:rPr kumimoji="1" lang="en-US" altLang="zh-CN" dirty="0"/>
              <a:t>n &lt;= 10,000</a:t>
            </a:r>
            <a:r>
              <a:rPr kumimoji="1" lang="zh-CN" altLang="en-US" dirty="0"/>
              <a:t>；</a:t>
            </a:r>
          </a:p>
          <a:p>
            <a:pPr lvl="1"/>
            <a:r>
              <a:rPr kumimoji="1" lang="zh-CN" altLang="en-US" dirty="0"/>
              <a:t>若复杂度为</a:t>
            </a:r>
            <a:r>
              <a:rPr kumimoji="1" lang="en-US" altLang="zh-CN" dirty="0"/>
              <a:t>O(n^3)</a:t>
            </a:r>
            <a:r>
              <a:rPr kumimoji="1" lang="zh-CN" altLang="en-US" dirty="0"/>
              <a:t>，则可解决的问题规模大致为</a:t>
            </a:r>
            <a:r>
              <a:rPr kumimoji="1" lang="en-US" altLang="zh-CN" dirty="0"/>
              <a:t>n &lt;= 600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dirty="0"/>
              <a:t>作业截止时间之前均为测试时间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测试时间内可以任意测试和标记最终版本。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000000"/>
                </a:solidFill>
              </a:rPr>
              <a:t>最终作业成绩以标记为最终版本的提交为准。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对于清华校内的课程，</a:t>
            </a:r>
            <a:r>
              <a:rPr kumimoji="1" lang="zh-CN" altLang="en-US" dirty="0"/>
              <a:t>测试时间内</a:t>
            </a:r>
            <a:r>
              <a:rPr kumimoji="1" lang="en-US" altLang="zh-CN" dirty="0"/>
              <a:t>OJ</a:t>
            </a:r>
            <a:r>
              <a:rPr kumimoji="1" lang="zh-CN" altLang="en-US" dirty="0"/>
              <a:t>上只会使用最终测试数据中的前</a:t>
            </a:r>
            <a:r>
              <a:rPr kumimoji="1" lang="en-US" altLang="zh-CN" dirty="0"/>
              <a:t>5</a:t>
            </a:r>
            <a:r>
              <a:rPr kumimoji="1" lang="zh-CN" altLang="en-US" dirty="0"/>
              <a:t>组进行测试。最终测试时会使用全部的</a:t>
            </a:r>
            <a:r>
              <a:rPr kumimoji="1" lang="en-US" altLang="zh-CN" dirty="0"/>
              <a:t>10</a:t>
            </a:r>
            <a:r>
              <a:rPr kumimoji="1" lang="zh-CN" altLang="en-US" dirty="0"/>
              <a:t>组测试数据</a:t>
            </a:r>
            <a:r>
              <a:rPr kumimoji="1" lang="en-US" altLang="zh-CN" dirty="0"/>
              <a:t>(</a:t>
            </a:r>
            <a:r>
              <a:rPr kumimoji="1" lang="zh-CN" altLang="en-US" dirty="0"/>
              <a:t>后</a:t>
            </a:r>
            <a:r>
              <a:rPr kumimoji="1" lang="en-US" altLang="zh-CN" dirty="0"/>
              <a:t>5</a:t>
            </a:r>
            <a:r>
              <a:rPr kumimoji="1" lang="zh-CN" altLang="en-US" dirty="0"/>
              <a:t>组难度会明显高于前</a:t>
            </a:r>
            <a:r>
              <a:rPr kumimoji="1" lang="en-US" altLang="zh-CN" dirty="0"/>
              <a:t>5</a:t>
            </a:r>
            <a:r>
              <a:rPr kumimoji="1" lang="zh-CN" altLang="en-US" dirty="0"/>
              <a:t>组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，成绩以最终测试结果为准。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45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概览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 action="ppaction://hlinksldjump"/>
              </a:rPr>
              <a:t>Tsinghua Online Judge</a:t>
            </a:r>
            <a:r>
              <a:rPr kumimoji="1" lang="zh-CN" altLang="en-US" dirty="0">
                <a:hlinkClick r:id="rId2" action="ppaction://hlinksldjump"/>
              </a:rPr>
              <a:t>介绍</a:t>
            </a:r>
            <a:endParaRPr kumimoji="1" lang="en-US" altLang="zh-CN" dirty="0"/>
          </a:p>
          <a:p>
            <a:r>
              <a:rPr kumimoji="1" lang="zh-CN" altLang="en-US" dirty="0">
                <a:hlinkClick r:id="rId3" action="ppaction://hlinksldjump"/>
              </a:rPr>
              <a:t>注册</a:t>
            </a:r>
            <a:endParaRPr kumimoji="1" lang="en-US" altLang="zh-CN" dirty="0"/>
          </a:p>
          <a:p>
            <a:r>
              <a:rPr kumimoji="1" lang="zh-CN" altLang="en-US" dirty="0">
                <a:hlinkClick r:id="rId4" action="ppaction://hlinksldjump"/>
              </a:rPr>
              <a:t>登录</a:t>
            </a:r>
            <a:endParaRPr kumimoji="1" lang="en-US" altLang="zh-CN" dirty="0"/>
          </a:p>
          <a:p>
            <a:r>
              <a:rPr kumimoji="1" lang="zh-CN" altLang="en-US" dirty="0">
                <a:hlinkClick r:id="rId5" action="ppaction://hlinksldjump"/>
              </a:rPr>
              <a:t>选课</a:t>
            </a:r>
            <a:endParaRPr kumimoji="1" lang="en-US" altLang="zh-CN" dirty="0"/>
          </a:p>
          <a:p>
            <a:r>
              <a:rPr kumimoji="1" lang="zh-CN" altLang="en-US" dirty="0">
                <a:hlinkClick r:id="rId6" action="ppaction://hlinksldjump"/>
              </a:rPr>
              <a:t>浏览和提交作业</a:t>
            </a:r>
            <a:endParaRPr kumimoji="1" lang="en-US" altLang="zh-CN" dirty="0"/>
          </a:p>
          <a:p>
            <a:r>
              <a:rPr kumimoji="1" lang="zh-CN" altLang="en-US" dirty="0">
                <a:hlinkClick r:id="rId7" action="ppaction://hlinksldjump"/>
              </a:rPr>
              <a:t>在</a:t>
            </a:r>
            <a:r>
              <a:rPr kumimoji="1" lang="en-US" altLang="zh-CN" dirty="0">
                <a:hlinkClick r:id="rId7" action="ppaction://hlinksldjump"/>
              </a:rPr>
              <a:t>OJ</a:t>
            </a:r>
            <a:r>
              <a:rPr kumimoji="1" lang="zh-CN" altLang="en-US" dirty="0">
                <a:hlinkClick r:id="rId7" action="ppaction://hlinksldjump"/>
              </a:rPr>
              <a:t>上完成作业的一些说明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36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Tsinghua Online Judge</a:t>
            </a:r>
            <a:r>
              <a:rPr kumimoji="1" lang="zh-CN" altLang="en-US" dirty="0"/>
              <a:t>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Tsinghua Online Judge(</a:t>
            </a:r>
            <a:r>
              <a:rPr lang="zh-CN" altLang="en-US" dirty="0"/>
              <a:t>以下简称</a:t>
            </a:r>
            <a:r>
              <a:rPr lang="en-US" altLang="zh-CN" dirty="0"/>
              <a:t>OJ)</a:t>
            </a:r>
            <a:r>
              <a:rPr lang="zh-CN" altLang="en-US" dirty="0"/>
              <a:t>主要用于编程类作业的自动化、标准化评测。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访问</a:t>
            </a:r>
            <a:r>
              <a:rPr lang="en-US" altLang="zh-CN" dirty="0"/>
              <a:t>OJ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http://dsa.cs.tsinghua.edu.cn/oj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建议浏览器：</a:t>
            </a:r>
            <a:endParaRPr lang="en-US" altLang="zh-CN" dirty="0"/>
          </a:p>
          <a:p>
            <a:pPr lvl="1"/>
            <a:r>
              <a:rPr lang="en-US" altLang="zh-CN" dirty="0"/>
              <a:t>Internet Explorer 9</a:t>
            </a:r>
            <a:r>
              <a:rPr lang="zh-CN" altLang="en-US" dirty="0"/>
              <a:t>及以上版本</a:t>
            </a:r>
            <a:endParaRPr lang="en-US" altLang="zh-CN" dirty="0"/>
          </a:p>
          <a:p>
            <a:pPr lvl="1"/>
            <a:r>
              <a:rPr lang="en-US" altLang="zh-CN" dirty="0"/>
              <a:t>Firefox</a:t>
            </a:r>
          </a:p>
          <a:p>
            <a:pPr lvl="1"/>
            <a:r>
              <a:rPr lang="en-US" altLang="zh-CN" dirty="0"/>
              <a:t>Chrome</a:t>
            </a:r>
          </a:p>
          <a:p>
            <a:pPr lvl="1"/>
            <a:r>
              <a:rPr lang="en-US" altLang="zh-CN" dirty="0"/>
              <a:t>Safari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65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快照 2013-10-16 下午11.0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02" y="2445076"/>
            <a:ext cx="9614343" cy="42676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OJ</a:t>
            </a:r>
            <a:r>
              <a:rPr lang="zh-CN" altLang="en-US" dirty="0"/>
              <a:t>地址：</a:t>
            </a:r>
            <a:r>
              <a:rPr lang="en-US" altLang="zh-CN" dirty="0">
                <a:hlinkClick r:id="rId3"/>
              </a:rPr>
              <a:t>http://dsa.cs.tsinghua.edu.cn/oj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448801" y="2410269"/>
            <a:ext cx="1496008" cy="38891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3005609">
            <a:off x="8844969" y="1911491"/>
            <a:ext cx="689850" cy="416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58251" cy="435133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在注册框内输入你的</a:t>
            </a:r>
            <a:r>
              <a:rPr lang="en-US" altLang="zh-CN" dirty="0"/>
              <a:t>E-Mail</a:t>
            </a:r>
            <a:r>
              <a:rPr lang="zh-CN" altLang="en-US" dirty="0"/>
              <a:t>邮箱、密码和昵称。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阅读页面左侧的声明，勾选“</a:t>
            </a:r>
            <a:r>
              <a:rPr lang="en-US" altLang="zh-CN" dirty="0"/>
              <a:t>I agree to the terms of service”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然后点击“</a:t>
            </a:r>
            <a:r>
              <a:rPr lang="en-US" altLang="zh-CN" dirty="0"/>
              <a:t>Register</a:t>
            </a:r>
            <a:r>
              <a:rPr lang="zh-CN" altLang="en-US" dirty="0"/>
              <a:t>！”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1-2</a:t>
            </a:r>
            <a:r>
              <a:rPr lang="zh-CN" altLang="en-US" dirty="0"/>
              <a:t>分钟内，一封邮件就会发往你填写的邮箱中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451" y="1128713"/>
            <a:ext cx="5362575" cy="50482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067215" y="2142813"/>
            <a:ext cx="4412785" cy="279909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9"/>
          <p:cNvCxnSpPr>
            <a:endCxn id="5" idx="1"/>
          </p:cNvCxnSpPr>
          <p:nvPr/>
        </p:nvCxnSpPr>
        <p:spPr>
          <a:xfrm>
            <a:off x="4073954" y="2213171"/>
            <a:ext cx="2993261" cy="132919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9"/>
          <p:cNvCxnSpPr/>
          <p:nvPr/>
        </p:nvCxnSpPr>
        <p:spPr>
          <a:xfrm>
            <a:off x="5620548" y="3533528"/>
            <a:ext cx="1483724" cy="15592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9"/>
          <p:cNvCxnSpPr/>
          <p:nvPr/>
        </p:nvCxnSpPr>
        <p:spPr>
          <a:xfrm>
            <a:off x="4603572" y="4679341"/>
            <a:ext cx="2500700" cy="778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9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打开你的邮箱，点击邮件中的链接，或者将链接复制到浏览器中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见到如下的网页内容说明你注册成功了：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379" y="2397901"/>
            <a:ext cx="8020050" cy="2505075"/>
          </a:xfrm>
          <a:prstGeom prst="rect">
            <a:avLst/>
          </a:prstGeom>
        </p:spPr>
      </p:pic>
      <p:pic>
        <p:nvPicPr>
          <p:cNvPr id="4" name="图片 3" descr="屏幕快照 2013-10-16 下午8.43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099" y="5926844"/>
            <a:ext cx="4127500" cy="44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63309" y="4476642"/>
            <a:ext cx="7280306" cy="3017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78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快照 2013-10-16 下午11.02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002" y="2445076"/>
            <a:ext cx="9614343" cy="42676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输入你的用户名和密码即可登录 </a:t>
            </a:r>
          </a:p>
        </p:txBody>
      </p:sp>
      <p:sp>
        <p:nvSpPr>
          <p:cNvPr id="5" name="矩形 4"/>
          <p:cNvSpPr/>
          <p:nvPr/>
        </p:nvSpPr>
        <p:spPr>
          <a:xfrm>
            <a:off x="7843936" y="3651240"/>
            <a:ext cx="2858276" cy="158323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 rot="3005609">
            <a:off x="7240104" y="3152462"/>
            <a:ext cx="689850" cy="41670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5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屏幕快照 2013-10-16 下午11.04.1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04" y="1877292"/>
            <a:ext cx="10783719" cy="41273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登录后的主界面</a:t>
            </a:r>
          </a:p>
        </p:txBody>
      </p:sp>
      <p:sp>
        <p:nvSpPr>
          <p:cNvPr id="5" name="矩形 4"/>
          <p:cNvSpPr/>
          <p:nvPr/>
        </p:nvSpPr>
        <p:spPr>
          <a:xfrm>
            <a:off x="3181738" y="1964794"/>
            <a:ext cx="699797" cy="2745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72337" y="3736096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这就是你目前的课程，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新注册用户可以用来熟悉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OJ</a:t>
            </a:r>
            <a:r>
              <a:rPr lang="zh-CN" altLang="en-US" dirty="0">
                <a:solidFill>
                  <a:srgbClr val="FF0000"/>
                </a:solidFill>
              </a:rPr>
              <a:t>的提交过程</a:t>
            </a:r>
          </a:p>
        </p:txBody>
      </p:sp>
      <p:sp>
        <p:nvSpPr>
          <p:cNvPr id="7" name="矩形 6"/>
          <p:cNvSpPr/>
          <p:nvPr/>
        </p:nvSpPr>
        <p:spPr>
          <a:xfrm>
            <a:off x="641935" y="3048201"/>
            <a:ext cx="2304662" cy="161122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22491" y="331010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这里目前可以修改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你的密码和昵称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3881537" y="2239349"/>
            <a:ext cx="2214463" cy="1138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034291" y="1964794"/>
            <a:ext cx="699797" cy="27455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4734089" y="2251130"/>
            <a:ext cx="4083340" cy="79707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8817429" y="2972709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这里可以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选新的课程</a:t>
            </a:r>
          </a:p>
        </p:txBody>
      </p:sp>
    </p:spTree>
    <p:extLst>
      <p:ext uri="{BB962C8B-B14F-4D97-AF65-F5344CB8AC3E}">
        <p14:creationId xmlns:p14="http://schemas.microsoft.com/office/powerpoint/2010/main" val="58612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002" y="1140448"/>
            <a:ext cx="5610225" cy="192405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 rot="20584867">
            <a:off x="3359020" y="1978090"/>
            <a:ext cx="1054360" cy="5318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745543" y="2278335"/>
            <a:ext cx="130685" cy="3246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044506" y="2575629"/>
            <a:ext cx="288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输入在网络学堂发布给每个人人的代码。点击“</a:t>
            </a:r>
            <a:r>
              <a:rPr lang="en-US" altLang="zh-CN" sz="1400" dirty="0">
                <a:solidFill>
                  <a:srgbClr val="FF0000"/>
                </a:solidFill>
              </a:rPr>
              <a:t>OK</a:t>
            </a:r>
            <a:r>
              <a:rPr lang="zh-CN" altLang="en-US" sz="1400" dirty="0">
                <a:solidFill>
                  <a:srgbClr val="FF0000"/>
                </a:solidFill>
              </a:rPr>
              <a:t>”即可！</a:t>
            </a:r>
          </a:p>
        </p:txBody>
      </p:sp>
      <p:grpSp>
        <p:nvGrpSpPr>
          <p:cNvPr id="17" name="组 16"/>
          <p:cNvGrpSpPr/>
          <p:nvPr/>
        </p:nvGrpSpPr>
        <p:grpSpPr>
          <a:xfrm>
            <a:off x="641740" y="1697244"/>
            <a:ext cx="2438400" cy="1790700"/>
            <a:chOff x="679462" y="1370298"/>
            <a:chExt cx="2438400" cy="1790700"/>
          </a:xfrm>
        </p:grpSpPr>
        <p:pic>
          <p:nvPicPr>
            <p:cNvPr id="13" name="图片 12" descr="屏幕快照 2013-10-16 下午8.48.03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462" y="1370298"/>
              <a:ext cx="2438400" cy="1790700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994006" y="2414369"/>
              <a:ext cx="1822555" cy="238921"/>
            </a:xfrm>
            <a:prstGeom prst="rect">
              <a:avLst/>
            </a:prstGeom>
            <a:noFill/>
            <a:ln w="508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08093" y="2779038"/>
              <a:ext cx="1822555" cy="240424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右箭头 15"/>
          <p:cNvSpPr/>
          <p:nvPr/>
        </p:nvSpPr>
        <p:spPr>
          <a:xfrm rot="3056151">
            <a:off x="3222219" y="4004140"/>
            <a:ext cx="1054360" cy="53184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 descr="屏幕快照 2013-10-16 下午8.52.5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33" y="3595467"/>
            <a:ext cx="5801897" cy="3025346"/>
          </a:xfrm>
          <a:prstGeom prst="rect">
            <a:avLst/>
          </a:prstGeom>
        </p:spPr>
      </p:pic>
      <p:cxnSp>
        <p:nvCxnSpPr>
          <p:cNvPr id="21" name="直接箭头连接符 6"/>
          <p:cNvCxnSpPr/>
          <p:nvPr/>
        </p:nvCxnSpPr>
        <p:spPr>
          <a:xfrm flipH="1" flipV="1">
            <a:off x="4998310" y="5046301"/>
            <a:ext cx="471351" cy="6626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580783" y="5557367"/>
            <a:ext cx="2880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点选公开课程前面的</a:t>
            </a:r>
            <a:r>
              <a:rPr lang="en-US" altLang="zh-CN" sz="1400" dirty="0">
                <a:solidFill>
                  <a:srgbClr val="FF0000"/>
                </a:solidFill>
              </a:rPr>
              <a:t>“+”</a:t>
            </a:r>
            <a:r>
              <a:rPr lang="zh-CN" altLang="en-US" sz="1400" dirty="0">
                <a:solidFill>
                  <a:srgbClr val="FF0000"/>
                </a:solidFill>
              </a:rPr>
              <a:t>号即可选上该课程。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423790" y="1648674"/>
            <a:ext cx="165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清华校内</a:t>
            </a:r>
            <a:endParaRPr lang="en-US" altLang="zh-CN" sz="28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课程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536956" y="4391492"/>
            <a:ext cx="1655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</a:rPr>
              <a:t>xuetangX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课程</a:t>
            </a:r>
          </a:p>
        </p:txBody>
      </p:sp>
    </p:spTree>
    <p:extLst>
      <p:ext uri="{BB962C8B-B14F-4D97-AF65-F5344CB8AC3E}">
        <p14:creationId xmlns:p14="http://schemas.microsoft.com/office/powerpoint/2010/main" val="3028325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1138</Words>
  <Application>Microsoft Office PowerPoint</Application>
  <PresentationFormat>宽屏</PresentationFormat>
  <Paragraphs>140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宋体</vt:lpstr>
      <vt:lpstr>Arial</vt:lpstr>
      <vt:lpstr>Calibri</vt:lpstr>
      <vt:lpstr>Calibri Light</vt:lpstr>
      <vt:lpstr>Office 主题</vt:lpstr>
      <vt:lpstr>Quick Guide To  Tsinghua Online Judge</vt:lpstr>
      <vt:lpstr>概览</vt:lpstr>
      <vt:lpstr>Tsinghua Online Judge介绍</vt:lpstr>
      <vt:lpstr>注册</vt:lpstr>
      <vt:lpstr>注册</vt:lpstr>
      <vt:lpstr>注册</vt:lpstr>
      <vt:lpstr>登录</vt:lpstr>
      <vt:lpstr>登录后的主界面</vt:lpstr>
      <vt:lpstr>选课</vt:lpstr>
      <vt:lpstr>浏览和提交作业</vt:lpstr>
      <vt:lpstr>浏览和提交作业</vt:lpstr>
      <vt:lpstr>浏览和提交作业</vt:lpstr>
      <vt:lpstr>浏览和提交作业</vt:lpstr>
      <vt:lpstr>浏览和提交作业</vt:lpstr>
      <vt:lpstr>浏览和提交作业</vt:lpstr>
      <vt:lpstr>浏览和提交作业</vt:lpstr>
      <vt:lpstr>浏览和提交作业</vt:lpstr>
      <vt:lpstr>在OJ上完成作业的一些说明</vt:lpstr>
      <vt:lpstr>在OJ上完成作业的一些说明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Guide To Online Judge</dc:title>
  <dc:creator>Ruizhe Li</dc:creator>
  <cp:lastModifiedBy>HolderRoberts</cp:lastModifiedBy>
  <cp:revision>49</cp:revision>
  <dcterms:created xsi:type="dcterms:W3CDTF">2013-09-15T15:16:15Z</dcterms:created>
  <dcterms:modified xsi:type="dcterms:W3CDTF">2022-10-22T02:34:08Z</dcterms:modified>
</cp:coreProperties>
</file>