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2" r:id="rId4"/>
    <p:sldId id="283" r:id="rId5"/>
    <p:sldId id="285" r:id="rId6"/>
    <p:sldId id="300" r:id="rId7"/>
    <p:sldId id="301" r:id="rId8"/>
    <p:sldId id="304" r:id="rId9"/>
    <p:sldId id="313" r:id="rId10"/>
    <p:sldId id="312" r:id="rId11"/>
    <p:sldId id="302" r:id="rId12"/>
    <p:sldId id="303" r:id="rId13"/>
    <p:sldId id="29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7C5"/>
    <a:srgbClr val="6B6ED9"/>
    <a:srgbClr val="D0ACD9"/>
    <a:srgbClr val="D1B2D9"/>
    <a:srgbClr val="6D4CD9"/>
    <a:srgbClr val="0C886A"/>
    <a:srgbClr val="576271"/>
    <a:srgbClr val="106778"/>
    <a:srgbClr val="31597F"/>
    <a:srgbClr val="2F7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29"/>
  </p:normalViewPr>
  <p:slideViewPr>
    <p:cSldViewPr snapToGrid="0" showGuides="1">
      <p:cViewPr>
        <p:scale>
          <a:sx n="197" d="100"/>
          <a:sy n="197" d="100"/>
        </p:scale>
        <p:origin x="696" y="5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4352" y="7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2E338-737C-4C2D-9DB3-AD5A98C8FA53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198D7-57E4-48F7-9E4B-1EF67AFE6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mavarl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hero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98D7-57E4-48F7-9E4B-1EF67AFE6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198D7-57E4-48F7-9E4B-1EF67AFE64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5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9FB4-6B33-4A4C-B4E4-4CD115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2242-CDFE-407B-91AB-D578A24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D3A0-F76C-4A9E-B820-AC54FCA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0FA0D-F2CD-403D-8A66-36A81CC4C839}"/>
              </a:ext>
            </a:extLst>
          </p:cNvPr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79EF67-3C11-47AB-A3B7-7B25261EE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47296"/>
          <a:stretch>
            <a:fillRect/>
          </a:stretch>
        </p:blipFill>
        <p:spPr>
          <a:xfrm>
            <a:off x="8949493" y="727072"/>
            <a:ext cx="2939989" cy="54746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17E98-1B13-4583-B260-F71106061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47296"/>
          <a:stretch>
            <a:fillRect/>
          </a:stretch>
        </p:blipFill>
        <p:spPr>
          <a:xfrm flipH="1">
            <a:off x="302518" y="727072"/>
            <a:ext cx="2939989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4899"/>
      </p:ext>
    </p:extLst>
  </p:cSld>
  <p:clrMapOvr>
    <a:masterClrMapping/>
  </p:clrMapOvr>
  <p:transition spd="slow" advClick="0" advTm="30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D16C-0AA7-40BE-A65D-4391DD25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4B639-DA3A-4577-9190-C864B0AE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5F05B8-D6C7-4B91-B1FB-0E5BEE87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B3968-DA5D-4448-BD63-8B3499DC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44716-A07F-4640-9EE1-A1D8B699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C6BB2-ED07-4B97-B6E7-EE6CD5E1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73293"/>
      </p:ext>
    </p:extLst>
  </p:cSld>
  <p:clrMapOvr>
    <a:masterClrMapping/>
  </p:clrMapOvr>
  <p:transition spd="slow" advClick="0" advTm="3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1E45C-2E71-4D05-A7F8-F35164F5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35C6C4-2023-406E-A736-AA55A7CE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A8997-BC5A-48D6-9E23-C7A07218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6131D-D4C5-4445-896A-AB55875C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2057-D5EF-402F-80AE-46A72EFB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A84B9-37CE-4B11-92AC-2CA500D7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2094"/>
      </p:ext>
    </p:extLst>
  </p:cSld>
  <p:clrMapOvr>
    <a:masterClrMapping/>
  </p:clrMapOvr>
  <p:transition spd="slow" advClick="0" advTm="300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8D04C-0C74-4369-AAD3-4EAFEED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2B6F5-B481-46F7-B61E-2A3565A64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AB71A-B1FF-4574-B2DA-0C116EB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98BCD-D1F2-4925-B8D0-8FB1ABB6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9DA09-1581-4878-B5F8-7CF065D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27909"/>
      </p:ext>
    </p:extLst>
  </p:cSld>
  <p:clrMapOvr>
    <a:masterClrMapping/>
  </p:clrMapOvr>
  <p:transition spd="slow" advClick="0" advTm="300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3804D-2D75-4271-8051-1C33080B2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DE36A-D0A3-4320-8CD1-37B7B720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34080-1AEF-4FE3-BE4E-F48BEED5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083D8-1208-4C73-8C18-55010CD0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A80B6-D521-4468-B679-36FBF28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7241"/>
      </p:ext>
    </p:extLst>
  </p:cSld>
  <p:clrMapOvr>
    <a:masterClrMapping/>
  </p:clrMapOvr>
  <p:transition spd="slow" advClick="0" advTm="3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9FB4-6B33-4A4C-B4E4-4CD115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2242-CDFE-407B-91AB-D578A24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D3A0-F76C-4A9E-B820-AC54FCA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0FA0D-F2CD-403D-8A66-36A81CC4C839}"/>
              </a:ext>
            </a:extLst>
          </p:cNvPr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A380CD-061A-46F1-BBE3-A49FA9DA4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3513" y="359986"/>
            <a:ext cx="1541616" cy="576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2B4CA0-3740-484A-AC3B-4809F4A22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-1" t="1" r="19505" b="45156"/>
          <a:stretch>
            <a:fillRect/>
          </a:stretch>
        </p:blipFill>
        <p:spPr>
          <a:xfrm>
            <a:off x="7405974" y="3552234"/>
            <a:ext cx="4490280" cy="30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43200"/>
      </p:ext>
    </p:extLst>
  </p:cSld>
  <p:clrMapOvr>
    <a:masterClrMapping/>
  </p:clrMapOvr>
  <p:transition spd="slow" advClick="0" advTm="3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29FB4-6B33-4A4C-B4E4-4CD11564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42242-CDFE-407B-91AB-D578A246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BD3A0-F76C-4A9E-B820-AC54FCA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0FA0D-F2CD-403D-8A66-36A81CC4C839}"/>
              </a:ext>
            </a:extLst>
          </p:cNvPr>
          <p:cNvSpPr/>
          <p:nvPr userDrawn="1"/>
        </p:nvSpPr>
        <p:spPr>
          <a:xfrm>
            <a:off x="316871" y="289711"/>
            <a:ext cx="11579382" cy="6264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A380CD-061A-46F1-BBE3-A49FA9DA4C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3513" y="359986"/>
            <a:ext cx="1541616" cy="576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2B4CA0-3740-484A-AC3B-4809F4A224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2634" t="1" r="-694" b="34713"/>
          <a:stretch>
            <a:fillRect/>
          </a:stretch>
        </p:blipFill>
        <p:spPr>
          <a:xfrm>
            <a:off x="316870" y="3177192"/>
            <a:ext cx="4114799" cy="3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75404"/>
      </p:ext>
    </p:extLst>
  </p:cSld>
  <p:clrMapOvr>
    <a:masterClrMapping/>
  </p:clrMapOvr>
  <p:transition spd="slow" advClick="0" advTm="3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95E9-569D-4587-B35B-D855FC2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CCCC6-A151-4D39-A65B-5E8EA614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D83DF-4917-4E44-B4C7-4C582A1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7753D-0915-481C-B168-139E8313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42767-8D39-46E1-BECB-D0125C7F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2258"/>
      </p:ext>
    </p:extLst>
  </p:cSld>
  <p:clrMapOvr>
    <a:masterClrMapping/>
  </p:clrMapOvr>
  <p:transition spd="slow" advClick="0" advTm="3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721CF-6B2F-497D-9E13-CD64E56D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59DE-3A75-44F6-A69C-99FC0AE8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8B03C-5777-41EC-8312-90CB5792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48E79-3E22-44D3-A933-5BB6EC04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3BD72-6A83-4515-AC23-35A1A2F8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84075"/>
      </p:ext>
    </p:extLst>
  </p:cSld>
  <p:clrMapOvr>
    <a:masterClrMapping/>
  </p:clrMapOvr>
  <p:transition spd="slow" advClick="0" advTm="3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3517-51D7-41D2-807F-D5C4000E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9E502-A12A-432D-9469-5E4049F8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82C21-3212-4560-BFAA-6111354F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69414-0C3C-41CD-A256-E8A2D0F2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E817E-36C9-4BB2-9CFF-0201771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94540-8793-44BB-8C7F-294DC9B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92961"/>
      </p:ext>
    </p:extLst>
  </p:cSld>
  <p:clrMapOvr>
    <a:masterClrMapping/>
  </p:clrMapOvr>
  <p:transition spd="slow" advClick="0" advTm="3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9BA8-2500-48D2-9E1F-D4F4359A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7C996-9B6B-42F6-A0A7-D4ABBE17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D1895-30DA-4A66-945E-AEB822C6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758DC-DD2F-42D0-B342-66EC7BC24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1B0ED-69CC-4C09-BE22-58FBE1769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98408D-A3A6-4341-B860-83B59538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02221E-4B38-49E1-8D8C-275A00E2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D6144-C297-4103-9BA7-251E7DF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99496"/>
      </p:ext>
    </p:extLst>
  </p:cSld>
  <p:clrMapOvr>
    <a:masterClrMapping/>
  </p:clrMapOvr>
  <p:transition spd="slow" advClick="0" advTm="3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8548-92A4-4FE0-90D0-4011CC8B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B7081-0E91-47EE-AED7-354F54D5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9C43A0-19ED-4A5A-8358-3875A4FD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23BA1-6E87-4C48-8824-FE51B96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66957"/>
      </p:ext>
    </p:extLst>
  </p:cSld>
  <p:clrMapOvr>
    <a:masterClrMapping/>
  </p:clrMapOvr>
  <p:transition spd="slow" advClick="0" advTm="3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16D1E0-9648-43E4-A064-0BE8B3C1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63C25-0254-4D86-88A7-E0CEAD9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09FA2-ED11-4EF2-B1ED-247E8FAC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20263"/>
      </p:ext>
    </p:extLst>
  </p:cSld>
  <p:clrMapOvr>
    <a:masterClrMapping/>
  </p:clrMapOvr>
  <p:transition spd="slow" advClick="0" advTm="3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8F331-B0ED-4EE2-96F7-EE272B20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4C595-119F-40BF-A9B7-3C65F411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92C92-41A5-45A4-A324-DCE810C5F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8BC5-6867-479C-BF5B-03208C4C5277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0EA19-D7E8-4291-AD8A-2743E7066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BD46-7624-4A18-9649-492A64A4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5C41-0F9D-4697-9AE9-E9B3A6ABB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8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Click="0" advTm="30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b5411b7SD/?spm_id_from=333.337.search-card.all.click&amp;vd_source=24bf866712cea6368bf09110d16d89e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7025697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24878-C13A-40F4-AE81-80A17F13DE3E}"/>
              </a:ext>
            </a:extLst>
          </p:cNvPr>
          <p:cNvSpPr txBox="1"/>
          <p:nvPr/>
        </p:nvSpPr>
        <p:spPr>
          <a:xfrm>
            <a:off x="715698" y="1926484"/>
            <a:ext cx="10048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200" dirty="0">
                <a:solidFill>
                  <a:schemeClr val="accent3"/>
                </a:solidFill>
              </a:rPr>
              <a:t>计算机系统概论</a:t>
            </a:r>
            <a:r>
              <a:rPr lang="en-US" altLang="zh-CN" sz="4000" b="1" spc="200" dirty="0">
                <a:solidFill>
                  <a:schemeClr val="accent3"/>
                </a:solidFill>
              </a:rPr>
              <a:t>-</a:t>
            </a:r>
            <a:r>
              <a:rPr lang="zh-CN" altLang="en-US" sz="4000" b="1" spc="200" dirty="0">
                <a:solidFill>
                  <a:schemeClr val="accent3"/>
                </a:solidFill>
              </a:rPr>
              <a:t>实验</a:t>
            </a:r>
            <a:r>
              <a:rPr lang="en-US" altLang="zh-CN" sz="4000" b="1" spc="200" dirty="0">
                <a:solidFill>
                  <a:schemeClr val="accent3"/>
                </a:solidFill>
              </a:rPr>
              <a:t>2</a:t>
            </a:r>
          </a:p>
          <a:p>
            <a:pPr algn="ctr"/>
            <a:r>
              <a:rPr lang="zh-CN" altLang="en-US" sz="4000" b="1" spc="200" dirty="0">
                <a:solidFill>
                  <a:schemeClr val="accent3"/>
                </a:solidFill>
              </a:rPr>
              <a:t>协程实验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83E1A-48F1-4AD6-A6B5-D725B238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93" y="3629415"/>
            <a:ext cx="1848822" cy="6917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DB4631-C4A3-40B6-BFA8-F5A2F8B0840A}"/>
              </a:ext>
            </a:extLst>
          </p:cNvPr>
          <p:cNvSpPr/>
          <p:nvPr/>
        </p:nvSpPr>
        <p:spPr>
          <a:xfrm flipV="1">
            <a:off x="1683909" y="3249923"/>
            <a:ext cx="8111790" cy="8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810AC-1AD5-31DA-5BB8-ABACEB6C1032}"/>
              </a:ext>
            </a:extLst>
          </p:cNvPr>
          <p:cNvSpPr txBox="1"/>
          <p:nvPr/>
        </p:nvSpPr>
        <p:spPr>
          <a:xfrm>
            <a:off x="8714789" y="5107259"/>
            <a:ext cx="1483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/>
              <a:t>张学峰</a:t>
            </a:r>
            <a:endParaRPr kumimoji="1" lang="en-US" altLang="zh-CN" sz="2000" b="1" dirty="0"/>
          </a:p>
          <a:p>
            <a:pPr algn="ctr"/>
            <a:r>
              <a:rPr kumimoji="1" lang="en-US" altLang="zh-CN" sz="2000" b="1" dirty="0"/>
              <a:t>2023.11.13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01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51356" y="511217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Task1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流程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2" name="直接连接符 79">
            <a:extLst>
              <a:ext uri="{FF2B5EF4-FFF2-40B4-BE49-F238E27FC236}">
                <a16:creationId xmlns:a16="http://schemas.microsoft.com/office/drawing/2014/main" id="{3D67B22D-151C-5EDC-3B68-30FA27BCA6E5}"/>
              </a:ext>
            </a:extLst>
          </p:cNvPr>
          <p:cNvCxnSpPr>
            <a:cxnSpLocks/>
          </p:cNvCxnSpPr>
          <p:nvPr/>
        </p:nvCxnSpPr>
        <p:spPr>
          <a:xfrm>
            <a:off x="677052" y="1084358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2C6B63F-1617-106B-42D0-6BD63FCF0AA2}"/>
              </a:ext>
            </a:extLst>
          </p:cNvPr>
          <p:cNvSpPr/>
          <p:nvPr/>
        </p:nvSpPr>
        <p:spPr>
          <a:xfrm>
            <a:off x="677051" y="1349297"/>
            <a:ext cx="2501047" cy="93670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Sample.cpp</a:t>
            </a:r>
            <a:endParaRPr kumimoji="1" lang="en-US" altLang="zh-CN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定义调度器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Pool</a:t>
            </a:r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注册函数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47F660B3-DC99-AD50-4B76-9E57BE7E0FE9}"/>
              </a:ext>
            </a:extLst>
          </p:cNvPr>
          <p:cNvSpPr/>
          <p:nvPr/>
        </p:nvSpPr>
        <p:spPr>
          <a:xfrm>
            <a:off x="774773" y="3029796"/>
            <a:ext cx="2299605" cy="12025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Serial_execute</a:t>
            </a:r>
            <a:endParaRPr kumimoji="1" lang="en-US" altLang="zh-CN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kumimoji="1" lang="en-US" altLang="zh-CN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调度器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选择协程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EAE82CB-A17F-D8FE-B356-906C4E3EB2DD}"/>
              </a:ext>
            </a:extLst>
          </p:cNvPr>
          <p:cNvSpPr/>
          <p:nvPr/>
        </p:nvSpPr>
        <p:spPr>
          <a:xfrm rot="5400000">
            <a:off x="1689005" y="2391969"/>
            <a:ext cx="471142" cy="531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27AEA50-BF69-A952-B5A3-400208F4CD58}"/>
              </a:ext>
            </a:extLst>
          </p:cNvPr>
          <p:cNvSpPr/>
          <p:nvPr/>
        </p:nvSpPr>
        <p:spPr>
          <a:xfrm>
            <a:off x="2714727" y="5137269"/>
            <a:ext cx="1846842" cy="9569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协程执行中。。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0555AF49-67D6-E724-1156-CA253E24026A}"/>
              </a:ext>
            </a:extLst>
          </p:cNvPr>
          <p:cNvSpPr/>
          <p:nvPr/>
        </p:nvSpPr>
        <p:spPr>
          <a:xfrm rot="19538248">
            <a:off x="2465442" y="4281179"/>
            <a:ext cx="535258" cy="859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E69130-7DA6-0910-6D70-A141943AD7CB}"/>
              </a:ext>
            </a:extLst>
          </p:cNvPr>
          <p:cNvSpPr txBox="1"/>
          <p:nvPr/>
        </p:nvSpPr>
        <p:spPr>
          <a:xfrm>
            <a:off x="1270628" y="425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resume()</a:t>
            </a:r>
            <a:endParaRPr kumimoji="1" lang="zh-CN" altLang="en-US" dirty="0">
              <a:latin typeface="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4622B67-D003-E0B9-3092-A1CA24B327C0}"/>
              </a:ext>
            </a:extLst>
          </p:cNvPr>
          <p:cNvSpPr/>
          <p:nvPr/>
        </p:nvSpPr>
        <p:spPr>
          <a:xfrm>
            <a:off x="4786057" y="3029796"/>
            <a:ext cx="2299605" cy="12025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Serial_execute</a:t>
            </a:r>
            <a:endParaRPr kumimoji="1" lang="en-US" altLang="zh-CN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kumimoji="1" lang="en-US" altLang="zh-CN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调度器</a:t>
            </a:r>
            <a:endParaRPr kumimoji="1" lang="en-US" altLang="zh-CN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选择协程</a:t>
            </a: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526DE1ED-53E9-81DA-2F58-F5AED309EAC6}"/>
              </a:ext>
            </a:extLst>
          </p:cNvPr>
          <p:cNvSpPr/>
          <p:nvPr/>
        </p:nvSpPr>
        <p:spPr>
          <a:xfrm rot="13807249">
            <a:off x="4388163" y="4169179"/>
            <a:ext cx="535258" cy="1036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7A8ACA-70B2-F75B-E036-C60C9F132F7D}"/>
              </a:ext>
            </a:extLst>
          </p:cNvPr>
          <p:cNvSpPr txBox="1"/>
          <p:nvPr/>
        </p:nvSpPr>
        <p:spPr>
          <a:xfrm>
            <a:off x="4786057" y="47713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yield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AAF08CC-7ADC-5FB3-0C0A-B64E51D7066D}"/>
              </a:ext>
            </a:extLst>
          </p:cNvPr>
          <p:cNvSpPr/>
          <p:nvPr/>
        </p:nvSpPr>
        <p:spPr>
          <a:xfrm>
            <a:off x="7872833" y="5039467"/>
            <a:ext cx="1846842" cy="9569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协程执行中。。</a:t>
            </a:r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F7DA4E00-326B-2A54-9654-EAAC73E26BB5}"/>
              </a:ext>
            </a:extLst>
          </p:cNvPr>
          <p:cNvSpPr/>
          <p:nvPr/>
        </p:nvSpPr>
        <p:spPr>
          <a:xfrm rot="19538248">
            <a:off x="7479438" y="3974085"/>
            <a:ext cx="535258" cy="1031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245F8F-C1D2-EBC5-96DB-FED2719E242A}"/>
              </a:ext>
            </a:extLst>
          </p:cNvPr>
          <p:cNvSpPr txBox="1"/>
          <p:nvPr/>
        </p:nvSpPr>
        <p:spPr>
          <a:xfrm>
            <a:off x="6399257" y="42073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resume()</a:t>
            </a:r>
            <a:endParaRPr kumimoji="1" lang="zh-CN" altLang="en-US" dirty="0">
              <a:latin typeface="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86137BE0-71C3-3AD7-CCF8-AF31C8B5C749}"/>
              </a:ext>
            </a:extLst>
          </p:cNvPr>
          <p:cNvSpPr/>
          <p:nvPr/>
        </p:nvSpPr>
        <p:spPr>
          <a:xfrm rot="13807249">
            <a:off x="9542228" y="4069487"/>
            <a:ext cx="535258" cy="104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7D343B-BBC7-3D94-ED21-640CC2054B89}"/>
              </a:ext>
            </a:extLst>
          </p:cNvPr>
          <p:cNvSpPr txBox="1"/>
          <p:nvPr/>
        </p:nvSpPr>
        <p:spPr>
          <a:xfrm>
            <a:off x="9921699" y="486587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yield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98AA1A-C05D-1D2C-A3D9-FA050A135809}"/>
              </a:ext>
            </a:extLst>
          </p:cNvPr>
          <p:cNvSpPr txBox="1"/>
          <p:nvPr/>
        </p:nvSpPr>
        <p:spPr>
          <a:xfrm>
            <a:off x="9988406" y="3187127"/>
            <a:ext cx="15696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。。。。。。</a:t>
            </a:r>
            <a:endParaRPr kumimoji="1" lang="en-US" altLang="zh-CN" b="1" dirty="0"/>
          </a:p>
          <a:p>
            <a:r>
              <a:rPr kumimoji="1" lang="zh-CN" altLang="en-US" b="1" dirty="0"/>
              <a:t>直到所有协程</a:t>
            </a:r>
            <a:endParaRPr kumimoji="1" lang="en-US" altLang="zh-CN" b="1" dirty="0"/>
          </a:p>
          <a:p>
            <a:pPr algn="ctr"/>
            <a:r>
              <a:rPr kumimoji="1" lang="en-US" altLang="zh-CN" b="1" dirty="0"/>
              <a:t>finished</a:t>
            </a:r>
            <a:endParaRPr kumimoji="1" lang="zh-CN" altLang="en-US" b="1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B720E8A-1014-FD6B-126B-46D8EC2AE7E3}"/>
              </a:ext>
            </a:extLst>
          </p:cNvPr>
          <p:cNvCxnSpPr>
            <a:cxnSpLocks/>
          </p:cNvCxnSpPr>
          <p:nvPr/>
        </p:nvCxnSpPr>
        <p:spPr>
          <a:xfrm>
            <a:off x="412595" y="4687062"/>
            <a:ext cx="11374244" cy="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67380"/>
      </p:ext>
    </p:extLst>
  </p:cSld>
  <p:clrMapOvr>
    <a:masterClrMapping/>
  </p:clrMapOvr>
  <p:transition spd="slow" advClick="0" advTm="30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2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: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 err="1">
                <a:solidFill>
                  <a:schemeClr val="accent3"/>
                </a:solidFill>
              </a:rPr>
              <a:t>sleep_sort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（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20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分）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3618549"/>
            <a:ext cx="3990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完善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函数（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21D1-0F87-C489-FA23-7718B760998F}"/>
              </a:ext>
            </a:extLst>
          </p:cNvPr>
          <p:cNvSpPr txBox="1"/>
          <p:nvPr/>
        </p:nvSpPr>
        <p:spPr>
          <a:xfrm>
            <a:off x="9942647" y="159507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完成后运行</a:t>
            </a:r>
            <a:endParaRPr kumimoji="1" lang="en-US" altLang="zh-CN" dirty="0"/>
          </a:p>
          <a:p>
            <a:r>
              <a:rPr kumimoji="1" lang="en-US" altLang="zh-CN" dirty="0"/>
              <a:t>bin/</a:t>
            </a:r>
            <a:r>
              <a:rPr kumimoji="1" lang="en-US" altLang="zh-CN" dirty="0" err="1"/>
              <a:t>sleep_sort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期望输出：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FFE10D-6282-C805-2946-7B4C2ABA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376" y="2795400"/>
            <a:ext cx="21209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8DAEE1-A978-5649-B8AA-AC8090F87ED7}"/>
              </a:ext>
            </a:extLst>
          </p:cNvPr>
          <p:cNvSpPr txBox="1"/>
          <p:nvPr/>
        </p:nvSpPr>
        <p:spPr>
          <a:xfrm>
            <a:off x="662189" y="4213269"/>
            <a:ext cx="7039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修改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coroutine_pool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serial_execute_all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支持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逻辑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32BC9-AAD7-8856-B484-11BDE2347E3D}"/>
              </a:ext>
            </a:extLst>
          </p:cNvPr>
          <p:cNvSpPr txBox="1"/>
          <p:nvPr/>
        </p:nvSpPr>
        <p:spPr>
          <a:xfrm>
            <a:off x="779388" y="1578766"/>
            <a:ext cx="7973658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由于所有协程属于</a:t>
            </a:r>
            <a:r>
              <a:rPr kumimoji="1" lang="zh-CN" altLang="en-US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同一线程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，所以不能调用系统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函数，会阻塞整个线程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所以协程需要有自己的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函数，具体做法是：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协程需要设置一个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标记，如果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才能重新调度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如果非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，需要查询是否已经睡眠足够时间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80631"/>
      </p:ext>
    </p:extLst>
  </p:cSld>
  <p:clrMapOvr>
    <a:masterClrMapping/>
  </p:clrMapOvr>
  <p:transition spd="slow" advClick="0" advTm="30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612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3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: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优化二分算法（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15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分）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2581118"/>
            <a:ext cx="4987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在实验报告中性能分析（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21D1-0F87-C489-FA23-7718B760998F}"/>
              </a:ext>
            </a:extLst>
          </p:cNvPr>
          <p:cNvSpPr txBox="1"/>
          <p:nvPr/>
        </p:nvSpPr>
        <p:spPr>
          <a:xfrm>
            <a:off x="9591171" y="1708205"/>
            <a:ext cx="21964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完成后运行</a:t>
            </a:r>
            <a:endParaRPr kumimoji="1" lang="en-US" altLang="zh-CN" dirty="0"/>
          </a:p>
          <a:p>
            <a:r>
              <a:rPr kumimoji="1" lang="en-US" altLang="zh-CN" dirty="0"/>
              <a:t>bin/</a:t>
            </a:r>
            <a:r>
              <a:rPr kumimoji="1" lang="en-US" altLang="zh-CN" dirty="0" err="1"/>
              <a:t>binary_search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0FCFF-D0A5-26AB-3AD2-6A4A00864657}"/>
              </a:ext>
            </a:extLst>
          </p:cNvPr>
          <p:cNvSpPr txBox="1"/>
          <p:nvPr/>
        </p:nvSpPr>
        <p:spPr>
          <a:xfrm>
            <a:off x="662189" y="1892871"/>
            <a:ext cx="793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在</a:t>
            </a:r>
            <a:r>
              <a:rPr kumimoji="1" lang="en-US" altLang="zh-CN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binary_search.cpp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中使用协程优化（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这里写图片描述">
            <a:extLst>
              <a:ext uri="{FF2B5EF4-FFF2-40B4-BE49-F238E27FC236}">
                <a16:creationId xmlns:a16="http://schemas.microsoft.com/office/drawing/2014/main" id="{FD164A1D-4215-1E3F-595D-770C0AD4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04" y="2878041"/>
            <a:ext cx="5680698" cy="33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1E8229-7012-88A6-700A-4DC7D36D117F}"/>
              </a:ext>
            </a:extLst>
          </p:cNvPr>
          <p:cNvSpPr txBox="1"/>
          <p:nvPr/>
        </p:nvSpPr>
        <p:spPr>
          <a:xfrm>
            <a:off x="779388" y="363055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二分搜索核心函数需要频繁的不规则访存，会导致</a:t>
            </a:r>
            <a:endParaRPr kumimoji="1" lang="en-US" altLang="zh-CN" dirty="0"/>
          </a:p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</a:t>
            </a:r>
            <a:r>
              <a:rPr kumimoji="1" lang="zh-CN" altLang="en-US" dirty="0"/>
              <a:t> ，影响程序执行效率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5535857-7838-A300-BDFC-AAB0C88C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8261"/>
              </p:ext>
            </p:extLst>
          </p:nvPr>
        </p:nvGraphicFramePr>
        <p:xfrm>
          <a:off x="1109783" y="4367909"/>
          <a:ext cx="3830454" cy="64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09">
                  <a:extLst>
                    <a:ext uri="{9D8B030D-6E8A-4147-A177-3AD203B41FA5}">
                      <a16:colId xmlns:a16="http://schemas.microsoft.com/office/drawing/2014/main" val="1673868206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54139024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3214155719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1371788204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1062754705"/>
                    </a:ext>
                  </a:extLst>
                </a:gridCol>
                <a:gridCol w="638409">
                  <a:extLst>
                    <a:ext uri="{9D8B030D-6E8A-4147-A177-3AD203B41FA5}">
                      <a16:colId xmlns:a16="http://schemas.microsoft.com/office/drawing/2014/main" val="393977227"/>
                    </a:ext>
                  </a:extLst>
                </a:gridCol>
              </a:tblGrid>
              <a:tr h="64969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8445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D941815-08AA-FB68-A10E-0CF2A866F62B}"/>
              </a:ext>
            </a:extLst>
          </p:cNvPr>
          <p:cNvSpPr txBox="1"/>
          <p:nvPr/>
        </p:nvSpPr>
        <p:spPr>
          <a:xfrm>
            <a:off x="1258785" y="499075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5C5357-A8F8-F250-41C1-D1532C6DC00E}"/>
              </a:ext>
            </a:extLst>
          </p:cNvPr>
          <p:cNvSpPr txBox="1"/>
          <p:nvPr/>
        </p:nvSpPr>
        <p:spPr>
          <a:xfrm>
            <a:off x="4470122" y="49481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A99B74-AA80-235C-F9F9-DED08BCDA7C9}"/>
              </a:ext>
            </a:extLst>
          </p:cNvPr>
          <p:cNvSpPr txBox="1"/>
          <p:nvPr/>
        </p:nvSpPr>
        <p:spPr>
          <a:xfrm>
            <a:off x="2418754" y="499075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37A7E3-7FB4-61BD-6C5A-3399AC3AE3FB}"/>
              </a:ext>
            </a:extLst>
          </p:cNvPr>
          <p:cNvSpPr txBox="1"/>
          <p:nvPr/>
        </p:nvSpPr>
        <p:spPr>
          <a:xfrm>
            <a:off x="782047" y="5592623"/>
            <a:ext cx="458971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提示：通过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预取后切出</a:t>
            </a:r>
            <a:r>
              <a:rPr kumimoji="1" lang="en-US" altLang="zh-CN" dirty="0"/>
              <a:t>】</a:t>
            </a:r>
            <a:r>
              <a:rPr kumimoji="1" lang="zh-CN" altLang="en-US" dirty="0"/>
              <a:t>优化搜索函数</a:t>
            </a:r>
            <a:endParaRPr kumimoji="1" lang="en-US" altLang="zh-CN" dirty="0"/>
          </a:p>
          <a:p>
            <a:r>
              <a:rPr kumimoji="1" lang="zh-CN" altLang="en-US" dirty="0"/>
              <a:t>预取指令：</a:t>
            </a:r>
            <a:r>
              <a:rPr lang="en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__</a:t>
            </a:r>
            <a:r>
              <a:rPr lang="en" altLang="zh-CN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builtin_prefetch</a:t>
            </a:r>
            <a:r>
              <a:rPr kumimoji="1" lang="en-US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</a:t>
            </a:r>
            <a:r>
              <a:rPr kumimoji="1"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地址</a:t>
            </a:r>
            <a:r>
              <a:rPr kumimoji="1" lang="en-US" altLang="zh-C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7401"/>
      </p:ext>
    </p:extLst>
  </p:cSld>
  <p:clrMapOvr>
    <a:masterClrMapping/>
  </p:clrMapOvr>
  <p:transition spd="slow" advClick="0" advTm="30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A224878-C13A-40F4-AE81-80A17F13DE3E}"/>
              </a:ext>
            </a:extLst>
          </p:cNvPr>
          <p:cNvSpPr txBox="1"/>
          <p:nvPr/>
        </p:nvSpPr>
        <p:spPr>
          <a:xfrm>
            <a:off x="3008721" y="3075057"/>
            <a:ext cx="617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200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zh-CN" altLang="en-US" sz="4000" b="1" spc="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83E1A-48F1-4AD6-A6B5-D725B238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46" y="2351240"/>
            <a:ext cx="1848822" cy="6917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02E343-211E-E981-B178-1768355C5E10}"/>
              </a:ext>
            </a:extLst>
          </p:cNvPr>
          <p:cNvSpPr txBox="1"/>
          <p:nvPr/>
        </p:nvSpPr>
        <p:spPr>
          <a:xfrm>
            <a:off x="800975" y="4930347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3"/>
                </a:solidFill>
              </a:rPr>
              <a:t>协程相关：</a:t>
            </a:r>
            <a:endParaRPr kumimoji="1" lang="en-US" altLang="zh-CN" sz="2000" b="1" dirty="0">
              <a:solidFill>
                <a:schemeClr val="accent3"/>
              </a:solidFill>
            </a:endParaRPr>
          </a:p>
          <a:p>
            <a:r>
              <a:rPr kumimoji="1" lang="zh-CN" altLang="en-US" sz="2000" b="1" dirty="0">
                <a:solidFill>
                  <a:schemeClr val="accent3"/>
                </a:solidFill>
                <a:hlinkClick r:id="rId3"/>
              </a:rPr>
              <a:t>协程入门</a:t>
            </a:r>
            <a:endParaRPr kumimoji="1" lang="en-US" altLang="zh-CN" sz="2000" b="1" dirty="0">
              <a:solidFill>
                <a:schemeClr val="accent3"/>
              </a:solidFill>
            </a:endParaRPr>
          </a:p>
          <a:p>
            <a:r>
              <a:rPr kumimoji="1" lang="zh-CN" altLang="en-US" sz="2000" b="1" dirty="0">
                <a:solidFill>
                  <a:schemeClr val="accent3"/>
                </a:solidFill>
                <a:hlinkClick r:id="rId4"/>
              </a:rPr>
              <a:t>进程</a:t>
            </a:r>
            <a:r>
              <a:rPr kumimoji="1" lang="en-US" altLang="zh-CN" sz="2000" b="1" dirty="0">
                <a:solidFill>
                  <a:schemeClr val="accent3"/>
                </a:solidFill>
                <a:hlinkClick r:id="rId4"/>
              </a:rPr>
              <a:t>→</a:t>
            </a:r>
            <a:r>
              <a:rPr kumimoji="1" lang="zh-CN" altLang="en-US" sz="2000" b="1" dirty="0">
                <a:solidFill>
                  <a:schemeClr val="accent3"/>
                </a:solidFill>
                <a:hlinkClick r:id="rId4"/>
              </a:rPr>
              <a:t>线程</a:t>
            </a:r>
            <a:r>
              <a:rPr kumimoji="1" lang="en-US" altLang="zh-CN" sz="2000" b="1" dirty="0">
                <a:solidFill>
                  <a:schemeClr val="accent3"/>
                </a:solidFill>
                <a:hlinkClick r:id="rId4"/>
              </a:rPr>
              <a:t>→</a:t>
            </a:r>
            <a:r>
              <a:rPr kumimoji="1" lang="zh-CN" altLang="en-US" sz="2000" b="1" dirty="0">
                <a:solidFill>
                  <a:schemeClr val="accent3"/>
                </a:solidFill>
                <a:hlinkClick r:id="rId4"/>
              </a:rPr>
              <a:t>协程</a:t>
            </a:r>
            <a:endParaRPr kumimoji="1" lang="en-US" altLang="zh-CN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50314" y="5355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3"/>
                </a:solidFill>
              </a:rPr>
              <a:t>协程引入</a:t>
            </a:r>
            <a:endParaRPr kumimoji="1" lang="zh-CN" alt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FC2281-2235-44E5-CC5A-8EB495F25962}"/>
              </a:ext>
            </a:extLst>
          </p:cNvPr>
          <p:cNvSpPr txBox="1"/>
          <p:nvPr/>
        </p:nvSpPr>
        <p:spPr>
          <a:xfrm>
            <a:off x="495315" y="1908283"/>
            <a:ext cx="5971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【1】</a:t>
            </a:r>
            <a:r>
              <a:rPr kumimoji="1" lang="zh-CN" altLang="en-US" sz="2000" dirty="0"/>
              <a:t>学习了栈之后，我们了解到栈是</a:t>
            </a:r>
            <a:r>
              <a:rPr kumimoji="1" lang="zh-CN" altLang="en-US" sz="2000" dirty="0">
                <a:solidFill>
                  <a:schemeClr val="accent2"/>
                </a:solidFill>
              </a:rPr>
              <a:t>每个函数实例</a:t>
            </a:r>
            <a:endParaRPr kumimoji="1" lang="en-US" altLang="zh-CN" sz="2000" dirty="0">
              <a:solidFill>
                <a:schemeClr val="accent2"/>
              </a:solidFill>
            </a:endParaRPr>
          </a:p>
          <a:p>
            <a:r>
              <a:rPr kumimoji="1" lang="zh-CN" altLang="en-US" sz="2000" dirty="0"/>
              <a:t>需要的一块存储区域，来保存执行上下文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FEA278-6370-3EC0-C272-9D3747B0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205" y="1495258"/>
            <a:ext cx="4926042" cy="14854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92AF632-DE01-94D1-A5DF-11E27EEA9FF0}"/>
              </a:ext>
            </a:extLst>
          </p:cNvPr>
          <p:cNvSpPr txBox="1"/>
          <p:nvPr/>
        </p:nvSpPr>
        <p:spPr>
          <a:xfrm>
            <a:off x="495315" y="4169642"/>
            <a:ext cx="56973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【2】CPU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的执行速度相较于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IO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操作要快</a:t>
            </a:r>
            <a:endParaRPr kumimoji="1" lang="en-US" altLang="zh-CN" sz="2000" b="1" dirty="0">
              <a:solidFill>
                <a:schemeClr val="accent2"/>
              </a:solidFill>
            </a:endParaRPr>
          </a:p>
          <a:p>
            <a:r>
              <a:rPr kumimoji="1" lang="zh-CN" altLang="en-US" sz="2000" b="1" dirty="0">
                <a:solidFill>
                  <a:schemeClr val="accent2"/>
                </a:solidFill>
              </a:rPr>
              <a:t>（磁盘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IO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、网络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IO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）</a:t>
            </a:r>
            <a:endParaRPr kumimoji="1" lang="en-US" altLang="zh-CN" sz="2000" b="1" dirty="0">
              <a:solidFill>
                <a:schemeClr val="accent2"/>
              </a:solidFill>
            </a:endParaRPr>
          </a:p>
          <a:p>
            <a:r>
              <a:rPr kumimoji="1" lang="en-US" altLang="zh-CN" sz="2000" dirty="0"/>
              <a:t>CPU</a:t>
            </a:r>
            <a:r>
              <a:rPr kumimoji="1" lang="zh-CN" altLang="en-US" sz="2000" dirty="0"/>
              <a:t>在实际执行过程中会频繁</a:t>
            </a:r>
            <a:r>
              <a:rPr kumimoji="1" lang="en-US" altLang="zh-CN" sz="2000" dirty="0"/>
              <a:t>IO</a:t>
            </a:r>
            <a:r>
              <a:rPr kumimoji="1" lang="zh-CN" altLang="en-US" sz="2000" dirty="0"/>
              <a:t>操作， 如果</a:t>
            </a:r>
            <a:r>
              <a:rPr kumimoji="1" lang="en-US" altLang="zh-CN" sz="2000" dirty="0"/>
              <a:t>CPU</a:t>
            </a:r>
          </a:p>
          <a:p>
            <a:r>
              <a:rPr kumimoji="1" lang="zh-CN" altLang="en-US" sz="2000" dirty="0"/>
              <a:t>等待响应将会十分低效</a:t>
            </a:r>
            <a:endParaRPr kumimoji="1" lang="en-US" altLang="zh-CN" sz="2000" dirty="0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F33963C5-3C53-DC6C-1BE3-BEE9DD5E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70" y="3296986"/>
            <a:ext cx="4979731" cy="297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B5F62A1-36B5-C912-4459-1D283F52488F}"/>
              </a:ext>
            </a:extLst>
          </p:cNvPr>
          <p:cNvSpPr txBox="1"/>
          <p:nvPr/>
        </p:nvSpPr>
        <p:spPr>
          <a:xfrm>
            <a:off x="495315" y="3065794"/>
            <a:ext cx="626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7030A0"/>
                </a:solidFill>
              </a:rPr>
              <a:t>栈帧内容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+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寄存器状态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=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 一个函数的执行现场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B90F82-B874-2F7F-4EE7-B4748B04A9A5}"/>
              </a:ext>
            </a:extLst>
          </p:cNvPr>
          <p:cNvSpPr txBox="1"/>
          <p:nvPr/>
        </p:nvSpPr>
        <p:spPr>
          <a:xfrm>
            <a:off x="384707" y="5488635"/>
            <a:ext cx="637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7030A0"/>
                </a:solidFill>
              </a:rPr>
              <a:t>与其等待</a:t>
            </a:r>
            <a:r>
              <a:rPr kumimoji="1" lang="en-US" altLang="zh-CN" sz="2400" b="1" dirty="0">
                <a:solidFill>
                  <a:srgbClr val="7030A0"/>
                </a:solidFill>
              </a:rPr>
              <a:t>IO</a:t>
            </a:r>
            <a:r>
              <a:rPr kumimoji="1" lang="zh-CN" altLang="en-US" sz="2400" b="1" dirty="0">
                <a:solidFill>
                  <a:srgbClr val="7030A0"/>
                </a:solidFill>
              </a:rPr>
              <a:t>，能否干点什么事儿掩盖时延呢？</a:t>
            </a:r>
          </a:p>
        </p:txBody>
      </p:sp>
    </p:spTree>
    <p:extLst>
      <p:ext uri="{BB962C8B-B14F-4D97-AF65-F5344CB8AC3E}">
        <p14:creationId xmlns:p14="http://schemas.microsoft.com/office/powerpoint/2010/main" val="2967530248"/>
      </p:ext>
    </p:extLst>
  </p:cSld>
  <p:clrMapOvr>
    <a:masterClrMapping/>
  </p:clrMapOvr>
  <p:transition spd="slow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什么是协程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2" name="直接连接符 79">
            <a:extLst>
              <a:ext uri="{FF2B5EF4-FFF2-40B4-BE49-F238E27FC236}">
                <a16:creationId xmlns:a16="http://schemas.microsoft.com/office/drawing/2014/main" id="{3D67B22D-151C-5EDC-3B68-30FA27BCA6E5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F50B8A-73A2-9B97-392D-FF78E1302153}"/>
              </a:ext>
            </a:extLst>
          </p:cNvPr>
          <p:cNvSpPr txBox="1"/>
          <p:nvPr/>
        </p:nvSpPr>
        <p:spPr>
          <a:xfrm>
            <a:off x="819397" y="1745673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2"/>
                </a:solidFill>
              </a:rPr>
              <a:t>协程</a:t>
            </a:r>
            <a:r>
              <a:rPr kumimoji="1" lang="zh-CN" altLang="en-US" sz="2000" dirty="0"/>
              <a:t>是一个可以主动切出，并在之后可恢复运行的</a:t>
            </a:r>
            <a:r>
              <a:rPr kumimoji="1" lang="zh-CN" altLang="en-US" sz="2000" dirty="0">
                <a:solidFill>
                  <a:schemeClr val="accent3"/>
                </a:solidFill>
              </a:rPr>
              <a:t>函数运行模式</a:t>
            </a:r>
            <a:endParaRPr kumimoji="1" lang="zh-CN" altLang="en-US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C94241-22D5-8CE0-C4C0-7C280570218F}"/>
              </a:ext>
            </a:extLst>
          </p:cNvPr>
          <p:cNvSpPr txBox="1"/>
          <p:nvPr/>
        </p:nvSpPr>
        <p:spPr>
          <a:xfrm>
            <a:off x="819397" y="2383590"/>
            <a:ext cx="1069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2"/>
                </a:solidFill>
              </a:rPr>
              <a:t>协程用途：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进行</a:t>
            </a:r>
            <a:r>
              <a:rPr kumimoji="1" lang="en-US" altLang="zh-CN" dirty="0"/>
              <a:t>IO</a:t>
            </a:r>
            <a:r>
              <a:rPr kumimoji="1" lang="zh-CN" altLang="en-US" dirty="0"/>
              <a:t>操作时，切换到其他 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函数 的</a:t>
            </a:r>
            <a:r>
              <a:rPr kumimoji="1" lang="zh-CN" altLang="en-US" b="1" dirty="0">
                <a:solidFill>
                  <a:srgbClr val="FF0000"/>
                </a:solidFill>
              </a:rPr>
              <a:t>执行现场</a:t>
            </a:r>
            <a:r>
              <a:rPr kumimoji="1" lang="zh-CN" altLang="en-US" dirty="0"/>
              <a:t>，并在合适时间点切换回来。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49F4A-4016-F163-BA58-F5AA8D09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4" y="3893692"/>
            <a:ext cx="1595111" cy="7045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F18660-3DED-52C5-602B-EEE7E05F3D50}"/>
              </a:ext>
            </a:extLst>
          </p:cNvPr>
          <p:cNvSpPr txBox="1"/>
          <p:nvPr/>
        </p:nvSpPr>
        <p:spPr>
          <a:xfrm>
            <a:off x="1046910" y="34935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举个例子：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682AA3-ED26-2C14-3A47-CAEFAD475BF8}"/>
              </a:ext>
            </a:extLst>
          </p:cNvPr>
          <p:cNvSpPr/>
          <p:nvPr/>
        </p:nvSpPr>
        <p:spPr>
          <a:xfrm>
            <a:off x="819397" y="3221562"/>
            <a:ext cx="10248406" cy="27279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E1F83CFB-3B0A-9A2E-C720-EBAE2B1BBB06}"/>
              </a:ext>
            </a:extLst>
          </p:cNvPr>
          <p:cNvSpPr/>
          <p:nvPr/>
        </p:nvSpPr>
        <p:spPr>
          <a:xfrm>
            <a:off x="4650143" y="4163041"/>
            <a:ext cx="1939559" cy="60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EE3A12-1F06-A0EC-CEE7-5C633FE998E3}"/>
              </a:ext>
            </a:extLst>
          </p:cNvPr>
          <p:cNvSpPr txBox="1"/>
          <p:nvPr/>
        </p:nvSpPr>
        <p:spPr>
          <a:xfrm>
            <a:off x="4792646" y="38899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切换到函数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D388C479-BE84-B9CC-4738-593CBB70024F}"/>
              </a:ext>
            </a:extLst>
          </p:cNvPr>
          <p:cNvSpPr/>
          <p:nvPr/>
        </p:nvSpPr>
        <p:spPr>
          <a:xfrm rot="10800000">
            <a:off x="4573668" y="4774620"/>
            <a:ext cx="1939559" cy="605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9D862A-E516-A488-97E9-07B1D3CCA41F}"/>
              </a:ext>
            </a:extLst>
          </p:cNvPr>
          <p:cNvSpPr txBox="1"/>
          <p:nvPr/>
        </p:nvSpPr>
        <p:spPr>
          <a:xfrm>
            <a:off x="4848039" y="538026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切换回函数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7D3AAD2-90E8-3067-F882-F288CE77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737" y="4813408"/>
            <a:ext cx="1493466" cy="104910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C1EFA7-0831-5BF2-BEE2-0EB9BBC1E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87" y="3788157"/>
            <a:ext cx="2937580" cy="19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25967"/>
      </p:ext>
    </p:extLst>
  </p:cSld>
  <p:clrMapOvr>
    <a:masterClrMapping/>
  </p:clrMapOvr>
  <p:transition spd="slow" advClick="0" advTm="30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什么是协程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93C1B6-3EBD-E78E-8558-87748BAF81CF}"/>
              </a:ext>
            </a:extLst>
          </p:cNvPr>
          <p:cNvSpPr/>
          <p:nvPr/>
        </p:nvSpPr>
        <p:spPr>
          <a:xfrm>
            <a:off x="4076397" y="2918261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B41AB0-80FE-6DF5-C288-FFE30C938BA9}"/>
              </a:ext>
            </a:extLst>
          </p:cNvPr>
          <p:cNvSpPr/>
          <p:nvPr/>
        </p:nvSpPr>
        <p:spPr>
          <a:xfrm>
            <a:off x="5340419" y="2622426"/>
            <a:ext cx="2142565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访问</a:t>
            </a:r>
            <a:r>
              <a:rPr lang="en-US" altLang="zh-CN" sz="2000" b="1" dirty="0"/>
              <a:t>IO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6E9ECB-99EA-CEE7-36DD-5C2E290E7831}"/>
              </a:ext>
            </a:extLst>
          </p:cNvPr>
          <p:cNvSpPr/>
          <p:nvPr/>
        </p:nvSpPr>
        <p:spPr>
          <a:xfrm>
            <a:off x="5340418" y="2918262"/>
            <a:ext cx="466165" cy="29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Swap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A5F9D7-8AD7-9531-EDD4-2C4E0E91021A}"/>
              </a:ext>
            </a:extLst>
          </p:cNvPr>
          <p:cNvSpPr/>
          <p:nvPr/>
        </p:nvSpPr>
        <p:spPr>
          <a:xfrm>
            <a:off x="5752797" y="2916512"/>
            <a:ext cx="1264023" cy="2958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B</a:t>
            </a:r>
            <a:endParaRPr lang="zh-CN" altLang="en-US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2AC3A2-C679-5D86-4D22-013B238A6BE3}"/>
              </a:ext>
            </a:extLst>
          </p:cNvPr>
          <p:cNvSpPr/>
          <p:nvPr/>
        </p:nvSpPr>
        <p:spPr>
          <a:xfrm>
            <a:off x="7482984" y="2918261"/>
            <a:ext cx="126402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协程</a:t>
            </a:r>
            <a:r>
              <a:rPr lang="en-US" altLang="zh-CN" sz="2000" b="1" dirty="0"/>
              <a:t>A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65F30-9753-D540-005D-90105B1CBC43}"/>
              </a:ext>
            </a:extLst>
          </p:cNvPr>
          <p:cNvSpPr txBox="1"/>
          <p:nvPr/>
        </p:nvSpPr>
        <p:spPr>
          <a:xfrm>
            <a:off x="2592737" y="2547180"/>
            <a:ext cx="149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外设</a:t>
            </a:r>
            <a:r>
              <a:rPr lang="en-US" altLang="zh-CN" sz="2000" b="1" dirty="0"/>
              <a:t>IO</a:t>
            </a:r>
            <a:r>
              <a:rPr lang="zh-CN" altLang="en-US" sz="2000" b="1" dirty="0"/>
              <a:t>资源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62C751-B34E-2532-259E-E61AF2DD2456}"/>
              </a:ext>
            </a:extLst>
          </p:cNvPr>
          <p:cNvSpPr txBox="1"/>
          <p:nvPr/>
        </p:nvSpPr>
        <p:spPr>
          <a:xfrm>
            <a:off x="2575665" y="2879762"/>
            <a:ext cx="1205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CPU</a:t>
            </a:r>
            <a:r>
              <a:rPr lang="zh-CN" altLang="en-US" sz="2000" b="1" dirty="0"/>
              <a:t>资源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67EE86-18CF-AF5C-7738-02437F32F73B}"/>
              </a:ext>
            </a:extLst>
          </p:cNvPr>
          <p:cNvSpPr txBox="1"/>
          <p:nvPr/>
        </p:nvSpPr>
        <p:spPr>
          <a:xfrm>
            <a:off x="779388" y="1758218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3"/>
                </a:solidFill>
              </a:rPr>
              <a:t>CPU</a:t>
            </a:r>
            <a:r>
              <a:rPr kumimoji="1" lang="zh-CN" altLang="en-US" sz="2000" b="1" dirty="0">
                <a:solidFill>
                  <a:schemeClr val="accent3"/>
                </a:solidFill>
              </a:rPr>
              <a:t>的协程切换：</a:t>
            </a:r>
          </a:p>
        </p:txBody>
      </p:sp>
      <p:cxnSp>
        <p:nvCxnSpPr>
          <p:cNvPr id="16" name="直接连接符 79">
            <a:extLst>
              <a:ext uri="{FF2B5EF4-FFF2-40B4-BE49-F238E27FC236}">
                <a16:creationId xmlns:a16="http://schemas.microsoft.com/office/drawing/2014/main" id="{8E1582DE-A195-90F5-8CFD-74EEEE54BA86}"/>
              </a:ext>
            </a:extLst>
          </p:cNvPr>
          <p:cNvCxnSpPr>
            <a:cxnSpLocks/>
          </p:cNvCxnSpPr>
          <p:nvPr/>
        </p:nvCxnSpPr>
        <p:spPr>
          <a:xfrm>
            <a:off x="2030819" y="3690807"/>
            <a:ext cx="7777628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7958-BA5A-B001-F931-E2F7E4421FCE}"/>
              </a:ext>
            </a:extLst>
          </p:cNvPr>
          <p:cNvSpPr txBox="1"/>
          <p:nvPr/>
        </p:nvSpPr>
        <p:spPr>
          <a:xfrm>
            <a:off x="935665" y="39553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3"/>
                </a:solidFill>
              </a:rPr>
              <a:t>线程与协程：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0B4FC3FF-0E46-6D76-FC23-32AF8A9F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2366"/>
              </p:ext>
            </p:extLst>
          </p:nvPr>
        </p:nvGraphicFramePr>
        <p:xfrm>
          <a:off x="3011089" y="4124970"/>
          <a:ext cx="7366288" cy="188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74">
                  <a:extLst>
                    <a:ext uri="{9D8B030D-6E8A-4147-A177-3AD203B41FA5}">
                      <a16:colId xmlns:a16="http://schemas.microsoft.com/office/drawing/2014/main" val="2933607845"/>
                    </a:ext>
                  </a:extLst>
                </a:gridCol>
                <a:gridCol w="3105132">
                  <a:extLst>
                    <a:ext uri="{9D8B030D-6E8A-4147-A177-3AD203B41FA5}">
                      <a16:colId xmlns:a16="http://schemas.microsoft.com/office/drawing/2014/main" val="3378031043"/>
                    </a:ext>
                  </a:extLst>
                </a:gridCol>
                <a:gridCol w="2889482">
                  <a:extLst>
                    <a:ext uri="{9D8B030D-6E8A-4147-A177-3AD203B41FA5}">
                      <a16:colId xmlns:a16="http://schemas.microsoft.com/office/drawing/2014/main" val="558643823"/>
                    </a:ext>
                  </a:extLst>
                </a:gridCol>
              </a:tblGrid>
              <a:tr h="47181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协程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98843"/>
                  </a:ext>
                </a:extLst>
              </a:tr>
              <a:tr h="471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切换代价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内核态下，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cycle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用户态下， </a:t>
                      </a:r>
                      <a:r>
                        <a:rPr lang="en-US" altLang="zh-CN" dirty="0"/>
                        <a:t>≈100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cycle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690211"/>
                  </a:ext>
                </a:extLst>
              </a:tr>
              <a:tr h="471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调度方式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操作系统负责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用户代码负责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13228"/>
                  </a:ext>
                </a:extLst>
              </a:tr>
              <a:tr h="4718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状态太小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TCB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KB</a:t>
                      </a:r>
                      <a:r>
                        <a:rPr lang="zh-CN" altLang="en-US" dirty="0"/>
                        <a:t>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执行现场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08128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CFE86001-227B-AEF5-8513-B60B68B67A4C}"/>
              </a:ext>
            </a:extLst>
          </p:cNvPr>
          <p:cNvSpPr/>
          <p:nvPr/>
        </p:nvSpPr>
        <p:spPr>
          <a:xfrm>
            <a:off x="7016820" y="2918262"/>
            <a:ext cx="466165" cy="292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Swap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58665"/>
      </p:ext>
    </p:extLst>
  </p:cSld>
  <p:clrMapOvr>
    <a:masterClrMapping/>
  </p:clrMapOvr>
  <p:transition spd="slow" advClick="0" advTm="3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实验内容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1497540"/>
            <a:ext cx="5307863" cy="147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【Task.1】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实现一个</a:t>
            </a:r>
            <a:r>
              <a:rPr kumimoji="1" lang="zh-CN" alt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有栈协程库</a:t>
            </a:r>
            <a:endParaRPr kumimoji="1" lang="en-US" altLang="zh-CN" sz="28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使用汇编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/C++</a:t>
            </a: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代码完善基础协程库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调度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切出</a:t>
            </a:r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恢复</a:t>
            </a:r>
            <a:endParaRPr kumimoji="1"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187BE4-187C-4D30-1CDF-F1EFDE641374}"/>
              </a:ext>
            </a:extLst>
          </p:cNvPr>
          <p:cNvSpPr txBox="1"/>
          <p:nvPr/>
        </p:nvSpPr>
        <p:spPr>
          <a:xfrm>
            <a:off x="662189" y="4821401"/>
            <a:ext cx="4743606" cy="872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【Task.3】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使用协程优化程序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使用协程优化二分查找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8565A5-9F58-B258-A1AC-F712E251FDE5}"/>
              </a:ext>
            </a:extLst>
          </p:cNvPr>
          <p:cNvSpPr/>
          <p:nvPr/>
        </p:nvSpPr>
        <p:spPr>
          <a:xfrm>
            <a:off x="8411484" y="1556068"/>
            <a:ext cx="2310263" cy="216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3D330E-5A0E-2A3B-2A09-E313E02FA768}"/>
              </a:ext>
            </a:extLst>
          </p:cNvPr>
          <p:cNvSpPr/>
          <p:nvPr/>
        </p:nvSpPr>
        <p:spPr>
          <a:xfrm>
            <a:off x="8411484" y="2429804"/>
            <a:ext cx="2317372" cy="49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协程调度函数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6A204228-C550-769A-C4FB-386E9BD592F7}"/>
              </a:ext>
            </a:extLst>
          </p:cNvPr>
          <p:cNvSpPr/>
          <p:nvPr/>
        </p:nvSpPr>
        <p:spPr>
          <a:xfrm>
            <a:off x="10744903" y="1556068"/>
            <a:ext cx="305666" cy="14071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1D4CAF-B259-B794-C103-0A466E1B4B33}"/>
              </a:ext>
            </a:extLst>
          </p:cNvPr>
          <p:cNvSpPr txBox="1"/>
          <p:nvPr/>
        </p:nvSpPr>
        <p:spPr>
          <a:xfrm>
            <a:off x="11050569" y="1993351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进程栈空间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6F9776-3B5F-F747-A54D-CE95823EB818}"/>
              </a:ext>
            </a:extLst>
          </p:cNvPr>
          <p:cNvSpPr/>
          <p:nvPr/>
        </p:nvSpPr>
        <p:spPr>
          <a:xfrm>
            <a:off x="8411484" y="3640933"/>
            <a:ext cx="2317372" cy="39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Shard_library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52515E-9C4C-AD69-D421-359EE8F1DF0C}"/>
              </a:ext>
            </a:extLst>
          </p:cNvPr>
          <p:cNvSpPr/>
          <p:nvPr/>
        </p:nvSpPr>
        <p:spPr>
          <a:xfrm>
            <a:off x="8413172" y="4017075"/>
            <a:ext cx="2317356" cy="2093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7708DEEA-534A-DA13-B7D7-2B48F8FABB64}"/>
              </a:ext>
            </a:extLst>
          </p:cNvPr>
          <p:cNvSpPr/>
          <p:nvPr/>
        </p:nvSpPr>
        <p:spPr>
          <a:xfrm>
            <a:off x="10744903" y="4035565"/>
            <a:ext cx="305666" cy="1876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48DA56-A177-3D33-DE29-5823D834369B}"/>
              </a:ext>
            </a:extLst>
          </p:cNvPr>
          <p:cNvSpPr txBox="1"/>
          <p:nvPr/>
        </p:nvSpPr>
        <p:spPr>
          <a:xfrm>
            <a:off x="11086843" y="4740936"/>
            <a:ext cx="1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进程堆空间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48EEEC-7A6B-9B2A-9251-D433D031D2D5}"/>
              </a:ext>
            </a:extLst>
          </p:cNvPr>
          <p:cNvSpPr/>
          <p:nvPr/>
        </p:nvSpPr>
        <p:spPr>
          <a:xfrm>
            <a:off x="8422117" y="5369077"/>
            <a:ext cx="2310263" cy="33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A</a:t>
            </a:r>
            <a:r>
              <a:rPr lang="zh-CN" altLang="en-US" dirty="0"/>
              <a:t>的栈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EB0028-F922-8974-89A6-E1E441531594}"/>
              </a:ext>
            </a:extLst>
          </p:cNvPr>
          <p:cNvSpPr/>
          <p:nvPr/>
        </p:nvSpPr>
        <p:spPr>
          <a:xfrm>
            <a:off x="8404207" y="4947743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B</a:t>
            </a:r>
            <a:r>
              <a:rPr lang="zh-CN" altLang="en-US" dirty="0"/>
              <a:t>的栈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50FC8D-1EA2-3D2A-454F-6F9FAE14D273}"/>
              </a:ext>
            </a:extLst>
          </p:cNvPr>
          <p:cNvSpPr txBox="1"/>
          <p:nvPr/>
        </p:nvSpPr>
        <p:spPr>
          <a:xfrm>
            <a:off x="9349970" y="4208106"/>
            <a:ext cx="461665" cy="275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5CE13E-08A8-74FA-28EF-305BF26AA82A}"/>
              </a:ext>
            </a:extLst>
          </p:cNvPr>
          <p:cNvSpPr txBox="1"/>
          <p:nvPr/>
        </p:nvSpPr>
        <p:spPr>
          <a:xfrm>
            <a:off x="7055902" y="1484123"/>
            <a:ext cx="182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0xC000000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53960E-A340-F96C-A995-66EE9AEB0B4A}"/>
              </a:ext>
            </a:extLst>
          </p:cNvPr>
          <p:cNvSpPr txBox="1"/>
          <p:nvPr/>
        </p:nvSpPr>
        <p:spPr>
          <a:xfrm>
            <a:off x="7055902" y="5912533"/>
            <a:ext cx="169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0x08048000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CE294E-05E3-0254-DF0C-C7ED9D3B399C}"/>
              </a:ext>
            </a:extLst>
          </p:cNvPr>
          <p:cNvSpPr/>
          <p:nvPr/>
        </p:nvSpPr>
        <p:spPr>
          <a:xfrm>
            <a:off x="8404206" y="4536859"/>
            <a:ext cx="2310263" cy="33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协程</a:t>
            </a:r>
            <a:r>
              <a:rPr lang="en-US" altLang="zh-CN" dirty="0"/>
              <a:t>C</a:t>
            </a:r>
            <a:r>
              <a:rPr lang="zh-CN" altLang="en-US" dirty="0"/>
              <a:t>的栈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6CCB5E-0F1B-3F9F-F65B-7733748701E6}"/>
              </a:ext>
            </a:extLst>
          </p:cNvPr>
          <p:cNvSpPr txBox="1"/>
          <p:nvPr/>
        </p:nvSpPr>
        <p:spPr>
          <a:xfrm>
            <a:off x="662189" y="3336329"/>
            <a:ext cx="5070619" cy="871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【Task.2】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完善功能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完成</a:t>
            </a:r>
            <a:r>
              <a:rPr kumimoji="1"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函数，通过</a:t>
            </a:r>
            <a:r>
              <a:rPr kumimoji="1"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sleep_sort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测试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887800"/>
      </p:ext>
    </p:extLst>
  </p:cSld>
  <p:clrMapOvr>
    <a:masterClrMapping/>
  </p:clrMapOvr>
  <p:transition spd="slow" advClick="0" advTm="3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3"/>
                </a:solidFill>
              </a:rPr>
              <a:t>实验注意事项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03D5EBB-0908-C943-7BA6-F4945DC10447}"/>
              </a:ext>
            </a:extLst>
          </p:cNvPr>
          <p:cNvSpPr txBox="1"/>
          <p:nvPr/>
        </p:nvSpPr>
        <p:spPr>
          <a:xfrm>
            <a:off x="661835" y="1975902"/>
            <a:ext cx="531748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需要做的事情：</a:t>
            </a:r>
            <a:endParaRPr kumimoji="1" lang="en-US" altLang="zh-CN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下载代码包，阅读代码逻辑 并完善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编写实验报告（不超过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页）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将整个  </a:t>
            </a:r>
            <a:r>
              <a:rPr kumimoji="1"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代码包</a:t>
            </a:r>
            <a:r>
              <a:rPr kumimoji="1"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实验报告</a:t>
            </a:r>
            <a:endParaRPr kumimoji="1"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打包成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格式上传网络学堂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EC1D7C-CD01-F494-1705-49D1C802C31B}"/>
              </a:ext>
            </a:extLst>
          </p:cNvPr>
          <p:cNvSpPr txBox="1"/>
          <p:nvPr/>
        </p:nvSpPr>
        <p:spPr>
          <a:xfrm>
            <a:off x="7127713" y="1369365"/>
            <a:ext cx="3756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注：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每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需要完善的代码可以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在整个代码包中搜索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TODO: Task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X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846E1-162C-A36D-09EB-82BD570979F1}"/>
              </a:ext>
            </a:extLst>
          </p:cNvPr>
          <p:cNvSpPr txBox="1"/>
          <p:nvPr/>
        </p:nvSpPr>
        <p:spPr>
          <a:xfrm>
            <a:off x="7127712" y="2015696"/>
            <a:ext cx="3756156" cy="4300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代码包目录：</a:t>
            </a:r>
            <a:endParaRPr kumimoji="1"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：可执行文件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：协程库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Common.h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协程功能函数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Context.h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执行现场定义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Corutine_pool.h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协程调度器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：切换汇编实现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：三个任务的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入口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sample.cpp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Task2: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sleep_sort.cpp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Task3: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binary_search.cpp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82933"/>
      </p:ext>
    </p:extLst>
  </p:cSld>
  <p:clrMapOvr>
    <a:masterClrMapping/>
  </p:clrMapOvr>
  <p:transition spd="slow" advClick="0" advTm="30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62189" y="669833"/>
            <a:ext cx="571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3"/>
                </a:solidFill>
              </a:rPr>
              <a:t>Task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1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: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  完善协程库（</a:t>
            </a:r>
            <a:r>
              <a:rPr kumimoji="1" lang="en-US" altLang="zh-CN" sz="3200" b="1" dirty="0">
                <a:solidFill>
                  <a:schemeClr val="accent3"/>
                </a:solidFill>
              </a:rPr>
              <a:t>65</a:t>
            </a:r>
            <a:r>
              <a:rPr kumimoji="1" lang="zh-CN" altLang="en-US" sz="3200" b="1" dirty="0">
                <a:solidFill>
                  <a:schemeClr val="accent3"/>
                </a:solidFill>
              </a:rPr>
              <a:t>分）</a:t>
            </a: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779388" y="1369365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F2B009C-D5B4-B82D-CF45-18232066273F}"/>
              </a:ext>
            </a:extLst>
          </p:cNvPr>
          <p:cNvSpPr txBox="1"/>
          <p:nvPr/>
        </p:nvSpPr>
        <p:spPr>
          <a:xfrm>
            <a:off x="662189" y="1497540"/>
            <a:ext cx="766267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【1】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调度（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coroutine_pool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serial_execute_all</a:t>
            </a:r>
            <a:endParaRPr kumimoji="1" lang="en-US" altLang="zh-CN" sz="24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zh-CN" altLang="en-US" sz="2000" b="1" dirty="0"/>
              <a:t>选择一个协程开始执行 （完善并调用该协程的</a:t>
            </a:r>
            <a:r>
              <a:rPr kumimoji="1" lang="en-US" altLang="zh-CN" sz="2000" b="1" dirty="0"/>
              <a:t>resume</a:t>
            </a:r>
            <a:r>
              <a:rPr kumimoji="1" lang="zh-CN" altLang="en-US" sz="2000" b="1" dirty="0"/>
              <a:t>函数）</a:t>
            </a:r>
            <a:endParaRPr kumimoji="1"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3B89AF-833D-2D5C-5806-CF0F5FB143FD}"/>
              </a:ext>
            </a:extLst>
          </p:cNvPr>
          <p:cNvSpPr txBox="1"/>
          <p:nvPr/>
        </p:nvSpPr>
        <p:spPr>
          <a:xfrm>
            <a:off x="662189" y="2828835"/>
            <a:ext cx="5865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</a:t>
            </a:r>
            <a:r>
              <a:rPr kumimoji="1" lang="en-US" altLang="zh-CN" sz="24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2】swap</a:t>
            </a:r>
            <a:r>
              <a:rPr kumimoji="1" lang="zh-CN" altLang="en-US" sz="240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context.S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中编写汇编代码，实现上下文切换</a:t>
            </a:r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7D34CA-3CAD-AF2A-B027-13F4E7916A02}"/>
              </a:ext>
            </a:extLst>
          </p:cNvPr>
          <p:cNvSpPr txBox="1"/>
          <p:nvPr/>
        </p:nvSpPr>
        <p:spPr>
          <a:xfrm>
            <a:off x="662189" y="3743978"/>
            <a:ext cx="6058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【3】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主动切出（</a:t>
            </a:r>
            <a:r>
              <a:rPr kumimoji="1" lang="en-US" altLang="zh-CN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zh-CN" alt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分）</a:t>
            </a:r>
            <a:endParaRPr kumimoji="1" lang="en-US" altLang="zh-CN" sz="2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common.h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完成</a:t>
            </a:r>
            <a:r>
              <a:rPr kumimoji="1"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kumimoji="1"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函数，实现当前协程切出</a:t>
            </a:r>
            <a:endParaRPr kumimoji="1"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6421D1-0F87-C489-FA23-7718B760998F}"/>
              </a:ext>
            </a:extLst>
          </p:cNvPr>
          <p:cNvSpPr txBox="1"/>
          <p:nvPr/>
        </p:nvSpPr>
        <p:spPr>
          <a:xfrm>
            <a:off x="8336090" y="1559095"/>
            <a:ext cx="1447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完成后运行</a:t>
            </a:r>
            <a:endParaRPr kumimoji="1" lang="en-US" altLang="zh-CN" dirty="0"/>
          </a:p>
          <a:p>
            <a:r>
              <a:rPr kumimoji="1" lang="en-US" altLang="zh-CN" dirty="0"/>
              <a:t>bin/sample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期望输出：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76D42E-8FE0-D60A-687E-FCFCA210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903" y="1714080"/>
            <a:ext cx="1572908" cy="4684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45EF1B-26B7-C197-BD63-896E215FF70C}"/>
              </a:ext>
            </a:extLst>
          </p:cNvPr>
          <p:cNvSpPr txBox="1"/>
          <p:nvPr/>
        </p:nvSpPr>
        <p:spPr>
          <a:xfrm>
            <a:off x="662189" y="5013718"/>
            <a:ext cx="8853952" cy="143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实验报告额外要求（</a:t>
            </a:r>
            <a:r>
              <a:rPr kumimoji="1" lang="en-US" altLang="zh-CN" b="1" dirty="0"/>
              <a:t>20</a:t>
            </a:r>
            <a:r>
              <a:rPr kumimoji="1" lang="zh-CN" altLang="en-US" b="1" dirty="0"/>
              <a:t>分）：</a:t>
            </a:r>
            <a:endParaRPr kumimoji="1"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dirty="0"/>
              <a:t>绘制协程切换时，栈的变化过程</a:t>
            </a:r>
            <a:endParaRPr kumimoji="1"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1600" dirty="0"/>
              <a:t>分析源代码，解释协程是如何跑起来的，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包括 </a:t>
            </a:r>
            <a:r>
              <a:rPr lang="en" altLang="zh-CN" sz="1600" dirty="0" err="1"/>
              <a:t>coroutine_entry</a:t>
            </a:r>
            <a:r>
              <a:rPr lang="en" altLang="zh-C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和 </a:t>
            </a:r>
            <a:r>
              <a:rPr lang="en" altLang="zh-CN" sz="1600" dirty="0" err="1"/>
              <a:t>coroutine_main</a:t>
            </a:r>
            <a:r>
              <a:rPr lang="en" altLang="zh-C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函数以及初始的协程状态；</a:t>
            </a:r>
            <a:endParaRPr lang="en-US" altLang="zh-CN" sz="16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842207991"/>
      </p:ext>
    </p:extLst>
  </p:cSld>
  <p:clrMapOvr>
    <a:masterClrMapping/>
  </p:clrMapOvr>
  <p:transition spd="slow" advClick="0" advTm="30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0F5A13-3AF3-A9F2-D88E-5DF19D5F6AAA}"/>
              </a:ext>
            </a:extLst>
          </p:cNvPr>
          <p:cNvSpPr txBox="1"/>
          <p:nvPr/>
        </p:nvSpPr>
        <p:spPr>
          <a:xfrm>
            <a:off x="638438" y="29976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3"/>
                </a:solidFill>
              </a:rPr>
              <a:t>协程框架导读</a:t>
            </a:r>
            <a:endParaRPr kumimoji="1" lang="zh-CN" alt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5" name="直接连接符 79">
            <a:extLst>
              <a:ext uri="{FF2B5EF4-FFF2-40B4-BE49-F238E27FC236}">
                <a16:creationId xmlns:a16="http://schemas.microsoft.com/office/drawing/2014/main" id="{C27849E8-D1EC-1B17-EE63-DFA99639953D}"/>
              </a:ext>
            </a:extLst>
          </p:cNvPr>
          <p:cNvCxnSpPr>
            <a:cxnSpLocks/>
          </p:cNvCxnSpPr>
          <p:nvPr/>
        </p:nvCxnSpPr>
        <p:spPr>
          <a:xfrm>
            <a:off x="837191" y="1007648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>
            <a:extLst>
              <a:ext uri="{FF2B5EF4-FFF2-40B4-BE49-F238E27FC236}">
                <a16:creationId xmlns:a16="http://schemas.microsoft.com/office/drawing/2014/main" id="{75014BB2-0C25-B806-B361-D03118C9A332}"/>
              </a:ext>
            </a:extLst>
          </p:cNvPr>
          <p:cNvSpPr/>
          <p:nvPr/>
        </p:nvSpPr>
        <p:spPr>
          <a:xfrm>
            <a:off x="527847" y="1144409"/>
            <a:ext cx="11136304" cy="5413829"/>
          </a:xfrm>
          <a:prstGeom prst="roundRect">
            <a:avLst>
              <a:gd name="adj" fmla="val 3729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E8640-D8CC-475D-0829-ED260E8BDD69}"/>
              </a:ext>
            </a:extLst>
          </p:cNvPr>
          <p:cNvSpPr txBox="1"/>
          <p:nvPr/>
        </p:nvSpPr>
        <p:spPr>
          <a:xfrm>
            <a:off x="527847" y="1169985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coroutine_pool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（协程池</a:t>
            </a:r>
            <a:r>
              <a:rPr lang="zh-CN" altLang="en-US" sz="2400" b="1" dirty="0">
                <a:solidFill>
                  <a:srgbClr val="FF0000"/>
                </a:solidFill>
                <a:latin typeface="Menlo" panose="020B0609030804020204" pitchFamily="49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调度器）</a:t>
            </a:r>
            <a:endParaRPr lang="en" altLang="zh-CN" sz="2400" b="1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44B25-9509-46E4-DBA2-6FDADD1BB433}"/>
              </a:ext>
            </a:extLst>
          </p:cNvPr>
          <p:cNvSpPr txBox="1"/>
          <p:nvPr/>
        </p:nvSpPr>
        <p:spPr>
          <a:xfrm>
            <a:off x="540842" y="1570095"/>
            <a:ext cx="5484194" cy="115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主要成员变量：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effectLst/>
                <a:latin typeface="Menlo" panose="020B0609030804020204" pitchFamily="49" charset="0"/>
              </a:rPr>
              <a:t>1.</a:t>
            </a:r>
            <a:r>
              <a:rPr kumimoji="1" lang="zh-CN" altLang="en-US" b="1" dirty="0"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effectLst/>
                <a:latin typeface="Menlo" panose="020B0609030804020204" pitchFamily="49" charset="0"/>
              </a:rPr>
              <a:t>vector&lt;</a:t>
            </a:r>
            <a:r>
              <a:rPr lang="en" altLang="zh-CN" b="0" dirty="0" err="1">
                <a:effectLst/>
                <a:latin typeface="Menlo" panose="020B0609030804020204" pitchFamily="49" charset="0"/>
              </a:rPr>
              <a:t>basic_context</a:t>
            </a:r>
            <a:r>
              <a:rPr lang="en" altLang="zh-CN" b="0" dirty="0">
                <a:effectLst/>
                <a:latin typeface="Menlo" panose="020B0609030804020204" pitchFamily="49" charset="0"/>
              </a:rPr>
              <a:t> *&gt; coroutines;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/>
              <a:t>2.</a:t>
            </a:r>
            <a:r>
              <a:rPr kumimoji="1" lang="zh-CN" altLang="en-US" b="1" dirty="0"/>
              <a:t>   </a:t>
            </a:r>
            <a:r>
              <a:rPr lang="en" altLang="zh-CN" b="0" dirty="0" err="1">
                <a:effectLst/>
                <a:latin typeface="Menlo" panose="020B0609030804020204" pitchFamily="49" charset="0"/>
              </a:rPr>
              <a:t>context_id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   （正在执行的协程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ID</a:t>
            </a:r>
            <a:r>
              <a:rPr lang="zh-CN" altLang="en-US" b="0" dirty="0">
                <a:effectLst/>
                <a:latin typeface="Menlo" panose="020B0609030804020204" pitchFamily="49" charset="0"/>
              </a:rPr>
              <a:t>）</a:t>
            </a:r>
            <a:endParaRPr lang="en" altLang="zh-CN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EB2D75-0B7A-E9C4-A615-2095F64F2312}"/>
              </a:ext>
            </a:extLst>
          </p:cNvPr>
          <p:cNvSpPr/>
          <p:nvPr/>
        </p:nvSpPr>
        <p:spPr>
          <a:xfrm>
            <a:off x="527847" y="1169985"/>
            <a:ext cx="5397940" cy="1638795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11C7E48-0052-5AF7-1679-A02A74BADE80}"/>
              </a:ext>
            </a:extLst>
          </p:cNvPr>
          <p:cNvSpPr/>
          <p:nvPr/>
        </p:nvSpPr>
        <p:spPr>
          <a:xfrm>
            <a:off x="782649" y="3024224"/>
            <a:ext cx="2630904" cy="3363521"/>
          </a:xfrm>
          <a:prstGeom prst="roundRect">
            <a:avLst>
              <a:gd name="adj" fmla="val 6079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D3109-087F-13F8-6786-A3556D59400A}"/>
              </a:ext>
            </a:extLst>
          </p:cNvPr>
          <p:cNvSpPr txBox="1"/>
          <p:nvPr/>
        </p:nvSpPr>
        <p:spPr>
          <a:xfrm>
            <a:off x="806313" y="303206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coroutine_context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79">
            <a:extLst>
              <a:ext uri="{FF2B5EF4-FFF2-40B4-BE49-F238E27FC236}">
                <a16:creationId xmlns:a16="http://schemas.microsoft.com/office/drawing/2014/main" id="{0D175F58-DD93-B5E3-3907-40C99A467BC5}"/>
              </a:ext>
            </a:extLst>
          </p:cNvPr>
          <p:cNvCxnSpPr>
            <a:cxnSpLocks/>
          </p:cNvCxnSpPr>
          <p:nvPr/>
        </p:nvCxnSpPr>
        <p:spPr>
          <a:xfrm flipV="1">
            <a:off x="782649" y="3393556"/>
            <a:ext cx="2630903" cy="35444"/>
          </a:xfrm>
          <a:prstGeom prst="line">
            <a:avLst/>
          </a:prstGeom>
          <a:ln w="38100" cap="rnd">
            <a:solidFill>
              <a:srgbClr val="7030A0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5E94480E-CBA8-928C-0087-56E44CD3046E}"/>
              </a:ext>
            </a:extLst>
          </p:cNvPr>
          <p:cNvGraphicFramePr>
            <a:graphicFrameLocks noGrp="1"/>
          </p:cNvGraphicFramePr>
          <p:nvPr/>
        </p:nvGraphicFramePr>
        <p:xfrm>
          <a:off x="1102991" y="4482434"/>
          <a:ext cx="811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6">
                  <a:extLst>
                    <a:ext uri="{9D8B030D-6E8A-4147-A177-3AD203B41FA5}">
                      <a16:colId xmlns:a16="http://schemas.microsoft.com/office/drawing/2014/main" val="2240501488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65641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48371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00938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49259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3131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A4EFC3A8-B06F-92D2-6BD9-4C941AE0BCEB}"/>
              </a:ext>
            </a:extLst>
          </p:cNvPr>
          <p:cNvSpPr txBox="1"/>
          <p:nvPr/>
        </p:nvSpPr>
        <p:spPr>
          <a:xfrm>
            <a:off x="1102991" y="4113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stack</a:t>
            </a:r>
            <a:endParaRPr kumimoji="1" lang="zh-CN" altLang="en-US" dirty="0">
              <a:latin typeface="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F23B02-FAEE-0A66-015B-C3F2AB533133}"/>
              </a:ext>
            </a:extLst>
          </p:cNvPr>
          <p:cNvSpPr/>
          <p:nvPr/>
        </p:nvSpPr>
        <p:spPr>
          <a:xfrm>
            <a:off x="2073243" y="4711760"/>
            <a:ext cx="1242164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3D0021-A890-5962-5814-FCDC99C6FFE5}"/>
              </a:ext>
            </a:extLst>
          </p:cNvPr>
          <p:cNvSpPr/>
          <p:nvPr/>
        </p:nvSpPr>
        <p:spPr>
          <a:xfrm>
            <a:off x="2073242" y="5571846"/>
            <a:ext cx="1238837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DED64D9-9BC8-6411-9660-91721891BD66}"/>
              </a:ext>
            </a:extLst>
          </p:cNvPr>
          <p:cNvSpPr txBox="1"/>
          <p:nvPr/>
        </p:nvSpPr>
        <p:spPr>
          <a:xfrm>
            <a:off x="8599477" y="58548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570D54-0399-60F3-666B-36D5FF2B1487}"/>
              </a:ext>
            </a:extLst>
          </p:cNvPr>
          <p:cNvSpPr txBox="1"/>
          <p:nvPr/>
        </p:nvSpPr>
        <p:spPr>
          <a:xfrm>
            <a:off x="1060835" y="358526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参数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AB88A815-A3F0-3E5F-A83B-9ED7DB0DB2D1}"/>
              </a:ext>
            </a:extLst>
          </p:cNvPr>
          <p:cNvSpPr/>
          <p:nvPr/>
        </p:nvSpPr>
        <p:spPr>
          <a:xfrm>
            <a:off x="3696696" y="3024224"/>
            <a:ext cx="2630904" cy="3363521"/>
          </a:xfrm>
          <a:prstGeom prst="roundRect">
            <a:avLst>
              <a:gd name="adj" fmla="val 6079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07C096-7535-197F-0F5F-F55B3E6F8D87}"/>
              </a:ext>
            </a:extLst>
          </p:cNvPr>
          <p:cNvSpPr txBox="1"/>
          <p:nvPr/>
        </p:nvSpPr>
        <p:spPr>
          <a:xfrm>
            <a:off x="3720360" y="303206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coroutine_context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直接连接符 79">
            <a:extLst>
              <a:ext uri="{FF2B5EF4-FFF2-40B4-BE49-F238E27FC236}">
                <a16:creationId xmlns:a16="http://schemas.microsoft.com/office/drawing/2014/main" id="{6820716C-DDDB-C742-4A74-669F2F4EE6C6}"/>
              </a:ext>
            </a:extLst>
          </p:cNvPr>
          <p:cNvCxnSpPr>
            <a:cxnSpLocks/>
          </p:cNvCxnSpPr>
          <p:nvPr/>
        </p:nvCxnSpPr>
        <p:spPr>
          <a:xfrm flipV="1">
            <a:off x="3696696" y="3393556"/>
            <a:ext cx="2630903" cy="35444"/>
          </a:xfrm>
          <a:prstGeom prst="line">
            <a:avLst/>
          </a:prstGeom>
          <a:ln w="38100" cap="rnd">
            <a:solidFill>
              <a:srgbClr val="7030A0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18">
            <a:extLst>
              <a:ext uri="{FF2B5EF4-FFF2-40B4-BE49-F238E27FC236}">
                <a16:creationId xmlns:a16="http://schemas.microsoft.com/office/drawing/2014/main" id="{8F24197B-83B7-0B54-3D79-13F310C41FAF}"/>
              </a:ext>
            </a:extLst>
          </p:cNvPr>
          <p:cNvGraphicFramePr>
            <a:graphicFrameLocks noGrp="1"/>
          </p:cNvGraphicFramePr>
          <p:nvPr/>
        </p:nvGraphicFramePr>
        <p:xfrm>
          <a:off x="4017038" y="4482434"/>
          <a:ext cx="811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6">
                  <a:extLst>
                    <a:ext uri="{9D8B030D-6E8A-4147-A177-3AD203B41FA5}">
                      <a16:colId xmlns:a16="http://schemas.microsoft.com/office/drawing/2014/main" val="2240501488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65641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48371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00938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49259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3131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183C6F40-A742-351C-11E8-EA4FCCE3DA94}"/>
              </a:ext>
            </a:extLst>
          </p:cNvPr>
          <p:cNvSpPr txBox="1"/>
          <p:nvPr/>
        </p:nvSpPr>
        <p:spPr>
          <a:xfrm>
            <a:off x="4017038" y="4113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stack</a:t>
            </a:r>
            <a:endParaRPr kumimoji="1" lang="zh-CN" altLang="en-US" dirty="0">
              <a:latin typeface="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FE26C63-5557-5854-8BBD-AD00B9CAF4C7}"/>
              </a:ext>
            </a:extLst>
          </p:cNvPr>
          <p:cNvSpPr txBox="1"/>
          <p:nvPr/>
        </p:nvSpPr>
        <p:spPr>
          <a:xfrm>
            <a:off x="3974882" y="358526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参数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877724A0-E814-40B6-5E6E-BC409E6829A2}"/>
              </a:ext>
            </a:extLst>
          </p:cNvPr>
          <p:cNvSpPr/>
          <p:nvPr/>
        </p:nvSpPr>
        <p:spPr>
          <a:xfrm>
            <a:off x="8444002" y="3024224"/>
            <a:ext cx="2630904" cy="3363521"/>
          </a:xfrm>
          <a:prstGeom prst="roundRect">
            <a:avLst>
              <a:gd name="adj" fmla="val 6079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02E7A39C-B49F-B6F6-9217-1A07E1B7543B}"/>
              </a:ext>
            </a:extLst>
          </p:cNvPr>
          <p:cNvSpPr txBox="1"/>
          <p:nvPr/>
        </p:nvSpPr>
        <p:spPr>
          <a:xfrm>
            <a:off x="8467666" y="303206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coroutine_context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25" name="直接连接符 79">
            <a:extLst>
              <a:ext uri="{FF2B5EF4-FFF2-40B4-BE49-F238E27FC236}">
                <a16:creationId xmlns:a16="http://schemas.microsoft.com/office/drawing/2014/main" id="{64FE37A8-2583-F8B8-B908-D88CDD8F9AF7}"/>
              </a:ext>
            </a:extLst>
          </p:cNvPr>
          <p:cNvCxnSpPr>
            <a:cxnSpLocks/>
          </p:cNvCxnSpPr>
          <p:nvPr/>
        </p:nvCxnSpPr>
        <p:spPr>
          <a:xfrm flipV="1">
            <a:off x="8444002" y="3393556"/>
            <a:ext cx="2630903" cy="35444"/>
          </a:xfrm>
          <a:prstGeom prst="line">
            <a:avLst/>
          </a:prstGeom>
          <a:ln w="38100" cap="rnd">
            <a:solidFill>
              <a:srgbClr val="7030A0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表格 18">
            <a:extLst>
              <a:ext uri="{FF2B5EF4-FFF2-40B4-BE49-F238E27FC236}">
                <a16:creationId xmlns:a16="http://schemas.microsoft.com/office/drawing/2014/main" id="{25C69BF6-D07C-4F92-0603-668D58ADAA46}"/>
              </a:ext>
            </a:extLst>
          </p:cNvPr>
          <p:cNvGraphicFramePr>
            <a:graphicFrameLocks noGrp="1"/>
          </p:cNvGraphicFramePr>
          <p:nvPr/>
        </p:nvGraphicFramePr>
        <p:xfrm>
          <a:off x="8764344" y="4482434"/>
          <a:ext cx="811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6">
                  <a:extLst>
                    <a:ext uri="{9D8B030D-6E8A-4147-A177-3AD203B41FA5}">
                      <a16:colId xmlns:a16="http://schemas.microsoft.com/office/drawing/2014/main" val="2240501488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65641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48371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00938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49259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3131"/>
                  </a:ext>
                </a:extLst>
              </a:tr>
            </a:tbl>
          </a:graphicData>
        </a:graphic>
      </p:graphicFrame>
      <p:sp>
        <p:nvSpPr>
          <p:cNvPr id="1028" name="文本框 1027">
            <a:extLst>
              <a:ext uri="{FF2B5EF4-FFF2-40B4-BE49-F238E27FC236}">
                <a16:creationId xmlns:a16="http://schemas.microsoft.com/office/drawing/2014/main" id="{593273D9-D2A5-35B1-FBE4-BF48128F69C7}"/>
              </a:ext>
            </a:extLst>
          </p:cNvPr>
          <p:cNvSpPr txBox="1"/>
          <p:nvPr/>
        </p:nvSpPr>
        <p:spPr>
          <a:xfrm>
            <a:off x="8764344" y="4113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stack</a:t>
            </a:r>
            <a:endParaRPr kumimoji="1" lang="zh-CN" altLang="en-US" dirty="0">
              <a:latin typeface=""/>
            </a:endParaRPr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F03F529E-5594-2ED7-922F-B5B5216B1A9B}"/>
              </a:ext>
            </a:extLst>
          </p:cNvPr>
          <p:cNvSpPr txBox="1"/>
          <p:nvPr/>
        </p:nvSpPr>
        <p:spPr>
          <a:xfrm>
            <a:off x="8722188" y="358526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参数</a:t>
            </a:r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2343B9D0-1115-0E84-9816-3F47A19F0172}"/>
              </a:ext>
            </a:extLst>
          </p:cNvPr>
          <p:cNvSpPr txBox="1"/>
          <p:nvPr/>
        </p:nvSpPr>
        <p:spPr>
          <a:xfrm>
            <a:off x="6942152" y="44824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……</a:t>
            </a:r>
            <a:endParaRPr kumimoji="1" lang="zh-CN" altLang="en-US" b="1" dirty="0"/>
          </a:p>
        </p:txBody>
      </p:sp>
      <p:cxnSp>
        <p:nvCxnSpPr>
          <p:cNvPr id="1033" name="直接连接符 79">
            <a:extLst>
              <a:ext uri="{FF2B5EF4-FFF2-40B4-BE49-F238E27FC236}">
                <a16:creationId xmlns:a16="http://schemas.microsoft.com/office/drawing/2014/main" id="{5EC2C360-F464-58D8-43CB-5461C1F469BE}"/>
              </a:ext>
            </a:extLst>
          </p:cNvPr>
          <p:cNvCxnSpPr>
            <a:cxnSpLocks/>
          </p:cNvCxnSpPr>
          <p:nvPr/>
        </p:nvCxnSpPr>
        <p:spPr>
          <a:xfrm flipV="1">
            <a:off x="963535" y="4010386"/>
            <a:ext cx="2291768" cy="156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79">
            <a:extLst>
              <a:ext uri="{FF2B5EF4-FFF2-40B4-BE49-F238E27FC236}">
                <a16:creationId xmlns:a16="http://schemas.microsoft.com/office/drawing/2014/main" id="{9457697B-DDD3-A316-E1F2-6DFD6E3215FE}"/>
              </a:ext>
            </a:extLst>
          </p:cNvPr>
          <p:cNvCxnSpPr>
            <a:cxnSpLocks/>
          </p:cNvCxnSpPr>
          <p:nvPr/>
        </p:nvCxnSpPr>
        <p:spPr>
          <a:xfrm flipV="1">
            <a:off x="3866263" y="3974568"/>
            <a:ext cx="2291768" cy="156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79">
            <a:extLst>
              <a:ext uri="{FF2B5EF4-FFF2-40B4-BE49-F238E27FC236}">
                <a16:creationId xmlns:a16="http://schemas.microsoft.com/office/drawing/2014/main" id="{839A5ECA-EAAB-A83A-AD31-E8B36825403B}"/>
              </a:ext>
            </a:extLst>
          </p:cNvPr>
          <p:cNvCxnSpPr>
            <a:cxnSpLocks/>
          </p:cNvCxnSpPr>
          <p:nvPr/>
        </p:nvCxnSpPr>
        <p:spPr>
          <a:xfrm flipV="1">
            <a:off x="8588711" y="3992810"/>
            <a:ext cx="2291768" cy="156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矩形 1037">
            <a:extLst>
              <a:ext uri="{FF2B5EF4-FFF2-40B4-BE49-F238E27FC236}">
                <a16:creationId xmlns:a16="http://schemas.microsoft.com/office/drawing/2014/main" id="{92D75B40-8D7F-1A3E-3A34-7D603291865C}"/>
              </a:ext>
            </a:extLst>
          </p:cNvPr>
          <p:cNvSpPr/>
          <p:nvPr/>
        </p:nvSpPr>
        <p:spPr>
          <a:xfrm>
            <a:off x="4941241" y="4748507"/>
            <a:ext cx="1242164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69552194-C680-D16C-CB34-0AF0CFFF1A52}"/>
              </a:ext>
            </a:extLst>
          </p:cNvPr>
          <p:cNvSpPr/>
          <p:nvPr/>
        </p:nvSpPr>
        <p:spPr>
          <a:xfrm>
            <a:off x="4941240" y="5608593"/>
            <a:ext cx="1238837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FE49004D-8446-9F62-03B2-5B529B98D071}"/>
              </a:ext>
            </a:extLst>
          </p:cNvPr>
          <p:cNvSpPr/>
          <p:nvPr/>
        </p:nvSpPr>
        <p:spPr>
          <a:xfrm>
            <a:off x="9764982" y="4748507"/>
            <a:ext cx="1242164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ED0B49F0-4101-A262-F3D7-929027415106}"/>
              </a:ext>
            </a:extLst>
          </p:cNvPr>
          <p:cNvSpPr/>
          <p:nvPr/>
        </p:nvSpPr>
        <p:spPr>
          <a:xfrm>
            <a:off x="9764981" y="5608593"/>
            <a:ext cx="1238837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9190"/>
      </p:ext>
    </p:extLst>
  </p:cSld>
  <p:clrMapOvr>
    <a:masterClrMapping/>
  </p:clrMapOvr>
  <p:transition spd="slow" advClick="0" advTm="30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5CDA4AD-D0AD-68D8-EBAA-E68DCC6287EC}"/>
              </a:ext>
            </a:extLst>
          </p:cNvPr>
          <p:cNvSpPr/>
          <p:nvPr/>
        </p:nvSpPr>
        <p:spPr>
          <a:xfrm>
            <a:off x="8376145" y="1453332"/>
            <a:ext cx="2630904" cy="3363521"/>
          </a:xfrm>
          <a:prstGeom prst="roundRect">
            <a:avLst>
              <a:gd name="adj" fmla="val 6079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B4275B-55F3-EF3A-17EB-5465893B253E}"/>
              </a:ext>
            </a:extLst>
          </p:cNvPr>
          <p:cNvSpPr txBox="1"/>
          <p:nvPr/>
        </p:nvSpPr>
        <p:spPr>
          <a:xfrm>
            <a:off x="8399809" y="146117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coroutine_context</a:t>
            </a: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直接连接符 79">
            <a:extLst>
              <a:ext uri="{FF2B5EF4-FFF2-40B4-BE49-F238E27FC236}">
                <a16:creationId xmlns:a16="http://schemas.microsoft.com/office/drawing/2014/main" id="{3E91CDB7-8F52-1979-39E2-94C4A66A1D0E}"/>
              </a:ext>
            </a:extLst>
          </p:cNvPr>
          <p:cNvCxnSpPr>
            <a:cxnSpLocks/>
          </p:cNvCxnSpPr>
          <p:nvPr/>
        </p:nvCxnSpPr>
        <p:spPr>
          <a:xfrm flipV="1">
            <a:off x="8376145" y="1822664"/>
            <a:ext cx="2630903" cy="35444"/>
          </a:xfrm>
          <a:prstGeom prst="line">
            <a:avLst/>
          </a:prstGeom>
          <a:ln w="38100" cap="rnd">
            <a:solidFill>
              <a:srgbClr val="7030A0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18">
            <a:extLst>
              <a:ext uri="{FF2B5EF4-FFF2-40B4-BE49-F238E27FC236}">
                <a16:creationId xmlns:a16="http://schemas.microsoft.com/office/drawing/2014/main" id="{ADCF60FF-72C5-916F-C903-74C02ED78422}"/>
              </a:ext>
            </a:extLst>
          </p:cNvPr>
          <p:cNvGraphicFramePr>
            <a:graphicFrameLocks noGrp="1"/>
          </p:cNvGraphicFramePr>
          <p:nvPr/>
        </p:nvGraphicFramePr>
        <p:xfrm>
          <a:off x="8696487" y="2911542"/>
          <a:ext cx="811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6">
                  <a:extLst>
                    <a:ext uri="{9D8B030D-6E8A-4147-A177-3AD203B41FA5}">
                      <a16:colId xmlns:a16="http://schemas.microsoft.com/office/drawing/2014/main" val="2240501488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65641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48371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00938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49259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2531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80E7045-4B60-84AA-6B94-83FB35D9CE39}"/>
              </a:ext>
            </a:extLst>
          </p:cNvPr>
          <p:cNvSpPr txBox="1"/>
          <p:nvPr/>
        </p:nvSpPr>
        <p:spPr>
          <a:xfrm>
            <a:off x="8696487" y="254220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"/>
              </a:rPr>
              <a:t>stack</a:t>
            </a:r>
            <a:endParaRPr kumimoji="1" lang="zh-CN" altLang="en-US" dirty="0">
              <a:latin typeface="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6A6C5C-C1AC-A9C2-10A9-BD8F3C3000FC}"/>
              </a:ext>
            </a:extLst>
          </p:cNvPr>
          <p:cNvSpPr/>
          <p:nvPr/>
        </p:nvSpPr>
        <p:spPr>
          <a:xfrm>
            <a:off x="9666739" y="3140868"/>
            <a:ext cx="1242164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CD966-835D-C29E-72C4-1432F91C62D9}"/>
              </a:ext>
            </a:extLst>
          </p:cNvPr>
          <p:cNvSpPr/>
          <p:nvPr/>
        </p:nvSpPr>
        <p:spPr>
          <a:xfrm>
            <a:off x="9666738" y="4000954"/>
            <a:ext cx="1238837" cy="59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Callee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registers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CF7280-95BC-862D-8022-4946EF1E192A}"/>
              </a:ext>
            </a:extLst>
          </p:cNvPr>
          <p:cNvSpPr txBox="1"/>
          <p:nvPr/>
        </p:nvSpPr>
        <p:spPr>
          <a:xfrm>
            <a:off x="8654331" y="201436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参数</a:t>
            </a:r>
          </a:p>
        </p:txBody>
      </p:sp>
      <p:cxnSp>
        <p:nvCxnSpPr>
          <p:cNvPr id="10" name="直接连接符 79">
            <a:extLst>
              <a:ext uri="{FF2B5EF4-FFF2-40B4-BE49-F238E27FC236}">
                <a16:creationId xmlns:a16="http://schemas.microsoft.com/office/drawing/2014/main" id="{6F429605-7279-EC63-576A-95B6A16B8526}"/>
              </a:ext>
            </a:extLst>
          </p:cNvPr>
          <p:cNvCxnSpPr>
            <a:cxnSpLocks/>
          </p:cNvCxnSpPr>
          <p:nvPr/>
        </p:nvCxnSpPr>
        <p:spPr>
          <a:xfrm flipV="1">
            <a:off x="8557031" y="2439494"/>
            <a:ext cx="2291768" cy="156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1B2FD-E6FD-56E7-6B08-67CF91867612}"/>
              </a:ext>
            </a:extLst>
          </p:cNvPr>
          <p:cNvSpPr txBox="1"/>
          <p:nvPr/>
        </p:nvSpPr>
        <p:spPr>
          <a:xfrm>
            <a:off x="638438" y="29976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3"/>
                </a:solidFill>
              </a:rPr>
              <a:t>协程状态怎么存的？</a:t>
            </a:r>
            <a:endParaRPr kumimoji="1" lang="zh-CN" alt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12" name="直接连接符 79">
            <a:extLst>
              <a:ext uri="{FF2B5EF4-FFF2-40B4-BE49-F238E27FC236}">
                <a16:creationId xmlns:a16="http://schemas.microsoft.com/office/drawing/2014/main" id="{B02A5BA7-CBEA-8E05-14DB-8E68454D7183}"/>
              </a:ext>
            </a:extLst>
          </p:cNvPr>
          <p:cNvCxnSpPr>
            <a:cxnSpLocks/>
          </p:cNvCxnSpPr>
          <p:nvPr/>
        </p:nvCxnSpPr>
        <p:spPr>
          <a:xfrm>
            <a:off x="837191" y="1007648"/>
            <a:ext cx="10517617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D5AE755-DECB-D03D-1BCE-CDED674D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1" y="1200059"/>
            <a:ext cx="4911049" cy="24946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C0473E-B968-5B2A-DAAC-87C4359E3764}"/>
              </a:ext>
            </a:extLst>
          </p:cNvPr>
          <p:cNvSpPr txBox="1"/>
          <p:nvPr/>
        </p:nvSpPr>
        <p:spPr>
          <a:xfrm>
            <a:off x="931986" y="3788442"/>
            <a:ext cx="6734906" cy="170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是一个指向一段堆区的指针（为了方便表示，右图的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直接放在了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里）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Caller_registers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调用者（调度器）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的寄存器值暂存区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Callee_registers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被调者（当前协程）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的寄存器值暂存区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5533C5-81F6-51B6-2FC1-5E9745E41FB9}"/>
              </a:ext>
            </a:extLst>
          </p:cNvPr>
          <p:cNvSpPr txBox="1"/>
          <p:nvPr/>
        </p:nvSpPr>
        <p:spPr>
          <a:xfrm>
            <a:off x="931986" y="5856750"/>
            <a:ext cx="1068914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注：这里的</a:t>
            </a:r>
            <a:r>
              <a:rPr kumimoji="1" lang="en-US" altLang="zh-CN" dirty="0" err="1"/>
              <a:t>callxx_registers</a:t>
            </a:r>
            <a:r>
              <a:rPr kumimoji="1" lang="zh-CN" altLang="en-US" dirty="0"/>
              <a:t>并不是真的寄存器，而是每个单元格是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位的数组，只作为值的暂存区。</a:t>
            </a:r>
          </a:p>
        </p:txBody>
      </p:sp>
    </p:spTree>
    <p:extLst>
      <p:ext uri="{BB962C8B-B14F-4D97-AF65-F5344CB8AC3E}">
        <p14:creationId xmlns:p14="http://schemas.microsoft.com/office/powerpoint/2010/main" val="1440404883"/>
      </p:ext>
    </p:extLst>
  </p:cSld>
  <p:clrMapOvr>
    <a:masterClrMapping/>
  </p:clrMapOvr>
  <p:transition spd="slow" advClick="0" advTm="3000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8662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自定义 1">
      <a:majorFont>
        <a:latin typeface="Century Gothic"/>
        <a:ea typeface="微软雅黑"/>
        <a:cs typeface="Arial"/>
      </a:majorFont>
      <a:minorFont>
        <a:latin typeface="Century Gothic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12012</TotalTime>
  <Words>1103</Words>
  <Application>Microsoft Macintosh PowerPoint</Application>
  <PresentationFormat>宽屏</PresentationFormat>
  <Paragraphs>192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-webkit-standard</vt:lpstr>
      <vt:lpstr>Arial</vt:lpstr>
      <vt:lpstr>Calibri</vt:lpstr>
      <vt:lpstr>Century Gothic</vt:lpstr>
      <vt:lpstr>Consolas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 </Manager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小清新毕业论文答辩PPT模板</dc:title>
  <dc:subject> </dc:subject>
  <dc:creator>极简办公</dc:creator>
  <cp:keywords>www.jjppt.com</cp:keywords>
  <dc:description>www.jjppt.com</dc:description>
  <cp:lastModifiedBy>Microsoft Office User</cp:lastModifiedBy>
  <cp:revision>295</cp:revision>
  <dcterms:created xsi:type="dcterms:W3CDTF">2018-01-29T03:04:35Z</dcterms:created>
  <dcterms:modified xsi:type="dcterms:W3CDTF">2023-11-12T18:09:37Z</dcterms:modified>
  <cp:category> </cp:category>
  <cp:contentStatus> </cp:contentStatus>
  <cp:version>1</cp:version>
</cp:coreProperties>
</file>