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1b32977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1b32977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1b32977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1b32977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b32977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1b32977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b32977b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b32977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1b32977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1b32977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b32977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b32977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6237eb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6237eb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6237e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c6237e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6237eb4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c6237eb4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b32977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1b32977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b3297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b3297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b32977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b32977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b32977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b32977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b32977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b32977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pi.or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Импорты и функции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семинар в 2022 </a:t>
            </a:r>
            <a:r>
              <a:rPr lang="ru"/>
              <a:t>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модулей: установка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Посмотреть на PyPI название модуля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Командная строка: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pip install название_модуля</a:t>
            </a:r>
            <a:br>
              <a:rPr lang="ru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/>
              <a:t>(или можно скопировать со страницы PyPI)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Пользуемся :)</a:t>
            </a:r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13" y="2895073"/>
            <a:ext cx="6592374" cy="16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/>
          <p:nvPr/>
        </p:nvSpPr>
        <p:spPr>
          <a:xfrm>
            <a:off x="1366075" y="3943000"/>
            <a:ext cx="1604100" cy="320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34"/>
          <p:cNvCxnSpPr/>
          <p:nvPr/>
        </p:nvCxnSpPr>
        <p:spPr>
          <a:xfrm flipH="1">
            <a:off x="3042475" y="2142275"/>
            <a:ext cx="1925100" cy="1676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ак использовать? Импорты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модулей: импорт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использования функций модуля нужно в начале питоновского файла написать </a:t>
            </a:r>
            <a:r>
              <a:rPr lang="ru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"/>
              <a:t> и название модуля.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Чтобы использовать функцию из модуля, пишем сначала название модуля, потом название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модуль.функция()</a:t>
            </a:r>
            <a:endParaRPr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import random</a:t>
            </a:r>
            <a:endParaRPr sz="1500">
              <a:solidFill>
                <a:schemeClr val="accent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colors = [“red”, “green”, “blue”]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ru" sz="1500">
                <a:solidFill>
                  <a:schemeClr val="accent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random.choice</a:t>
            </a: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(colors))</a:t>
            </a: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 выведет случайный из элементов списка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модулей: импорт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использования функций модуля нужно в начале питоновского файла написать </a:t>
            </a:r>
            <a:r>
              <a:rPr lang="ru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"/>
              <a:t> и название модуля.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Импортировать можно несколько модулей — как через запятую, так и на разных строках (PEP-8 рекомендует отдельно)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import collections</a:t>
            </a:r>
            <a:endParaRPr sz="1500">
              <a:solidFill>
                <a:schemeClr val="accent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import random</a:t>
            </a:r>
            <a:endParaRPr sz="1500">
              <a:solidFill>
                <a:schemeClr val="accent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colors = [“red”, “green”, “blue”]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print(random.choice(colors))</a:t>
            </a: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 выведет случайный из элементов списка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модулей: частичный импорт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Нужна только одна функция?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Используем конструкцию</a:t>
            </a:r>
            <a:r>
              <a:rPr lang="ru"/>
              <a:t> </a:t>
            </a:r>
            <a:r>
              <a:rPr lang="ru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from название_модуля import название_функции</a:t>
            </a:r>
            <a:r>
              <a:rPr lang="ru">
                <a:highlight>
                  <a:schemeClr val="lt2"/>
                </a:highlight>
              </a:rPr>
              <a:t> 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5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random import choice</a:t>
            </a:r>
            <a:endParaRPr sz="1500"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colors = [“red”, “green”, “blue”]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print(choice(colors))</a:t>
            </a: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# что изменилось, кроме импорта?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Импорт с псевдонимом</a:t>
            </a:r>
            <a:endParaRPr/>
          </a:p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Слишком длинное название</a:t>
            </a:r>
            <a:r>
              <a:rPr lang="ru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Используем конструкцию </a:t>
            </a:r>
            <a:r>
              <a:rPr lang="ru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import название_модуля as псевдоним</a:t>
            </a:r>
            <a:r>
              <a:rPr lang="ru">
                <a:highlight>
                  <a:schemeClr val="lt2"/>
                </a:highlight>
              </a:rPr>
              <a:t> 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 random</a:t>
            </a:r>
            <a:r>
              <a:rPr lang="ru" sz="15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500">
                <a:solidFill>
                  <a:schemeClr val="accent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as rand</a:t>
            </a:r>
            <a:endParaRPr sz="1500">
              <a:solidFill>
                <a:schemeClr val="accent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colors = [“red”, “green”, “blue”]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print(</a:t>
            </a:r>
            <a:r>
              <a:rPr lang="ru" sz="1500">
                <a:solidFill>
                  <a:schemeClr val="accent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rand.</a:t>
            </a:r>
            <a:r>
              <a:rPr lang="ru" sz="1500">
                <a:latin typeface="Roboto Mono"/>
                <a:ea typeface="Roboto Mono"/>
                <a:cs typeface="Roboto Mono"/>
                <a:sym typeface="Roboto Mono"/>
              </a:rPr>
              <a:t>choice(colors))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Неанонимная ОС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https://clck.ru/amoS5</a:t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290" y="1152465"/>
            <a:ext cx="2610450" cy="2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План пары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Немножечко вспоминаем функции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Смотрим на модули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Применяем на практике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87525"/>
            <a:ext cx="85206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(x, y):</a:t>
            </a:r>
            <a:endParaRPr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8"/>
          <p:cNvSpPr txBox="1"/>
          <p:nvPr>
            <p:ph type="title"/>
          </p:nvPr>
        </p:nvSpPr>
        <p:spPr>
          <a:xfrm>
            <a:off x="490250" y="1384100"/>
            <a:ext cx="32691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name </a:t>
            </a:r>
            <a:r>
              <a:rPr lang="ru" sz="23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ru" sz="2300">
                <a:solidFill>
                  <a:srgbClr val="483D8B"/>
                </a:solidFill>
                <a:highlight>
                  <a:srgbClr val="FFFFFF"/>
                </a:highlight>
              </a:rPr>
              <a:t>'Вася'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ru" sz="23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 foo</a:t>
            </a:r>
            <a:r>
              <a:rPr lang="ru" sz="2300">
                <a:highlight>
                  <a:srgbClr val="FFFFFF"/>
                </a:highlight>
              </a:rPr>
              <a:t>()</a:t>
            </a: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    name </a:t>
            </a:r>
            <a:r>
              <a:rPr lang="ru" sz="23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ru" sz="2300">
                <a:solidFill>
                  <a:srgbClr val="483D8B"/>
                </a:solidFill>
                <a:highlight>
                  <a:srgbClr val="FFFFFF"/>
                </a:highlight>
              </a:rPr>
              <a:t>'Петр'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    </a:t>
            </a:r>
            <a:r>
              <a:rPr b="1" lang="ru" sz="23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ru" sz="2300">
                <a:highlight>
                  <a:srgbClr val="FFFFFF"/>
                </a:highlight>
              </a:rPr>
              <a:t>(</a:t>
            </a: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ru" sz="2300">
                <a:highlight>
                  <a:srgbClr val="FFFFFF"/>
                </a:highlight>
              </a:rPr>
              <a:t>)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foo</a:t>
            </a:r>
            <a:r>
              <a:rPr lang="ru" sz="2300">
                <a:highlight>
                  <a:srgbClr val="FFFFFF"/>
                </a:highlight>
              </a:rPr>
              <a:t>()</a:t>
            </a:r>
            <a:endParaRPr sz="23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ru" sz="23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ru" sz="2300">
                <a:highlight>
                  <a:srgbClr val="FFFFFF"/>
                </a:highlight>
              </a:rPr>
              <a:t>(</a:t>
            </a:r>
            <a:r>
              <a:rPr lang="ru" sz="23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ru" sz="2300">
                <a:highlight>
                  <a:srgbClr val="FFFFFF"/>
                </a:highlight>
              </a:rPr>
              <a:t>)</a:t>
            </a:r>
            <a:endParaRPr sz="2300"/>
          </a:p>
        </p:txBody>
      </p:sp>
      <p:sp>
        <p:nvSpPr>
          <p:cNvPr id="120" name="Google Shape;120;p28"/>
          <p:cNvSpPr txBox="1"/>
          <p:nvPr/>
        </p:nvSpPr>
        <p:spPr>
          <a:xfrm>
            <a:off x="3092600" y="2148650"/>
            <a:ext cx="18543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" sz="3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Петр</a:t>
            </a:r>
            <a:endParaRPr b="0" i="0" sz="3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" sz="3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Вася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4830950" y="187525"/>
            <a:ext cx="4241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77A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D4A68"/>
                </a:solidFill>
                <a:latin typeface="Roboto Mono"/>
                <a:ea typeface="Roboto Mono"/>
                <a:cs typeface="Roboto Mono"/>
                <a:sym typeface="Roboto Mono"/>
              </a:rPr>
              <a:t>compute_surface</a:t>
            </a:r>
            <a:r>
              <a:rPr lang="ru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ru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pi</a:t>
            </a:r>
            <a:r>
              <a:rPr lang="ru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990055"/>
                </a:solidFill>
                <a:latin typeface="Roboto Mono"/>
                <a:ea typeface="Roboto Mono"/>
                <a:cs typeface="Roboto Mono"/>
                <a:sym typeface="Roboto Mono"/>
              </a:rPr>
              <a:t>3.14159</a:t>
            </a:r>
            <a:r>
              <a:rPr lang="ru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0077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pi </a:t>
            </a:r>
            <a:r>
              <a:rPr lang="ru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radius </a:t>
            </a:r>
            <a:r>
              <a:rPr lang="ru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054225" y="1928825"/>
            <a:ext cx="30000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args):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0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func(</a:t>
            </a:r>
            <a:r>
              <a:rPr lang="ru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'abc'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(1, 2, 3, 'abc')</a:t>
            </a:r>
            <a:endParaRPr sz="10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ru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func()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</p:txBody>
      </p:sp>
      <p:cxnSp>
        <p:nvCxnSpPr>
          <p:cNvPr id="123" name="Google Shape;123;p28"/>
          <p:cNvCxnSpPr>
            <a:stCxn id="118" idx="0"/>
          </p:cNvCxnSpPr>
          <p:nvPr/>
        </p:nvCxnSpPr>
        <p:spPr>
          <a:xfrm flipH="1">
            <a:off x="4554000" y="187525"/>
            <a:ext cx="18000" cy="49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8"/>
          <p:cNvCxnSpPr/>
          <p:nvPr/>
        </p:nvCxnSpPr>
        <p:spPr>
          <a:xfrm>
            <a:off x="142875" y="1294800"/>
            <a:ext cx="89385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Вспоминаем прошлый семестр</a:t>
            </a:r>
            <a:endParaRPr/>
          </a:p>
        </p:txBody>
      </p:sp>
      <p:grpSp>
        <p:nvGrpSpPr>
          <p:cNvPr id="135" name="Google Shape;135;p30"/>
          <p:cNvGrpSpPr/>
          <p:nvPr/>
        </p:nvGrpSpPr>
        <p:grpSpPr>
          <a:xfrm>
            <a:off x="311697" y="1544700"/>
            <a:ext cx="7261328" cy="492600"/>
            <a:chOff x="311697" y="1207700"/>
            <a:chExt cx="7261328" cy="492600"/>
          </a:xfrm>
        </p:grpSpPr>
        <p:sp>
          <p:nvSpPr>
            <p:cNvPr id="136" name="Google Shape;136;p30"/>
            <p:cNvSpPr txBox="1"/>
            <p:nvPr/>
          </p:nvSpPr>
          <p:spPr>
            <a:xfrm>
              <a:off x="311697" y="1207700"/>
              <a:ext cx="1861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2"/>
                  </a:solidFill>
                </a:rPr>
                <a:t>Программа</a:t>
              </a:r>
              <a:endParaRPr sz="2000">
                <a:solidFill>
                  <a:schemeClr val="dk2"/>
                </a:solidFill>
              </a:endParaRPr>
            </a:p>
          </p:txBody>
        </p:sp>
        <p:sp>
          <p:nvSpPr>
            <p:cNvPr id="137" name="Google Shape;137;p30"/>
            <p:cNvSpPr txBox="1"/>
            <p:nvPr/>
          </p:nvSpPr>
          <p:spPr>
            <a:xfrm>
              <a:off x="2366225" y="1207700"/>
              <a:ext cx="5206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2"/>
                  </a:solidFill>
                </a:rPr>
                <a:t>действия выполняются друг за другом</a:t>
              </a:r>
              <a:endParaRPr sz="2000">
                <a:solidFill>
                  <a:schemeClr val="dk2"/>
                </a:solidFill>
              </a:endParaRPr>
            </a:p>
          </p:txBody>
        </p:sp>
      </p:grpSp>
      <p:grpSp>
        <p:nvGrpSpPr>
          <p:cNvPr id="138" name="Google Shape;138;p30"/>
          <p:cNvGrpSpPr/>
          <p:nvPr/>
        </p:nvGrpSpPr>
        <p:grpSpPr>
          <a:xfrm>
            <a:off x="311697" y="2171550"/>
            <a:ext cx="8040130" cy="800400"/>
            <a:chOff x="311697" y="1834550"/>
            <a:chExt cx="8040130" cy="800400"/>
          </a:xfrm>
        </p:grpSpPr>
        <p:sp>
          <p:nvSpPr>
            <p:cNvPr id="139" name="Google Shape;139;p30"/>
            <p:cNvSpPr txBox="1"/>
            <p:nvPr/>
          </p:nvSpPr>
          <p:spPr>
            <a:xfrm>
              <a:off x="311697" y="1834550"/>
              <a:ext cx="1861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2"/>
                  </a:solidFill>
                </a:rPr>
                <a:t>Функция</a:t>
              </a:r>
              <a:endParaRPr sz="2000">
                <a:solidFill>
                  <a:schemeClr val="dk2"/>
                </a:solidFill>
              </a:endParaRPr>
            </a:p>
          </p:txBody>
        </p:sp>
        <p:sp>
          <p:nvSpPr>
            <p:cNvPr id="140" name="Google Shape;140;p30"/>
            <p:cNvSpPr txBox="1"/>
            <p:nvPr/>
          </p:nvSpPr>
          <p:spPr>
            <a:xfrm>
              <a:off x="2366227" y="1834550"/>
              <a:ext cx="59856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2"/>
                  </a:solidFill>
                </a:rPr>
                <a:t>именованная последовательность действий</a:t>
              </a:r>
              <a:endParaRPr sz="20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2"/>
                  </a:solidFill>
                </a:rPr>
                <a:t>можно вызывать и выполнять несколько раз</a:t>
              </a:r>
              <a:endParaRPr sz="2000">
                <a:solidFill>
                  <a:schemeClr val="dk2"/>
                </a:solidFill>
              </a:endParaRPr>
            </a:p>
          </p:txBody>
        </p:sp>
      </p:grpSp>
      <p:grpSp>
        <p:nvGrpSpPr>
          <p:cNvPr id="141" name="Google Shape;141;p30"/>
          <p:cNvGrpSpPr/>
          <p:nvPr/>
        </p:nvGrpSpPr>
        <p:grpSpPr>
          <a:xfrm>
            <a:off x="311697" y="3106200"/>
            <a:ext cx="8040130" cy="800400"/>
            <a:chOff x="311697" y="2769200"/>
            <a:chExt cx="8040130" cy="800400"/>
          </a:xfrm>
        </p:grpSpPr>
        <p:sp>
          <p:nvSpPr>
            <p:cNvPr id="142" name="Google Shape;142;p30"/>
            <p:cNvSpPr txBox="1"/>
            <p:nvPr/>
          </p:nvSpPr>
          <p:spPr>
            <a:xfrm>
              <a:off x="311697" y="2769200"/>
              <a:ext cx="18615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000">
                  <a:solidFill>
                    <a:schemeClr val="dk2"/>
                  </a:solidFill>
                </a:rPr>
                <a:t>Модуль</a:t>
              </a:r>
              <a:endParaRPr b="1" sz="20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2000">
                  <a:solidFill>
                    <a:schemeClr val="dk2"/>
                  </a:solidFill>
                </a:rPr>
                <a:t>(библиотека)</a:t>
              </a:r>
              <a:endParaRPr b="1" sz="2000">
                <a:solidFill>
                  <a:schemeClr val="dk2"/>
                </a:solidFill>
              </a:endParaRPr>
            </a:p>
          </p:txBody>
        </p:sp>
        <p:sp>
          <p:nvSpPr>
            <p:cNvPr id="143" name="Google Shape;143;p30"/>
            <p:cNvSpPr txBox="1"/>
            <p:nvPr/>
          </p:nvSpPr>
          <p:spPr>
            <a:xfrm>
              <a:off x="2366227" y="2769200"/>
              <a:ext cx="5985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>
                  <a:solidFill>
                    <a:schemeClr val="dk2"/>
                  </a:solidFill>
                </a:rPr>
                <a:t>набор функций, решающих какую-то задачу</a:t>
              </a:r>
              <a:endParaRPr sz="2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модули?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collections</a:t>
            </a:r>
            <a:r>
              <a:rPr lang="ru"/>
              <a:t> — сложные структуры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ru"/>
              <a:t> — работа со случайным и псевдослучайным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argparse</a:t>
            </a:r>
            <a:r>
              <a:rPr lang="ru"/>
              <a:t> — доставать данные из командной строки с запуском программы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другие!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модули?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Сторонние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ru"/>
              <a:t> — работа с табличными данными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ru"/>
              <a:t> — рисовать графики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pymorphy2, pymystem3</a:t>
            </a:r>
            <a:r>
              <a:rPr lang="ru"/>
              <a:t> — морфологический парсинг для русского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nltk</a:t>
            </a:r>
            <a:r>
              <a:rPr lang="ru"/>
              <a:t> — обработка для многих европейских языков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какие только не!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модули?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1372412"/>
            <a:ext cx="16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Поискать, что бывает ещё, можно 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pypi.org</a:t>
            </a:r>
            <a:r>
              <a:rPr lang="ru"/>
              <a:t>  </a:t>
            </a:r>
            <a:endParaRPr/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302" y="1017725"/>
            <a:ext cx="654500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