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pHS2hnW6MOCk4WZnzykBgIfvF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673ef243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673ef243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673ef24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673ef24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673ef24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673ef24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61e1e578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061e1e578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673ef243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673ef243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673ef243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673ef243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673ef24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673ef24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012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673ef2439_0_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Рекурсия</a:t>
            </a:r>
            <a:endParaRPr/>
          </a:p>
        </p:txBody>
      </p:sp>
      <p:sp>
        <p:nvSpPr>
          <p:cNvPr id="108" name="Google Shape;108;g10673ef2439_0_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Вызов функции самой в себе. Может быть полезным, когда алгоритм подразумевает подсчет части самим собой (самый популярный пример - факториал)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 factorial(n):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if n == 0: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return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else: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return n * factorial(n - 1)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0025" y="1344553"/>
            <a:ext cx="2463975" cy="245437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11 декабря 2021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План пары</a:t>
            </a:r>
            <a:endParaRPr/>
          </a:p>
        </p:txBody>
      </p:sp>
      <p:sp>
        <p:nvSpPr>
          <p:cNvPr id="67" name="Google Shape;6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Функции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Вспоминаем что изучили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Изучаем новые возможности функций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Рекурсия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673ef243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Вспомним базовый синтаксис</a:t>
            </a:r>
            <a:endParaRPr/>
          </a:p>
        </p:txBody>
      </p:sp>
      <p:sp>
        <p:nvSpPr>
          <p:cNvPr id="73" name="Google Shape;73;g10673ef2439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6287E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(x, y):</a:t>
            </a:r>
            <a:endParaRPr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marR="63500" rtl="0" algn="l">
              <a:lnSpc>
                <a:spcPct val="16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673ef2439_0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Переменные внутри функции</a:t>
            </a:r>
            <a:endParaRPr/>
          </a:p>
        </p:txBody>
      </p:sp>
      <p:sp>
        <p:nvSpPr>
          <p:cNvPr id="79" name="Google Shape;79;g10673ef2439_0_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54545"/>
                </a:solidFill>
                <a:highlight>
                  <a:srgbClr val="FFFFFF"/>
                </a:highlight>
              </a:rPr>
              <a:t>В Python, переменные, на которые только ссылаются внутри функции, считаются глобальными. Если переменной присваивается новое значение где-либо в теле функции, считается, что она локальная, и, если вам нужно, то нужно явно указывать её глобальной.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61e1e5789_0_124"/>
          <p:cNvSpPr txBox="1"/>
          <p:nvPr>
            <p:ph type="title"/>
          </p:nvPr>
        </p:nvSpPr>
        <p:spPr>
          <a:xfrm>
            <a:off x="490250" y="450150"/>
            <a:ext cx="3706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name </a:t>
            </a:r>
            <a:r>
              <a:rPr lang="en" sz="3600">
                <a:solidFill>
                  <a:srgbClr val="66CC66"/>
                </a:solidFill>
                <a:highlight>
                  <a:srgbClr val="FFFFFF"/>
                </a:highlight>
              </a:rPr>
              <a:t>=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3600">
                <a:solidFill>
                  <a:srgbClr val="483D8B"/>
                </a:solidFill>
                <a:highlight>
                  <a:srgbClr val="FFFFFF"/>
                </a:highlight>
              </a:rPr>
              <a:t>'Вася'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600">
                <a:solidFill>
                  <a:srgbClr val="FF7700"/>
                </a:solidFill>
                <a:highlight>
                  <a:srgbClr val="FFFFFF"/>
                </a:highlight>
              </a:rPr>
              <a:t>def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foo</a:t>
            </a:r>
            <a:r>
              <a:rPr lang="en" sz="3600">
                <a:highlight>
                  <a:srgbClr val="FFFFFF"/>
                </a:highlight>
              </a:rPr>
              <a:t>()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: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   name </a:t>
            </a:r>
            <a:r>
              <a:rPr lang="en" sz="3600">
                <a:solidFill>
                  <a:srgbClr val="66CC66"/>
                </a:solidFill>
                <a:highlight>
                  <a:srgbClr val="FFFFFF"/>
                </a:highlight>
              </a:rPr>
              <a:t>=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r>
              <a:rPr lang="en" sz="3600">
                <a:solidFill>
                  <a:srgbClr val="483D8B"/>
                </a:solidFill>
                <a:highlight>
                  <a:srgbClr val="FFFFFF"/>
                </a:highlight>
              </a:rPr>
              <a:t>'Петр'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   </a:t>
            </a:r>
            <a:r>
              <a:rPr b="1" lang="en" sz="3600">
                <a:solidFill>
                  <a:srgbClr val="FF7700"/>
                </a:solidFill>
                <a:highlight>
                  <a:srgbClr val="FFFFFF"/>
                </a:highlight>
              </a:rPr>
              <a:t>print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name</a:t>
            </a:r>
            <a:r>
              <a:rPr lang="en" sz="3600">
                <a:highlight>
                  <a:srgbClr val="FFFFFF"/>
                </a:highlight>
              </a:rPr>
              <a:t>)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 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foo</a:t>
            </a:r>
            <a:r>
              <a:rPr lang="en" sz="3600">
                <a:highlight>
                  <a:srgbClr val="FFFFFF"/>
                </a:highlight>
              </a:rPr>
              <a:t>()</a:t>
            </a:r>
            <a:endParaRPr sz="3600">
              <a:solidFill>
                <a:srgbClr val="212529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3600">
                <a:solidFill>
                  <a:srgbClr val="FF7700"/>
                </a:solidFill>
                <a:highlight>
                  <a:srgbClr val="FFFFFF"/>
                </a:highlight>
              </a:rPr>
              <a:t>print</a:t>
            </a:r>
            <a:r>
              <a:rPr lang="en" sz="3600">
                <a:highlight>
                  <a:srgbClr val="FFFFFF"/>
                </a:highlight>
              </a:rPr>
              <a:t>(</a:t>
            </a:r>
            <a:r>
              <a:rPr lang="en" sz="3600">
                <a:solidFill>
                  <a:srgbClr val="212529"/>
                </a:solidFill>
                <a:highlight>
                  <a:srgbClr val="FFFFFF"/>
                </a:highlight>
              </a:rPr>
              <a:t>name</a:t>
            </a:r>
            <a:r>
              <a:rPr lang="en" sz="3600">
                <a:highlight>
                  <a:srgbClr val="FFFFFF"/>
                </a:highlight>
              </a:rPr>
              <a:t>)</a:t>
            </a:r>
            <a:endParaRPr sz="3600"/>
          </a:p>
        </p:txBody>
      </p:sp>
      <p:sp>
        <p:nvSpPr>
          <p:cNvPr id="85" name="Google Shape;85;g1061e1e5789_0_124"/>
          <p:cNvSpPr txBox="1"/>
          <p:nvPr/>
        </p:nvSpPr>
        <p:spPr>
          <a:xfrm>
            <a:off x="5110725" y="691050"/>
            <a:ext cx="37392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Петр</a:t>
            </a:r>
            <a:endParaRPr b="0" i="0" sz="4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Вася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673ef2439_0_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Значения по умолчанию</a:t>
            </a:r>
            <a:endParaRPr/>
          </a:p>
        </p:txBody>
      </p:sp>
      <p:sp>
        <p:nvSpPr>
          <p:cNvPr id="91" name="Google Shape;91;g10673ef2439_0_1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Мы можем указать значение по умолчанию для параметров, которые передаем в функцию.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DD4A68"/>
                </a:solidFill>
                <a:latin typeface="Roboto Mono"/>
                <a:ea typeface="Roboto Mono"/>
                <a:cs typeface="Roboto Mono"/>
                <a:sym typeface="Roboto Mono"/>
              </a:rPr>
              <a:t>compute_surface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pi</a:t>
            </a:r>
            <a:r>
              <a:rPr lang="en" sz="1200">
                <a:solidFill>
                  <a:srgbClr val="A67F59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990055"/>
                </a:solidFill>
                <a:latin typeface="Roboto Mono"/>
                <a:ea typeface="Roboto Mono"/>
                <a:cs typeface="Roboto Mono"/>
                <a:sym typeface="Roboto Mono"/>
              </a:rPr>
              <a:t>3.14159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2222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0077A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pi </a:t>
            </a:r>
            <a:r>
              <a:rPr lang="en" sz="1200">
                <a:solidFill>
                  <a:srgbClr val="A67F59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radius </a:t>
            </a:r>
            <a:r>
              <a:rPr lang="en" sz="1200">
                <a:solidFill>
                  <a:srgbClr val="A67F59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radius</a:t>
            </a:r>
            <a:endParaRPr sz="1200">
              <a:solidFill>
                <a:srgbClr val="2222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таком случае нам не нужно передавать значение pi в функцию; мы можем это сделать, если хотим посчитать значение для другого pi, но это не обязательно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222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4A68"/>
                </a:solidFill>
                <a:latin typeface="Roboto Mono"/>
                <a:ea typeface="Roboto Mono"/>
                <a:cs typeface="Roboto Mono"/>
                <a:sym typeface="Roboto Mono"/>
              </a:rPr>
              <a:t>compute_surface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D4A68"/>
                </a:solidFill>
                <a:latin typeface="Roboto Mono"/>
                <a:ea typeface="Roboto Mono"/>
                <a:cs typeface="Roboto Mono"/>
                <a:sym typeface="Roboto Mono"/>
              </a:rPr>
              <a:t>compute_surface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3.14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Параметры по умолчанию всегда должны находиться справа, так делать </a:t>
            </a:r>
            <a:r>
              <a:rPr b="1" lang="en"/>
              <a:t>нельзя</a:t>
            </a:r>
            <a:endParaRPr b="1" sz="1200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77AA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DD4A68"/>
                </a:solidFill>
                <a:latin typeface="Roboto Mono"/>
                <a:ea typeface="Roboto Mono"/>
                <a:cs typeface="Roboto Mono"/>
                <a:sym typeface="Roboto Mono"/>
              </a:rPr>
              <a:t>compute_surface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radius</a:t>
            </a:r>
            <a:r>
              <a:rPr lang="en" sz="1200">
                <a:solidFill>
                  <a:srgbClr val="A67F59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rgbClr val="990055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pi</a:t>
            </a:r>
            <a:r>
              <a:rPr lang="en" sz="1200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1200">
              <a:solidFill>
                <a:srgbClr val="2222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200">
                <a:solidFill>
                  <a:srgbClr val="0077AA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pi </a:t>
            </a:r>
            <a:r>
              <a:rPr lang="en" sz="1200">
                <a:solidFill>
                  <a:srgbClr val="A67F59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radius </a:t>
            </a:r>
            <a:r>
              <a:rPr lang="en" sz="1200">
                <a:solidFill>
                  <a:srgbClr val="A67F59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120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 radius</a:t>
            </a:r>
            <a:endParaRPr sz="1200">
              <a:solidFill>
                <a:srgbClr val="2222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2222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673ef2439_0_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Args и kwargs</a:t>
            </a:r>
            <a:endParaRPr/>
          </a:p>
        </p:txBody>
      </p:sp>
      <p:sp>
        <p:nvSpPr>
          <p:cNvPr id="97" name="Google Shape;97;g10673ef2439_0_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Если мы не знаем сколько мы хотим передать параметров в функцию, мы можем воспользоваться *args и в ответ получим лист параметров</a:t>
            </a:r>
            <a:endParaRPr b="1" sz="1050">
              <a:solidFill>
                <a:srgbClr val="007020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6287E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args):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args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func(</a:t>
            </a:r>
            <a:r>
              <a:rPr lang="en" sz="10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070A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'abc'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(1, 2, 3, 'abc')</a:t>
            </a:r>
            <a:endParaRPr sz="10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func()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Также работает **kwargs, но получим словарь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6287E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kwargs):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50">
                <a:solidFill>
                  <a:srgbClr val="00702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 kwargs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func(a</a:t>
            </a:r>
            <a:r>
              <a:rPr lang="en" sz="10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" sz="10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" sz="1050">
                <a:solidFill>
                  <a:srgbClr val="666666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08050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{'a': 1, 'c': 3, 'b': 2}</a:t>
            </a:r>
            <a:endParaRPr sz="1050">
              <a:solidFill>
                <a:srgbClr val="333333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C65D09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" sz="1050">
                <a:solidFill>
                  <a:srgbClr val="454545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func()</a:t>
            </a:r>
            <a:endParaRPr sz="1050">
              <a:solidFill>
                <a:srgbClr val="454545"/>
              </a:solidFill>
              <a:highlight>
                <a:srgbClr val="EEFF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33333"/>
                </a:solidFill>
                <a:highlight>
                  <a:srgbClr val="EEFFCC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g10673ef2439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