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88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32415ad5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32415ad5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523ac41d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523ac41d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32415ad5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32415ad5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32415ad53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32415ad53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277813e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277813e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60be889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60be889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523ac41d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523ac41d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523ac41d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523ac41d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523ac41d8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523ac41d8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523ac41d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523ac41d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0012" y="1344553"/>
            <a:ext cx="2463975" cy="245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Моржовый оператор (walrus operator)</a:t>
            </a:r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Моржовый потому что записывается как := (выглядит как морж с бивнями)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Оператор</a:t>
            </a:r>
            <a:r>
              <a:rPr lang="en" sz="1150" i="1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150" i="1">
                <a:solidFill>
                  <a:srgbClr val="222222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lang="en" sz="1150" i="1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/>
              <a:t>может использоваться для присвоения переменных во время вычисления другого выражения.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Операторы “морж” можно использовать везде  —  от циклов до функций генераторов списка или операторов if для обходного присваивания переменных.</a:t>
            </a:r>
            <a:endParaRPr/>
          </a:p>
          <a:p>
            <a:pPr marL="0" lvl="0" indent="0" algn="l" rtl="0">
              <a:spcBef>
                <a:spcPts val="20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0025" y="1344553"/>
            <a:ext cx="2463975" cy="2454374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 октября 2021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План пары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Ветвления, условия, операторы сравнения</a:t>
            </a:r>
            <a:endParaRPr sz="2200"/>
          </a:p>
          <a:p>
            <a:pPr marL="457200" lvl="0" indent="-368300" algn="l" rtl="0"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Условия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Операторы сравнения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Структуры elif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Логические операторы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Привет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950" y="0"/>
            <a:ext cx="699209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Условия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Ветвление алгоритма в зависимости от условия, позволяющий получать разные расчеты исходя из условий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333333"/>
                </a:solidFill>
                <a:highlight>
                  <a:srgbClr val="F8F8F8"/>
                </a:highlight>
              </a:rPr>
              <a:t> if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</a:rPr>
              <a:t> </a:t>
            </a:r>
            <a:r>
              <a:rPr lang="en" sz="1050">
                <a:solidFill>
                  <a:srgbClr val="008080"/>
                </a:solidFill>
                <a:highlight>
                  <a:srgbClr val="F8F8F8"/>
                </a:highlight>
              </a:rPr>
              <a:t>True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</a:rPr>
              <a:t> </a:t>
            </a:r>
            <a:r>
              <a:rPr lang="en" sz="1050" b="1">
                <a:solidFill>
                  <a:srgbClr val="333333"/>
                </a:solidFill>
                <a:highlight>
                  <a:srgbClr val="F8F8F8"/>
                </a:highlight>
              </a:rPr>
              <a:t>and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</a:rPr>
              <a:t> count == </a:t>
            </a:r>
            <a:r>
              <a:rPr lang="en" sz="1050">
                <a:solidFill>
                  <a:srgbClr val="008080"/>
                </a:solidFill>
                <a:highlight>
                  <a:srgbClr val="F8F8F8"/>
                </a:highlight>
              </a:rPr>
              <a:t>1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</a:rPr>
              <a:t> </a:t>
            </a:r>
            <a:r>
              <a:rPr lang="en" sz="1050" b="1">
                <a:solidFill>
                  <a:srgbClr val="333333"/>
                </a:solidFill>
                <a:highlight>
                  <a:srgbClr val="F8F8F8"/>
                </a:highlight>
              </a:rPr>
              <a:t>and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</a:rPr>
              <a:t> count == </a:t>
            </a:r>
            <a:r>
              <a:rPr lang="en" sz="1050">
                <a:solidFill>
                  <a:srgbClr val="008080"/>
                </a:solidFill>
                <a:highlight>
                  <a:srgbClr val="F8F8F8"/>
                </a:highlight>
              </a:rPr>
              <a:t>2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</a:rPr>
              <a:t>:</a:t>
            </a:r>
            <a:endParaRPr sz="1050">
              <a:solidFill>
                <a:srgbClr val="333333"/>
              </a:solidFill>
              <a:highlight>
                <a:srgbClr val="F8F8F8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</a:rPr>
              <a:t>    </a:t>
            </a:r>
            <a:r>
              <a:rPr lang="en" sz="1050">
                <a:solidFill>
                  <a:srgbClr val="0086B3"/>
                </a:solidFill>
                <a:highlight>
                  <a:srgbClr val="F8F8F8"/>
                </a:highlight>
              </a:rPr>
              <a:t>print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</a:rPr>
              <a:t>(</a:t>
            </a:r>
            <a:r>
              <a:rPr lang="en" sz="1050">
                <a:solidFill>
                  <a:srgbClr val="DD1144"/>
                </a:solidFill>
                <a:highlight>
                  <a:srgbClr val="F8F8F8"/>
                </a:highlight>
              </a:rPr>
              <a:t>"if"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</a:rPr>
              <a:t>)</a:t>
            </a:r>
            <a:endParaRPr sz="1050">
              <a:solidFill>
                <a:srgbClr val="333333"/>
              </a:solidFill>
              <a:highlight>
                <a:srgbClr val="F8F8F8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333333"/>
                </a:solidFill>
                <a:highlight>
                  <a:srgbClr val="F8F8F8"/>
                </a:highlight>
              </a:rPr>
              <a:t>elif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</a:rPr>
              <a:t> count == </a:t>
            </a:r>
            <a:r>
              <a:rPr lang="en" sz="1050">
                <a:solidFill>
                  <a:srgbClr val="DD1144"/>
                </a:solidFill>
                <a:highlight>
                  <a:srgbClr val="F8F8F8"/>
                </a:highlight>
              </a:rPr>
              <a:t>'count'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</a:rPr>
              <a:t>:</a:t>
            </a:r>
            <a:endParaRPr sz="1050">
              <a:solidFill>
                <a:srgbClr val="333333"/>
              </a:solidFill>
              <a:highlight>
                <a:srgbClr val="F8F8F8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</a:rPr>
              <a:t>    </a:t>
            </a:r>
            <a:r>
              <a:rPr lang="en" sz="1050">
                <a:solidFill>
                  <a:srgbClr val="0086B3"/>
                </a:solidFill>
                <a:highlight>
                  <a:srgbClr val="F8F8F8"/>
                </a:highlight>
              </a:rPr>
              <a:t>print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</a:rPr>
              <a:t>(</a:t>
            </a:r>
            <a:r>
              <a:rPr lang="en" sz="1050">
                <a:solidFill>
                  <a:srgbClr val="DD1144"/>
                </a:solidFill>
                <a:highlight>
                  <a:srgbClr val="F8F8F8"/>
                </a:highlight>
              </a:rPr>
              <a:t>"First elif"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</a:rPr>
              <a:t>)</a:t>
            </a:r>
            <a:endParaRPr sz="1050">
              <a:solidFill>
                <a:srgbClr val="333333"/>
              </a:solidFill>
              <a:highlight>
                <a:srgbClr val="F8F8F8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333333"/>
                </a:solidFill>
                <a:highlight>
                  <a:srgbClr val="F8F8F8"/>
                </a:highlight>
              </a:rPr>
              <a:t>else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</a:rPr>
              <a:t>:</a:t>
            </a:r>
            <a:endParaRPr sz="1050">
              <a:solidFill>
                <a:srgbClr val="333333"/>
              </a:solidFill>
              <a:highlight>
                <a:srgbClr val="F8F8F8"/>
              </a:highlight>
            </a:endParaRPr>
          </a:p>
          <a:p>
            <a:pPr marL="76200" marR="76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</a:rPr>
              <a:t>    </a:t>
            </a:r>
            <a:r>
              <a:rPr lang="en" sz="1050">
                <a:solidFill>
                  <a:srgbClr val="0086B3"/>
                </a:solidFill>
                <a:highlight>
                  <a:srgbClr val="F8F8F8"/>
                </a:highlight>
              </a:rPr>
              <a:t>print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</a:rPr>
              <a:t>(</a:t>
            </a:r>
            <a:r>
              <a:rPr lang="en" sz="1050">
                <a:solidFill>
                  <a:srgbClr val="DD1144"/>
                </a:solidFill>
                <a:highlight>
                  <a:srgbClr val="F8F8F8"/>
                </a:highlight>
              </a:rPr>
              <a:t>"Else"</a:t>
            </a:r>
            <a:r>
              <a:rPr lang="en" sz="1050">
                <a:solidFill>
                  <a:srgbClr val="333333"/>
                </a:solidFill>
                <a:highlight>
                  <a:srgbClr val="F8F8F8"/>
                </a:highlight>
              </a:rPr>
              <a:t>)</a:t>
            </a:r>
            <a:endParaRPr sz="1050">
              <a:solidFill>
                <a:srgbClr val="333333"/>
              </a:solidFill>
              <a:highlight>
                <a:srgbClr val="F8F8F8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311700" y="445025"/>
            <a:ext cx="8520600" cy="41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В базовом смысле ветвлению необходимо только наличие if, в отличие от некоторых языков, не нужно даже использовать else.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Elif - дополнительная ветка внутри else, позволяет создать больше чем 1 выбор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(фактически при создании ветвления if - elif - else, мы формируем дерево решений. Можно сказать, что мы с вами пишем Machine learning :) 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Тернарные операторы</a:t>
            </a:r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Конструкция позволяет в одну строку приравнять переменную в зависимости от значения другой переменной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Из этого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007020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454545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 X:</a:t>
            </a:r>
            <a:endParaRPr sz="1050">
              <a:solidFill>
                <a:srgbClr val="454545"/>
              </a:solidFill>
              <a:highlight>
                <a:srgbClr val="EEFF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54545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    A </a:t>
            </a:r>
            <a:r>
              <a:rPr lang="en" sz="105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454545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 Y</a:t>
            </a:r>
            <a:endParaRPr sz="1050">
              <a:solidFill>
                <a:srgbClr val="454545"/>
              </a:solidFill>
              <a:highlight>
                <a:srgbClr val="EEFF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007020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50">
                <a:solidFill>
                  <a:srgbClr val="454545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454545"/>
              </a:solidFill>
              <a:highlight>
                <a:srgbClr val="EEFF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63500" marR="6350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54545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    A </a:t>
            </a:r>
            <a:r>
              <a:rPr lang="en" sz="105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454545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 Z</a:t>
            </a:r>
            <a:endParaRPr sz="1050">
              <a:solidFill>
                <a:srgbClr val="454545"/>
              </a:solidFill>
              <a:highlight>
                <a:srgbClr val="EEFF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Можно сделать это - </a:t>
            </a:r>
            <a:r>
              <a:rPr lang="en" sz="1050">
                <a:solidFill>
                  <a:srgbClr val="454545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" sz="105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454545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 Y </a:t>
            </a:r>
            <a:r>
              <a:rPr lang="en" sz="1050" b="1">
                <a:solidFill>
                  <a:srgbClr val="007020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454545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" sz="1050" b="1">
                <a:solidFill>
                  <a:srgbClr val="007020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50">
                <a:solidFill>
                  <a:srgbClr val="454545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 Z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Логические операторы</a:t>
            </a:r>
            <a:endParaRPr/>
          </a:p>
        </p:txBody>
      </p:sp>
      <p:pic>
        <p:nvPicPr>
          <p:cNvPr id="100" name="Google Shape;1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25" y="11344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1"/>
          <p:cNvSpPr txBox="1"/>
          <p:nvPr/>
        </p:nvSpPr>
        <p:spPr>
          <a:xfrm>
            <a:off x="5509625" y="1134400"/>
            <a:ext cx="3000000" cy="13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Разница между is и ==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== сравнивает значения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Is проверяет идентичность объектов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Экран (16:9)</PresentationFormat>
  <Paragraphs>40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Courier New</vt:lpstr>
      <vt:lpstr>Verdana</vt:lpstr>
      <vt:lpstr>Simple Light</vt:lpstr>
      <vt:lpstr>Презентация PowerPoint</vt:lpstr>
      <vt:lpstr>Python</vt:lpstr>
      <vt:lpstr>План пары</vt:lpstr>
      <vt:lpstr>Привет</vt:lpstr>
      <vt:lpstr>Презентация PowerPoint</vt:lpstr>
      <vt:lpstr>Условия</vt:lpstr>
      <vt:lpstr>Презентация PowerPoint</vt:lpstr>
      <vt:lpstr>Тернарные операторы</vt:lpstr>
      <vt:lpstr>Логические операторы</vt:lpstr>
      <vt:lpstr>Моржовый оператор (walrus operator)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Катя Козлова</cp:lastModifiedBy>
  <cp:revision>1</cp:revision>
  <dcterms:modified xsi:type="dcterms:W3CDTF">2021-10-24T10:43:40Z</dcterms:modified>
</cp:coreProperties>
</file>