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8D2C57-2D6B-478D-8F53-0A8E66BA8277}">
  <a:tblStyle styleId="{488D2C57-2D6B-478D-8F53-0A8E66BA82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daskorinkin@edu.hse.ru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473c678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1473c67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aa170e238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4aa170e238_0_1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4f39fc2a8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b4f39fc2a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vasya1999@yandex.ru, petya2001@mail.ru, </a:t>
            </a:r>
            <a:r>
              <a:rPr lang="ru" u="sng">
                <a:solidFill>
                  <a:schemeClr val="hlink"/>
                </a:solidFill>
                <a:hlinkClick r:id="rId2"/>
              </a:rPr>
              <a:t>daskorinkin@edu.hse.ru</a:t>
            </a:r>
            <a:endParaRPr/>
          </a:p>
        </p:txBody>
      </p:sp>
      <p:sp>
        <p:nvSpPr>
          <p:cNvPr id="204" name="Google Shape;204;gb4f39fc2a8_0_1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4f39fc2a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b4f39fc2a8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4f39fc2a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b4f39fc2a8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aa170e238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4aa170e238_0_1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aa170e238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4aa170e238_0_1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aa170e238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4aa170e238_0_1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aa170e238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4aa170e238_0_1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4f39fc2a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b4f39fc2a8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aa170e238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aa170e238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473c678f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1473c678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aa170e238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4aa170e238_0_1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aa170e238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4aa170e238_0_1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aa170e238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4aa170e238_0_1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aa170e238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4aa170e238_0_1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aa170e238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4aa170e238_0_1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aa170e238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4aa170e238_0_1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4f39fc2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4f39fc2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aa170e238_0_1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4aa170e238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4aa170e238_0_12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aa170e238_0_1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4aa170e238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в питоне!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4aa170e238_0_12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4f39fc2a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4f39fc2a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473c678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1473c678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4f39fc2a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4f39fc2a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4f39fc2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4f39fc2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4f39fc2a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4f39fc2a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4f39fc2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4f39fc2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4f39fc2a8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b4f39fc2a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в питоне!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b4f39fc2a8_0_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4ec3c00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4ec3c00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a170e23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a170e23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49ff9741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49ff9741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a170e238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4aa170e238_0_4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aa170e238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aa170e238_0_8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aa170e238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4aa170e238_0_10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>
  <p:cSld name="SECTION_HEADER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7" name="Google Shape;97;p20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2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. текст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. загол. и текст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xkcd.com/208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0012" y="1344553"/>
            <a:ext cx="2463975" cy="24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?(вопрос) — предыдущий символ повторяется от нуля до одного 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Примеры: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00" name="Google Shape;200;p36"/>
          <p:cNvGraphicFramePr/>
          <p:nvPr/>
        </p:nvGraphicFramePr>
        <p:xfrm>
          <a:off x="603250" y="1892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{488D2C57-2D6B-478D-8F53-0A8E66BA8277}</a:tableStyleId>
              </a:tblPr>
              <a:tblGrid>
                <a:gridCol w="4041775"/>
                <a:gridCol w="4041775"/>
              </a:tblGrid>
              <a:tr h="28712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" sz="1400" u="none" cap="none" strike="noStrike"/>
                        <a:t>Регулярное выражение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Что найдется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кр?от</a:t>
                      </a:r>
                      <a:endParaRPr sz="14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кот, крот</a:t>
                      </a:r>
                      <a:endParaRPr sz="11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кр?от.?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кот,</a:t>
                      </a:r>
                      <a:r>
                        <a:rPr lang="ru" sz="1400"/>
                        <a:t> крот, кроту, коту, кота, коте, коты, кроты, 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Классы символов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\w — любая латинская буква, цифра или _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\d — любая цифра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\s — «пробельный» символ (пробел, таб)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08" name="Google Shape;208;p37"/>
          <p:cNvGraphicFramePr/>
          <p:nvPr/>
        </p:nvGraphicFramePr>
        <p:xfrm>
          <a:off x="603250" y="3127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{488D2C57-2D6B-478D-8F53-0A8E66BA8277}</a:tableStyleId>
              </a:tblPr>
              <a:tblGrid>
                <a:gridCol w="4041775"/>
                <a:gridCol w="4041775"/>
              </a:tblGrid>
              <a:tr h="28712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" sz="1400" u="none" cap="none" strike="noStrike"/>
                        <a:t>Регулярное выражение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Что найдется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Школа</a:t>
                      </a:r>
                      <a:r>
                        <a:rPr lang="ru" sz="1400"/>
                        <a:t> </a:t>
                      </a:r>
                      <a:r>
                        <a:rPr lang="ru" sz="1400"/>
                        <a:t>\d\d\d?\d</a:t>
                      </a:r>
                      <a:endParaRPr sz="14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Школа 179, Школа</a:t>
                      </a:r>
                      <a:r>
                        <a:rPr lang="ru" sz="1400"/>
                        <a:t> 1513, Школа 1535, Школа 1234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\w+@\w+</a:t>
                      </a:r>
                      <a:endParaRPr sz="14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"/>
                        <a:t>dskorinkin@hse, masha2001@mail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Классы символов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[] — ваш собственный класс символов</a:t>
            </a:r>
            <a:br>
              <a:rPr lang="ru"/>
            </a:br>
            <a:r>
              <a:rPr lang="ru"/>
              <a:t>[abc] аналогично (a|b|c)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Примеры: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15" name="Google Shape;215;p38"/>
          <p:cNvGraphicFramePr/>
          <p:nvPr/>
        </p:nvGraphicFramePr>
        <p:xfrm>
          <a:off x="603250" y="3117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{488D2C57-2D6B-478D-8F53-0A8E66BA8277}</a:tableStyleId>
              </a:tblPr>
              <a:tblGrid>
                <a:gridCol w="4041775"/>
                <a:gridCol w="4041775"/>
              </a:tblGrid>
              <a:tr h="28712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" sz="1400" u="none" cap="none" strike="noStrike"/>
                        <a:t>Регулярное выражение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Что найдется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т[оиа]к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ток, тик, так</a:t>
                      </a:r>
                      <a:endParaRPr sz="11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[АаОо]х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Ах, ах, ох, Ох</a:t>
                      </a:r>
                      <a:endParaRPr sz="1100"/>
                    </a:p>
                  </a:txBody>
                  <a:tcPr marT="0" marB="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Популярные</a:t>
            </a:r>
            <a:r>
              <a:rPr lang="ru"/>
              <a:t> классы-диапазоны</a:t>
            </a:r>
            <a:endParaRPr/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457200" y="1200150"/>
            <a:ext cx="8229600" cy="3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/>
              <a:t>[a-z] </a:t>
            </a:r>
            <a:r>
              <a:rPr lang="ru" sz="1800"/>
              <a:t>— любая латинская буква нижнего регистра</a:t>
            </a:r>
            <a:endParaRPr sz="1800"/>
          </a:p>
          <a:p>
            <a:pPr indent="-2667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/>
              <a:t>[A-Z] </a:t>
            </a:r>
            <a:r>
              <a:rPr lang="ru" sz="1800"/>
              <a:t>— любая латинская буква верхнего регистра</a:t>
            </a:r>
            <a:endParaRPr sz="1800"/>
          </a:p>
          <a:p>
            <a:pPr indent="-2667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/>
              <a:t>[а-я]</a:t>
            </a:r>
            <a:r>
              <a:rPr lang="ru" sz="1800"/>
              <a:t> — любая кириллическая буква нижнего регистра</a:t>
            </a:r>
            <a:endParaRPr sz="1800"/>
          </a:p>
          <a:p>
            <a:pPr indent="-2667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/>
              <a:t>[А-Я] </a:t>
            </a:r>
            <a:r>
              <a:rPr lang="ru" sz="1800"/>
              <a:t>— любая кириллическая буква верхнего регистра</a:t>
            </a:r>
            <a:endParaRPr sz="1800"/>
          </a:p>
          <a:p>
            <a:pPr indent="-2667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/>
              <a:t>[А-Яа-я] </a:t>
            </a:r>
            <a:r>
              <a:rPr lang="ru" sz="1800"/>
              <a:t>— любая кириллическая буква</a:t>
            </a:r>
            <a:endParaRPr sz="1800"/>
          </a:p>
          <a:p>
            <a:pPr indent="-2667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/>
              <a:t>[a-zа-я] </a:t>
            </a:r>
            <a:r>
              <a:rPr lang="ru" sz="1800"/>
              <a:t>— любая кириллическая или любая латинская буква нижнего регистра</a:t>
            </a:r>
            <a:endParaRPr sz="1800"/>
          </a:p>
          <a:p>
            <a:pPr indent="-262762" lvl="0" marL="342900" rtl="0" algn="l">
              <a:lnSpc>
                <a:spcPct val="80000"/>
              </a:lnSpc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/>
              <a:t>[A-ZА-Я</a:t>
            </a:r>
            <a:r>
              <a:rPr b="1" lang="ru"/>
              <a:t>Ё</a:t>
            </a:r>
            <a:r>
              <a:rPr b="1" lang="ru" sz="1800"/>
              <a:t>] —</a:t>
            </a:r>
            <a:r>
              <a:rPr lang="ru" sz="1800"/>
              <a:t> любая кириллическая или любая латинская буква верхнего регистра </a:t>
            </a:r>
            <a:endParaRPr sz="1800"/>
          </a:p>
          <a:p>
            <a:pPr indent="-242887" lvl="0" marL="342900" rtl="0" algn="l">
              <a:lnSpc>
                <a:spcPct val="8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/>
              <a:t>[A-ZА-ЯЁa-zа-яё] —</a:t>
            </a:r>
            <a:r>
              <a:rPr lang="ru" sz="1800"/>
              <a:t> любая кириллическая или любая латинская буква верхнего регистра </a:t>
            </a:r>
            <a:endParaRPr sz="1800"/>
          </a:p>
          <a:p>
            <a:pPr indent="-2667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/>
              <a:t>[0-9] </a:t>
            </a:r>
            <a:r>
              <a:rPr lang="ru" sz="1800"/>
              <a:t>— любая цифра </a:t>
            </a:r>
            <a:endParaRPr sz="1800"/>
          </a:p>
          <a:p>
            <a:pPr indent="-174625" lvl="1" marL="742950" rtl="0" algn="l">
              <a:lnSpc>
                <a:spcPct val="80000"/>
              </a:lnSpc>
              <a:spcBef>
                <a:spcPts val="350"/>
              </a:spcBef>
              <a:spcAft>
                <a:spcPts val="160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457200" y="22667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{n}(фигурные скобки) — предыдущий символ повторяется n раз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{n,m}(фигурные скобки) — предыдущий символ повторяется от n до m раз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Примеры: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40"/>
          <p:cNvGraphicFramePr/>
          <p:nvPr/>
        </p:nvGraphicFramePr>
        <p:xfrm>
          <a:off x="713316" y="33735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{488D2C57-2D6B-478D-8F53-0A8E66BA8277}</a:tableStyleId>
              </a:tblPr>
              <a:tblGrid>
                <a:gridCol w="4041775"/>
                <a:gridCol w="4041775"/>
              </a:tblGrid>
              <a:tr h="28712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" sz="1400" u="none" cap="none" strike="noStrike"/>
                        <a:t>Регулярное выражение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Что найдется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к{3}омбо</a:t>
                      </a:r>
                      <a:endParaRPr sz="14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кккомбо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к{3,5}омбо</a:t>
                      </a:r>
                      <a:endParaRPr sz="14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" sz="1400"/>
                        <a:t>кккомбо,</a:t>
                      </a:r>
                      <a:r>
                        <a:rPr lang="ru" sz="1400"/>
                        <a:t> </a:t>
                      </a:r>
                      <a:r>
                        <a:rPr lang="ru" sz="1400"/>
                        <a:t>ккккомбо,</a:t>
                      </a:r>
                      <a:r>
                        <a:rPr lang="ru" sz="1400"/>
                        <a:t> </a:t>
                      </a:r>
                      <a:r>
                        <a:rPr lang="ru" sz="1400"/>
                        <a:t>кккккомбо </a:t>
                      </a:r>
                      <a:endParaRPr sz="1100"/>
                    </a:p>
                  </a:txBody>
                  <a:tcPr marT="0" marB="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Что объединяет 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lang="ru" sz="11500"/>
              <a:t>* + ? {}</a:t>
            </a:r>
            <a:endParaRPr sz="11500"/>
          </a:p>
          <a:p>
            <a:pPr indent="0" lvl="0" marL="0" rtl="0" algn="ctr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ru" sz="9600"/>
              <a:t>(Но не . )</a:t>
            </a:r>
            <a:endParaRPr sz="11500"/>
          </a:p>
          <a:p>
            <a:pPr indent="0" lvl="0" marL="0" rtl="0" algn="ctr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t/>
            </a:r>
            <a:endParaRPr sz="11500"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Это квантификаторы</a:t>
            </a:r>
            <a:endParaRPr/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lang="ru" sz="11500"/>
              <a:t>* + ? {}</a:t>
            </a:r>
            <a:endParaRPr sz="11500"/>
          </a:p>
          <a:p>
            <a:pPr indent="0" lvl="0" marL="0" rtl="0" algn="ctr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t/>
            </a:r>
            <a:endParaRPr sz="7200"/>
          </a:p>
          <a:p>
            <a:pPr indent="0" lvl="0" marL="0" rtl="0" algn="ctr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t/>
            </a:r>
            <a:endParaRPr sz="11500"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 умолчанию квантификаторы жадные:</a:t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457200" y="135492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"/>
              <a:t>a.*a будет пытаться съесть максимально длинную строку: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"/>
              <a:t>a.*a -&gt; </a:t>
            </a:r>
            <a:r>
              <a:rPr lang="ru">
                <a:highlight>
                  <a:srgbClr val="FFFF00"/>
                </a:highlight>
              </a:rPr>
              <a:t>араука</a:t>
            </a:r>
            <a:r>
              <a:rPr lang="ru"/>
              <a:t>рия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"/>
              <a:t>Ленивый — максимально короткую. Чтобы сделать ленивый, надо добавить к квантификатору вопрос: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3200"/>
              <a:buNone/>
            </a:pPr>
            <a:r>
              <a:rPr lang="ru"/>
              <a:t>a.*?a -&gt; </a:t>
            </a:r>
            <a:r>
              <a:rPr lang="ru">
                <a:highlight>
                  <a:srgbClr val="FFFF00"/>
                </a:highlight>
              </a:rPr>
              <a:t>ара</a:t>
            </a:r>
            <a:r>
              <a:rPr lang="ru"/>
              <a:t>укария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Инвертированный класс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[^] — инвертированный класс (= все кроме этих символов)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[^abc] — любой символ, кроме а b 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Примеры: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52" name="Google Shape;252;p44"/>
          <p:cNvGraphicFramePr/>
          <p:nvPr/>
        </p:nvGraphicFramePr>
        <p:xfrm>
          <a:off x="603250" y="34226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{488D2C57-2D6B-478D-8F53-0A8E66BA8277}</a:tableStyleId>
              </a:tblPr>
              <a:tblGrid>
                <a:gridCol w="4041775"/>
                <a:gridCol w="4041775"/>
              </a:tblGrid>
              <a:tr h="28712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" sz="1400" u="none" cap="none" strike="noStrike"/>
                        <a:t>Регулярное выражение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Что найдется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т[^оиа]к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тук, тык, тек</a:t>
                      </a:r>
                      <a:endParaRPr sz="11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[^\d]+ рублей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Сто рублей, тысяча</a:t>
                      </a:r>
                      <a:r>
                        <a:rPr lang="ru" sz="1400"/>
                        <a:t> рублей </a:t>
                      </a:r>
                      <a:br>
                        <a:rPr lang="ru" sz="1400"/>
                      </a:br>
                      <a:r>
                        <a:rPr b="1" lang="ru" sz="1400"/>
                        <a:t>НЕ НАЙДУТСЯ </a:t>
                      </a:r>
                      <a:r>
                        <a:rPr b="0" lang="ru" sz="1400">
                          <a:solidFill>
                            <a:srgbClr val="FF0000"/>
                          </a:solidFill>
                        </a:rPr>
                        <a:t>5 рублей, 1000 рублей</a:t>
                      </a:r>
                      <a:r>
                        <a:rPr lang="ru" sz="1400"/>
                        <a:t> 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означают () (обычные скобки)?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Регулярные выражения</a:t>
            </a:r>
            <a:endParaRPr/>
          </a:p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Часть 2/2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()</a:t>
            </a:r>
            <a:endParaRPr/>
          </a:p>
        </p:txBody>
      </p:sp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Группа, к которой относится метасимвол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Примеры:</a:t>
            </a:r>
            <a:endParaRPr/>
          </a:p>
        </p:txBody>
      </p:sp>
      <p:graphicFrame>
        <p:nvGraphicFramePr>
          <p:cNvPr id="264" name="Google Shape;264;p46"/>
          <p:cNvGraphicFramePr/>
          <p:nvPr/>
        </p:nvGraphicFramePr>
        <p:xfrm>
          <a:off x="603250" y="25082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{488D2C57-2D6B-478D-8F53-0A8E66BA8277}</a:tableStyleId>
              </a:tblPr>
              <a:tblGrid>
                <a:gridCol w="4041775"/>
                <a:gridCol w="4041775"/>
              </a:tblGrid>
              <a:tr h="28712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" sz="1400" u="none" cap="none" strike="noStrike"/>
                        <a:t>Регулярное выражение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Что найдется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троло(ло)+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()</a:t>
            </a:r>
            <a:endParaRPr/>
          </a:p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Группа, к которой относится метасимвол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Примеры:</a:t>
            </a:r>
            <a:endParaRPr/>
          </a:p>
        </p:txBody>
      </p:sp>
      <p:graphicFrame>
        <p:nvGraphicFramePr>
          <p:cNvPr id="271" name="Google Shape;271;p47"/>
          <p:cNvGraphicFramePr/>
          <p:nvPr/>
        </p:nvGraphicFramePr>
        <p:xfrm>
          <a:off x="603250" y="25082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{488D2C57-2D6B-478D-8F53-0A8E66BA8277}</a:tableStyleId>
              </a:tblPr>
              <a:tblGrid>
                <a:gridCol w="4041775"/>
                <a:gridCol w="4041775"/>
              </a:tblGrid>
              <a:tr h="28712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" sz="1400" u="none" cap="none" strike="noStrike"/>
                        <a:t>Регулярное выражение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Что найдется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троло(ло)+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трололо, тролололололо,</a:t>
                      </a:r>
                      <a:r>
                        <a:rPr lang="ru" sz="1400"/>
                        <a:t> тролололололололололололололо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()</a:t>
            </a:r>
            <a:endParaRPr/>
          </a:p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Группа, к которой относится метасимвол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Примеры:</a:t>
            </a:r>
            <a:endParaRPr/>
          </a:p>
        </p:txBody>
      </p:sp>
      <p:graphicFrame>
        <p:nvGraphicFramePr>
          <p:cNvPr id="278" name="Google Shape;278;p48"/>
          <p:cNvGraphicFramePr/>
          <p:nvPr/>
        </p:nvGraphicFramePr>
        <p:xfrm>
          <a:off x="603250" y="25082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{488D2C57-2D6B-478D-8F53-0A8E66BA8277}</a:tableStyleId>
              </a:tblPr>
              <a:tblGrid>
                <a:gridCol w="4041775"/>
                <a:gridCol w="4041775"/>
              </a:tblGrid>
              <a:tr h="28712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" sz="1400" u="none" cap="none" strike="noStrike"/>
                        <a:t>Регулярное выражение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Что найдется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троло(ло)+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трололо, тролололололо,</a:t>
                      </a:r>
                      <a:r>
                        <a:rPr lang="ru" sz="1400"/>
                        <a:t> тролололололололололололололо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еще( много)* раз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()</a:t>
            </a:r>
            <a:endParaRPr/>
          </a:p>
        </p:txBody>
      </p:sp>
      <p:graphicFrame>
        <p:nvGraphicFramePr>
          <p:cNvPr id="284" name="Google Shape;284;p49"/>
          <p:cNvGraphicFramePr/>
          <p:nvPr/>
        </p:nvGraphicFramePr>
        <p:xfrm>
          <a:off x="603250" y="25082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{488D2C57-2D6B-478D-8F53-0A8E66BA8277}</a:tableStyleId>
              </a:tblPr>
              <a:tblGrid>
                <a:gridCol w="4041775"/>
                <a:gridCol w="4041775"/>
              </a:tblGrid>
              <a:tr h="28712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" sz="1400" u="none" cap="none" strike="noStrike"/>
                        <a:t>Регулярное выражение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Что найдется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троло(ло)+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трололо, тролололололо,</a:t>
                      </a:r>
                      <a:r>
                        <a:rPr lang="ru" sz="1400"/>
                        <a:t> тролололололололололололололо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"/>
                        <a:t>еще( много)* раз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еще раз, еще много раз, еще</a:t>
                      </a:r>
                      <a:r>
                        <a:rPr lang="ru" sz="1400"/>
                        <a:t> много много много много раз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91450" marL="91450" anchor="ctr"/>
                </a:tc>
              </a:tr>
            </a:tbl>
          </a:graphicData>
        </a:graphic>
      </p:graphicFrame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457200" y="1200150"/>
            <a:ext cx="82296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Группа, к которой относится метасимвол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Примеры: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()</a:t>
            </a:r>
            <a:endParaRPr/>
          </a:p>
        </p:txBody>
      </p:sp>
      <p:sp>
        <p:nvSpPr>
          <p:cNvPr id="291" name="Google Shape;291;p5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ru"/>
              <a:t>Группа, к которой относится метасимвол</a:t>
            </a:r>
            <a:endParaRPr/>
          </a:p>
          <a:p>
            <a:pPr indent="-431800" lvl="0" marL="342900" rtl="0" algn="l">
              <a:spcBef>
                <a:spcPts val="1600"/>
              </a:spcBef>
              <a:spcAft>
                <a:spcPts val="1600"/>
              </a:spcAft>
              <a:buSzPts val="3200"/>
              <a:buChar char="●"/>
            </a:pPr>
            <a:r>
              <a:rPr lang="ru"/>
              <a:t>Примеры:</a:t>
            </a:r>
            <a:endParaRPr/>
          </a:p>
        </p:txBody>
      </p:sp>
      <p:graphicFrame>
        <p:nvGraphicFramePr>
          <p:cNvPr id="292" name="Google Shape;292;p50"/>
          <p:cNvGraphicFramePr/>
          <p:nvPr/>
        </p:nvGraphicFramePr>
        <p:xfrm>
          <a:off x="603250" y="25082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{488D2C57-2D6B-478D-8F53-0A8E66BA8277}</a:tableStyleId>
              </a:tblPr>
              <a:tblGrid>
                <a:gridCol w="4041775"/>
                <a:gridCol w="4041775"/>
              </a:tblGrid>
              <a:tr h="28712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" sz="1400" u="none" cap="none" strike="noStrike"/>
                        <a:t>Регулярное выражение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Что найдется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троло(ло)+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трололо, тролололололо,</a:t>
                      </a:r>
                      <a:r>
                        <a:rPr lang="ru" sz="1400"/>
                        <a:t> тролололололололололололололо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"/>
                        <a:t>еще( много)* раз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еще раз, еще много раз, еще</a:t>
                      </a:r>
                      <a:r>
                        <a:rPr lang="ru" sz="1400"/>
                        <a:t> много много много много раз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к(ой)?от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()</a:t>
            </a:r>
            <a:endParaRPr/>
          </a:p>
        </p:txBody>
      </p:sp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ru"/>
              <a:t>Группа, к которой относится метасимвол</a:t>
            </a:r>
            <a:endParaRPr/>
          </a:p>
          <a:p>
            <a:pPr indent="-431800" lvl="0" marL="342900" rtl="0" algn="l">
              <a:spcBef>
                <a:spcPts val="1600"/>
              </a:spcBef>
              <a:spcAft>
                <a:spcPts val="1600"/>
              </a:spcAft>
              <a:buSzPts val="3200"/>
              <a:buChar char="●"/>
            </a:pPr>
            <a:r>
              <a:rPr lang="ru"/>
              <a:t>Примеры:</a:t>
            </a:r>
            <a:endParaRPr/>
          </a:p>
        </p:txBody>
      </p:sp>
      <p:graphicFrame>
        <p:nvGraphicFramePr>
          <p:cNvPr id="299" name="Google Shape;299;p51"/>
          <p:cNvGraphicFramePr/>
          <p:nvPr/>
        </p:nvGraphicFramePr>
        <p:xfrm>
          <a:off x="603250" y="25082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{488D2C57-2D6B-478D-8F53-0A8E66BA8277}</a:tableStyleId>
              </a:tblPr>
              <a:tblGrid>
                <a:gridCol w="4041775"/>
                <a:gridCol w="4041775"/>
              </a:tblGrid>
              <a:tr h="28712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" sz="1400" u="none" cap="none" strike="noStrike"/>
                        <a:t>Регулярное выражение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Что найдется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троло(ло)+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трололо, тролололололо,</a:t>
                      </a:r>
                      <a:r>
                        <a:rPr lang="ru" sz="1400"/>
                        <a:t> тролололололололололололололо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"/>
                        <a:t>еще( много)* раз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еще раз, еще много раз, еще</a:t>
                      </a:r>
                      <a:r>
                        <a:rPr lang="ru" sz="1400"/>
                        <a:t> много много много много раз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к(ой)?от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кот, койот</a:t>
                      </a:r>
                      <a:endParaRPr sz="1100"/>
                    </a:p>
                  </a:txBody>
                  <a:tcPr marT="0" marB="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⛳ 💻 Задание:</a:t>
            </a:r>
            <a:endParaRPr/>
          </a:p>
        </p:txBody>
      </p:sp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Напишите регулярное выражение, которое целиком накроет строки </a:t>
            </a:r>
            <a:r>
              <a:rPr i="1" lang="ru"/>
              <a:t>дедушка, прадедушка, прапрадедушка, прапрапрадедушка </a:t>
            </a:r>
            <a:r>
              <a:rPr lang="ru"/>
              <a:t>— и так до 5 пра, но не более 5</a:t>
            </a:r>
            <a:endParaRPr/>
          </a:p>
        </p:txBody>
      </p:sp>
      <p:pic>
        <p:nvPicPr>
          <p:cNvPr id="306" name="Google Shape;3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2395438"/>
            <a:ext cx="4381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ru" sz="3959" u="sng"/>
              <a:t>Нумерация</a:t>
            </a:r>
            <a:r>
              <a:rPr lang="ru" sz="3959"/>
              <a:t> групп и </a:t>
            </a:r>
            <a:r>
              <a:rPr lang="ru" sz="3959" u="sng"/>
              <a:t>обращение</a:t>
            </a:r>
            <a:r>
              <a:rPr lang="ru" sz="3959"/>
              <a:t> к ним</a:t>
            </a:r>
            <a:endParaRPr/>
          </a:p>
        </p:txBody>
      </p:sp>
      <p:sp>
        <p:nvSpPr>
          <p:cNvPr id="313" name="Google Shape;313;p5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/>
              <a:t>В чем разница:</a:t>
            </a:r>
            <a:br>
              <a:rPr lang="ru" sz="2400"/>
            </a:br>
            <a:r>
              <a:rPr lang="ru" sz="2400"/>
              <a:t>.*полюбил.*</a:t>
            </a:r>
            <a:br>
              <a:rPr lang="ru" sz="2400"/>
            </a:br>
            <a:r>
              <a:rPr lang="ru" sz="2400"/>
              <a:t>(.*)(полюбил)(.*)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ru" sz="2400"/>
              <a:t>Петр полюбил Февронию, Карлсон полюбил варенье </a:t>
            </a:r>
            <a:endParaRPr i="1" sz="2400"/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/>
              <a:t>В том, что мы можем выделить отдельные группы и обращаться к ним: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" sz="2400"/>
              <a:t>\1 = Петр, Карлсон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" sz="2400"/>
              <a:t>\2 = полюбил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rPr lang="ru" sz="2400"/>
              <a:t>\3 = Февронию, варенье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ru" sz="3959"/>
              <a:t>Замена с помощью регулярных выражений</a:t>
            </a:r>
            <a:endParaRPr/>
          </a:p>
        </p:txBody>
      </p:sp>
      <p:pic>
        <p:nvPicPr>
          <p:cNvPr id="320" name="Google Shape;3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713" y="1308875"/>
            <a:ext cx="5896576" cy="36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Нумерация групп — по первой левой скобке: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rgbClr val="FF0000"/>
                </a:highlight>
              </a:rPr>
              <a:t>(</a:t>
            </a:r>
            <a:r>
              <a:rPr lang="ru"/>
              <a:t>a)</a:t>
            </a:r>
            <a:r>
              <a:rPr lang="ru">
                <a:highlight>
                  <a:srgbClr val="FF0000"/>
                </a:highlight>
              </a:rPr>
              <a:t>((</a:t>
            </a:r>
            <a:r>
              <a:rPr lang="ru"/>
              <a:t>b)</a:t>
            </a:r>
            <a:r>
              <a:rPr lang="ru">
                <a:highlight>
                  <a:srgbClr val="FF0000"/>
                </a:highlight>
              </a:rPr>
              <a:t>(</a:t>
            </a:r>
            <a:r>
              <a:rPr lang="ru"/>
              <a:t>c))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/>
              <a:t>\1 = </a:t>
            </a:r>
            <a:r>
              <a:rPr lang="ru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План пары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Регулярки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Вспоминаем что изучили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/>
              <a:t>Квантификаторы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/>
              <a:t>Группы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 sz="3200"/>
              <a:t>Нумерация групп — по первой левой скобке:</a:t>
            </a:r>
            <a:endParaRPr/>
          </a:p>
        </p:txBody>
      </p:sp>
      <p:sp>
        <p:nvSpPr>
          <p:cNvPr id="332" name="Google Shape;332;p5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0000"/>
                </a:highlight>
              </a:rPr>
              <a:t>(</a:t>
            </a:r>
            <a:r>
              <a:rPr lang="ru"/>
              <a:t>a)</a:t>
            </a:r>
            <a:r>
              <a:rPr lang="ru">
                <a:highlight>
                  <a:srgbClr val="FF0000"/>
                </a:highlight>
              </a:rPr>
              <a:t>((</a:t>
            </a:r>
            <a:r>
              <a:rPr lang="ru"/>
              <a:t>b)</a:t>
            </a:r>
            <a:r>
              <a:rPr lang="ru">
                <a:highlight>
                  <a:srgbClr val="FF0000"/>
                </a:highlight>
              </a:rPr>
              <a:t>(</a:t>
            </a:r>
            <a:r>
              <a:rPr lang="ru"/>
              <a:t>c))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/>
              <a:t>\1 =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/>
              <a:t>\2 = </a:t>
            </a:r>
            <a:r>
              <a:rPr lang="ru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Нумерация групп — по первой левой скобке:</a:t>
            </a:r>
            <a:endParaRPr/>
          </a:p>
        </p:txBody>
      </p:sp>
      <p:sp>
        <p:nvSpPr>
          <p:cNvPr id="338" name="Google Shape;338;p5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0000"/>
                </a:highlight>
              </a:rPr>
              <a:t>(</a:t>
            </a:r>
            <a:r>
              <a:rPr lang="ru"/>
              <a:t>a)</a:t>
            </a:r>
            <a:r>
              <a:rPr lang="ru">
                <a:highlight>
                  <a:srgbClr val="FF0000"/>
                </a:highlight>
              </a:rPr>
              <a:t>((</a:t>
            </a:r>
            <a:r>
              <a:rPr lang="ru"/>
              <a:t>b)</a:t>
            </a:r>
            <a:r>
              <a:rPr lang="ru">
                <a:highlight>
                  <a:srgbClr val="FF0000"/>
                </a:highlight>
              </a:rPr>
              <a:t>(</a:t>
            </a:r>
            <a:r>
              <a:rPr lang="ru"/>
              <a:t>c))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/>
              <a:t>\1 =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/>
              <a:t>\2 = bc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/>
              <a:t>\3 = </a:t>
            </a:r>
            <a:r>
              <a:rPr lang="ru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Нумерация групп — по первой левой скобке:</a:t>
            </a:r>
            <a:endParaRPr/>
          </a:p>
        </p:txBody>
      </p:sp>
      <p:sp>
        <p:nvSpPr>
          <p:cNvPr id="344" name="Google Shape;344;p5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0000"/>
                </a:highlight>
              </a:rPr>
              <a:t>(</a:t>
            </a:r>
            <a:r>
              <a:rPr lang="ru"/>
              <a:t>a)</a:t>
            </a:r>
            <a:r>
              <a:rPr lang="ru">
                <a:highlight>
                  <a:srgbClr val="FF0000"/>
                </a:highlight>
              </a:rPr>
              <a:t>((</a:t>
            </a:r>
            <a:r>
              <a:rPr lang="ru"/>
              <a:t>b)</a:t>
            </a:r>
            <a:r>
              <a:rPr lang="ru">
                <a:highlight>
                  <a:srgbClr val="FF0000"/>
                </a:highlight>
              </a:rPr>
              <a:t>(</a:t>
            </a:r>
            <a:r>
              <a:rPr lang="ru"/>
              <a:t>c))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/>
              <a:t>\1 =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/>
              <a:t>\2 = bc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/>
              <a:t>\3 = b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/>
              <a:t>\4 = </a:t>
            </a:r>
            <a:r>
              <a:rPr lang="ru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Нумерация групп — по первой левой скобке:</a:t>
            </a:r>
            <a:endParaRPr/>
          </a:p>
        </p:txBody>
      </p:sp>
      <p:sp>
        <p:nvSpPr>
          <p:cNvPr id="350" name="Google Shape;350;p5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0000"/>
                </a:highlight>
              </a:rPr>
              <a:t>(</a:t>
            </a:r>
            <a:r>
              <a:rPr lang="ru"/>
              <a:t>a)</a:t>
            </a:r>
            <a:r>
              <a:rPr lang="ru">
                <a:highlight>
                  <a:srgbClr val="FF0000"/>
                </a:highlight>
              </a:rPr>
              <a:t>((</a:t>
            </a:r>
            <a:r>
              <a:rPr lang="ru"/>
              <a:t>b)</a:t>
            </a:r>
            <a:r>
              <a:rPr lang="ru">
                <a:highlight>
                  <a:srgbClr val="FF0000"/>
                </a:highlight>
              </a:rPr>
              <a:t>(</a:t>
            </a:r>
            <a:r>
              <a:rPr lang="ru"/>
              <a:t>c))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/>
              <a:t>\1 =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/>
              <a:t>\2 = bc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/>
              <a:t>\3 = b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/>
              <a:t>\4 = с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Группы очень полезны в замене</a:t>
            </a:r>
            <a:endParaRPr sz="3959"/>
          </a:p>
        </p:txBody>
      </p:sp>
      <p:pic>
        <p:nvPicPr>
          <p:cNvPr descr="Replace.png" id="357" name="Google Shape;357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4382" r="-4371" t="0"/>
          <a:stretch/>
        </p:blipFill>
        <p:spPr>
          <a:xfrm>
            <a:off x="1360125" y="1191575"/>
            <a:ext cx="6846300" cy="36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60"/>
          <p:cNvCxnSpPr/>
          <p:nvPr/>
        </p:nvCxnSpPr>
        <p:spPr>
          <a:xfrm>
            <a:off x="457200" y="2918825"/>
            <a:ext cx="1201500" cy="127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0" y="3661200"/>
            <a:ext cx="4059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 u="sng">
                <a:solidFill>
                  <a:schemeClr val="hlink"/>
                </a:solidFill>
                <a:hlinkClick r:id="rId3"/>
              </a:rPr>
              <a:t>xkcd.com/208</a:t>
            </a:r>
            <a:endParaRPr sz="3100"/>
          </a:p>
        </p:txBody>
      </p:sp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9808" y="0"/>
            <a:ext cx="50841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Регулярные выражения в Python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ru" sz="3000">
                <a:solidFill>
                  <a:srgbClr val="E69138"/>
                </a:solidFill>
              </a:rPr>
              <a:t>import</a:t>
            </a:r>
            <a:r>
              <a:rPr b="1" lang="ru" sz="3000"/>
              <a:t> re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Основные функции: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ru" sz="2400"/>
              <a:t>re.search (r‘a’, ‘abca’) -&gt; </a:t>
            </a:r>
            <a:r>
              <a:rPr lang="ru" sz="2400">
                <a:highlight>
                  <a:srgbClr val="FFFF00"/>
                </a:highlight>
              </a:rPr>
              <a:t>a</a:t>
            </a:r>
            <a:r>
              <a:rPr lang="ru" sz="2400"/>
              <a:t>bc</a:t>
            </a:r>
            <a:r>
              <a:rPr lang="ru" sz="2400">
                <a:highlight>
                  <a:srgbClr val="FFFF00"/>
                </a:highlight>
              </a:rPr>
              <a:t>a</a:t>
            </a:r>
            <a:endParaRPr sz="2400">
              <a:highlight>
                <a:srgbClr val="FFFF00"/>
              </a:highlight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ru" sz="2400"/>
              <a:t>re.match (r‘a’, ‘abca’) -&gt; </a:t>
            </a:r>
            <a:r>
              <a:rPr lang="ru" sz="2400">
                <a:highlight>
                  <a:srgbClr val="FFFF00"/>
                </a:highlight>
              </a:rPr>
              <a:t>a</a:t>
            </a:r>
            <a:r>
              <a:rPr lang="ru" sz="2400"/>
              <a:t>bca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ru" sz="2400"/>
              <a:t>re.split (r‘b’, ‘abca’) -&gt; [‘a’, ‘ca’]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ru" sz="2400"/>
              <a:t>re.sub (r‘b’, ‘z’, ‘abca’) -&gt; ‘azca’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Типичные проблемы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/>
              <a:t>Регулярные выражения могут выглядеть нечитаемо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^\+\d{1,3}\(\d{3}\)( |-)?\d{3}( |-)?\d{2}( |-)?\d{2}$</a:t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AutoNum type="arabicPeriod"/>
            </a:pPr>
            <a:r>
              <a:rPr lang="ru"/>
              <a:t>Регулярные выражения не так просто отлаживать </a:t>
            </a:r>
            <a:br>
              <a:rPr lang="ru"/>
            </a:br>
            <a:r>
              <a:rPr lang="ru"/>
              <a:t>(есть специальные инструменты, но в обычных штуках типа питона или блокнота, они или просто работают — или просто НЕ работают 🤷‍♂️)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. (точка) — любой символ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Примеры:</a:t>
            </a:r>
            <a:endParaRPr/>
          </a:p>
        </p:txBody>
      </p:sp>
      <p:graphicFrame>
        <p:nvGraphicFramePr>
          <p:cNvPr id="179" name="Google Shape;179;p33"/>
          <p:cNvGraphicFramePr/>
          <p:nvPr/>
        </p:nvGraphicFramePr>
        <p:xfrm>
          <a:off x="603250" y="17256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{488D2C57-2D6B-478D-8F53-0A8E66BA8277}</a:tableStyleId>
              </a:tblPr>
              <a:tblGrid>
                <a:gridCol w="4041775"/>
                <a:gridCol w="4041775"/>
              </a:tblGrid>
              <a:tr h="28712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" sz="1400" u="none" cap="none" strike="noStrike"/>
                        <a:t>Регулярное выражение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Что найдется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к.т</a:t>
                      </a:r>
                      <a:endParaRPr sz="18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кот, кит, кат</a:t>
                      </a:r>
                      <a:endParaRPr sz="11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к.шка</a:t>
                      </a:r>
                      <a:endParaRPr sz="18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кошка,</a:t>
                      </a:r>
                      <a:r>
                        <a:rPr lang="ru" sz="1400"/>
                        <a:t> кашка, кишка, кушка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..к.шка</a:t>
                      </a:r>
                      <a:endParaRPr sz="18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букашка, макушка,</a:t>
                      </a:r>
                      <a:r>
                        <a:rPr lang="ru" sz="1400"/>
                        <a:t> какашка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.в.н.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Ивану, авеню,</a:t>
                      </a:r>
                      <a:r>
                        <a:rPr lang="ru" sz="1400"/>
                        <a:t> Ивины, эвона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457200" y="4345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*(звездочка) — предыдущий символ повторяется от нуля до бесконечности раз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457200" y="1801950"/>
            <a:ext cx="82296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Примеры: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p34"/>
          <p:cNvGraphicFramePr/>
          <p:nvPr/>
        </p:nvGraphicFramePr>
        <p:xfrm>
          <a:off x="603250" y="25082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{488D2C57-2D6B-478D-8F53-0A8E66BA8277}</a:tableStyleId>
              </a:tblPr>
              <a:tblGrid>
                <a:gridCol w="4041775"/>
                <a:gridCol w="4041775"/>
              </a:tblGrid>
              <a:tr h="28712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" sz="1400" u="none" cap="none" strike="noStrike"/>
                        <a:t>Регулярное выражение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Что найдется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ка*линка</a:t>
                      </a:r>
                      <a:endParaRPr sz="14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каааааалинка, калинка, клинка</a:t>
                      </a:r>
                      <a:endParaRPr sz="11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к.*т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" sz="1400"/>
                        <a:t>кот,</a:t>
                      </a:r>
                      <a:r>
                        <a:rPr lang="ru" sz="1400"/>
                        <a:t> кооооооооооот, крот койот, компот, кашалот, коверкот, к7@%5т, кт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.*кот.*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кот, апперкот, который,</a:t>
                      </a:r>
                      <a:r>
                        <a:rPr lang="ru" sz="1400"/>
                        <a:t> облокотиться </a:t>
                      </a:r>
                      <a:r>
                        <a:rPr lang="ru" sz="1400"/>
                        <a:t>  </a:t>
                      </a:r>
                      <a:endParaRPr sz="1100"/>
                    </a:p>
                  </a:txBody>
                  <a:tcPr marT="0" marB="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457200" y="586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+(плюс) — предыдущий символ повторяется от одного до бесконечности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457200" y="1808850"/>
            <a:ext cx="82296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ru"/>
              <a:t>Примеры: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35"/>
          <p:cNvGraphicFramePr/>
          <p:nvPr/>
        </p:nvGraphicFramePr>
        <p:xfrm>
          <a:off x="603250" y="25082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{488D2C57-2D6B-478D-8F53-0A8E66BA8277}</a:tableStyleId>
              </a:tblPr>
              <a:tblGrid>
                <a:gridCol w="4041775"/>
                <a:gridCol w="4041775"/>
              </a:tblGrid>
              <a:tr h="28712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" sz="1400" u="none" cap="none" strike="noStrike"/>
                        <a:t>Регулярное выражение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Что найдется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ка+линка</a:t>
                      </a:r>
                      <a:endParaRPr sz="14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каааааалинка, калинка</a:t>
                      </a:r>
                      <a:endParaRPr sz="11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тр.л.л.+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трололо,</a:t>
                      </a:r>
                      <a:r>
                        <a:rPr lang="ru" sz="1400"/>
                        <a:t> труляля, тралалаалаляляля</a:t>
                      </a:r>
                      <a:endParaRPr sz="1400"/>
                    </a:p>
                  </a:txBody>
                  <a:tcPr marT="0" marB="0" marR="91450" marL="91450" anchor="ctr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.+ешь.+</a:t>
                      </a:r>
                      <a:endParaRPr sz="1100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наешься, поешьте, почешешься</a:t>
                      </a:r>
                      <a:endParaRPr sz="1100"/>
                    </a:p>
                  </a:txBody>
                  <a:tcPr marT="0" marB="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