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Bebas Neue"/>
      <p:regular r:id="rId48"/>
    </p:embeddedFont>
    <p:embeddedFont>
      <p:font typeface="Syne"/>
      <p:regular r:id="rId49"/>
      <p:bold r:id="rId50"/>
    </p:embeddedFont>
    <p:embeddedFont>
      <p:font typeface="Asap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BebasNeue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Sy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sap-regular.fntdata"/><Relationship Id="rId50" Type="http://schemas.openxmlformats.org/officeDocument/2006/relationships/font" Target="fonts/Syne-bold.fntdata"/><Relationship Id="rId53" Type="http://schemas.openxmlformats.org/officeDocument/2006/relationships/font" Target="fonts/Asap-italic.fntdata"/><Relationship Id="rId52" Type="http://schemas.openxmlformats.org/officeDocument/2006/relationships/font" Target="fonts/Asap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sap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b526710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5b526710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f5d55311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f5d55311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f5d55311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f5d55311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f5d55311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f5d55311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6f5d55311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6f5d55311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6f5d55311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6f5d5531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6f5d55311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6f5d55311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6f5d5531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6f5d5531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6f5d55311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6f5d55311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6f5d55311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6f5d55311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6f4965d7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6f4965d7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f4965d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f4965d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6f5d55311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6f5d55311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6f5d5531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6f5d5531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6f5d5531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6f5d5531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6f5d55311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6f5d55311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6f5d553110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6f5d55311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6f5d55311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6f5d55311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6f5d55311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6f5d55311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6f5d55311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6f5d55311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6f5d55311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6f5d55311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6f5d55311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6f5d55311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f4f8c83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f4f8c83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f4965d7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6f4965d7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6f5d55311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6f5d55311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6f5d55311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6f5d55311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f5d55311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6f5d55311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6f4965d7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6f4965d7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f4965d7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f4965d7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f5d55311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6f5d55311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5d55311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6f5d55311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3" type="title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4" type="title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4"/>
          <p:cNvGrpSpPr/>
          <p:nvPr/>
        </p:nvGrpSpPr>
        <p:grpSpPr>
          <a:xfrm>
            <a:off x="5585373" y="3963837"/>
            <a:ext cx="4359062" cy="1623965"/>
            <a:chOff x="5585373" y="3963837"/>
            <a:chExt cx="4359062" cy="162396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5585373" y="4608500"/>
              <a:ext cx="1269225" cy="740575"/>
              <a:chOff x="4805650" y="2718925"/>
              <a:chExt cx="1269225" cy="740575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14"/>
            <p:cNvSpPr/>
            <p:nvPr/>
          </p:nvSpPr>
          <p:spPr>
            <a:xfrm rot="8100000">
              <a:off x="8932588" y="3827367"/>
              <a:ext cx="399729" cy="189690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5400000">
            <a:off x="-1091990" y="3399184"/>
            <a:ext cx="2773185" cy="300853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2" type="subTitle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3" type="subTitle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4" type="subTitle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5" type="subTitle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6" type="subTitle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flipH="1" rot="10800000">
            <a:off x="-2023569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" type="subTitle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2" type="subTitle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3" type="subTitle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4" type="subTitle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5" type="subTitle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idx="6" type="subTitle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7" type="subTitle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9"/>
          <p:cNvSpPr txBox="1"/>
          <p:nvPr>
            <p:ph idx="8" type="subTitle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9" type="subTitle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9"/>
          <p:cNvSpPr txBox="1"/>
          <p:nvPr>
            <p:ph idx="13" type="subTitle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14" type="subTitle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15" type="subTitle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hasCustomPrompt="1" type="title"/>
          </p:nvPr>
        </p:nvSpPr>
        <p:spPr>
          <a:xfrm>
            <a:off x="1630050" y="535000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1629975" y="12521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hasCustomPrompt="1" idx="2" type="title"/>
          </p:nvPr>
        </p:nvSpPr>
        <p:spPr>
          <a:xfrm>
            <a:off x="1630050" y="1990599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2" name="Google Shape;262;p20"/>
          <p:cNvSpPr txBox="1"/>
          <p:nvPr>
            <p:ph idx="3" type="subTitle"/>
          </p:nvPr>
        </p:nvSpPr>
        <p:spPr>
          <a:xfrm>
            <a:off x="1629975" y="27077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4" type="title"/>
          </p:nvPr>
        </p:nvSpPr>
        <p:spPr>
          <a:xfrm>
            <a:off x="1630050" y="3446198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5" type="subTitle"/>
          </p:nvPr>
        </p:nvSpPr>
        <p:spPr>
          <a:xfrm>
            <a:off x="1629975" y="41633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>
            <a:off x="8281450" y="4138000"/>
            <a:ext cx="1269225" cy="740575"/>
            <a:chOff x="4805650" y="2718925"/>
            <a:chExt cx="1269225" cy="740575"/>
          </a:xfrm>
        </p:grpSpPr>
        <p:sp>
          <p:nvSpPr>
            <p:cNvPr id="266" name="Google Shape;266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 rot="-2700000">
            <a:off x="245524" y="-2466512"/>
            <a:ext cx="568432" cy="3605727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7484250" y="228599"/>
            <a:ext cx="1088650" cy="201300"/>
            <a:chOff x="2678325" y="4703600"/>
            <a:chExt cx="1088650" cy="201300"/>
          </a:xfrm>
        </p:grpSpPr>
        <p:sp>
          <p:nvSpPr>
            <p:cNvPr id="271" name="Google Shape;271;p20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 rot="-5400000">
            <a:off x="-399325" y="4199025"/>
            <a:ext cx="1269225" cy="740575"/>
            <a:chOff x="4805650" y="2718925"/>
            <a:chExt cx="1269225" cy="740575"/>
          </a:xfrm>
        </p:grpSpPr>
        <p:sp>
          <p:nvSpPr>
            <p:cNvPr id="275" name="Google Shape;275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flipH="1" rot="8100000">
            <a:off x="4141323" y="3975470"/>
            <a:ext cx="628203" cy="1992465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0" name="Google Shape;280;p21"/>
          <p:cNvSpPr txBox="1"/>
          <p:nvPr>
            <p:ph idx="1" type="subTitle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5"/>
          <p:cNvGrpSpPr/>
          <p:nvPr/>
        </p:nvGrpSpPr>
        <p:grpSpPr>
          <a:xfrm>
            <a:off x="-554132" y="-2901533"/>
            <a:ext cx="10145400" cy="8045133"/>
            <a:chOff x="-554132" y="-2901533"/>
            <a:chExt cx="10145400" cy="8045133"/>
          </a:xfrm>
        </p:grpSpPr>
        <p:grpSp>
          <p:nvGrpSpPr>
            <p:cNvPr id="329" name="Google Shape;329;p25"/>
            <p:cNvGrpSpPr/>
            <p:nvPr/>
          </p:nvGrpSpPr>
          <p:grpSpPr>
            <a:xfrm flipH="1" rot="10800000">
              <a:off x="4031249" y="-2901533"/>
              <a:ext cx="5560019" cy="6703144"/>
              <a:chOff x="4513316" y="1230139"/>
              <a:chExt cx="5560019" cy="6703144"/>
            </a:xfrm>
          </p:grpSpPr>
          <p:sp>
            <p:nvSpPr>
              <p:cNvPr id="330" name="Google Shape;330;p25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 rot="2700000">
                <a:off x="8909630" y="1164775"/>
                <a:ext cx="589243" cy="1868896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25"/>
            <p:cNvSpPr/>
            <p:nvPr/>
          </p:nvSpPr>
          <p:spPr>
            <a:xfrm flipH="1">
              <a:off x="-286063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5"/>
            <p:cNvGrpSpPr/>
            <p:nvPr/>
          </p:nvGrpSpPr>
          <p:grpSpPr>
            <a:xfrm flipH="1">
              <a:off x="-554132" y="207350"/>
              <a:ext cx="1269225" cy="740575"/>
              <a:chOff x="4805650" y="2718925"/>
              <a:chExt cx="1269225" cy="740575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25"/>
          <p:cNvSpPr txBox="1"/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715100" y="3428644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6"/>
          <p:cNvGrpSpPr/>
          <p:nvPr/>
        </p:nvGrpSpPr>
        <p:grpSpPr>
          <a:xfrm>
            <a:off x="0" y="-286676"/>
            <a:ext cx="9144000" cy="6184926"/>
            <a:chOff x="0" y="-286676"/>
            <a:chExt cx="9144000" cy="6184926"/>
          </a:xfrm>
        </p:grpSpPr>
        <p:sp>
          <p:nvSpPr>
            <p:cNvPr id="342" name="Google Shape;342;p26"/>
            <p:cNvSpPr/>
            <p:nvPr/>
          </p:nvSpPr>
          <p:spPr>
            <a:xfrm>
              <a:off x="0" y="4541375"/>
              <a:ext cx="9144000" cy="60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6"/>
            <p:cNvGrpSpPr/>
            <p:nvPr/>
          </p:nvGrpSpPr>
          <p:grpSpPr>
            <a:xfrm flipH="1">
              <a:off x="578418" y="-286676"/>
              <a:ext cx="1269225" cy="740575"/>
              <a:chOff x="4805650" y="2718925"/>
              <a:chExt cx="1269225" cy="740575"/>
            </a:xfrm>
          </p:grpSpPr>
          <p:sp>
            <p:nvSpPr>
              <p:cNvPr id="344" name="Google Shape;344;p2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 flipH="1" rot="8100000">
              <a:off x="4141323" y="3975470"/>
              <a:ext cx="628203" cy="1992465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6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9" name="Google Shape;349;p26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7"/>
          <p:cNvGrpSpPr/>
          <p:nvPr/>
        </p:nvGrpSpPr>
        <p:grpSpPr>
          <a:xfrm>
            <a:off x="-765775" y="-1733573"/>
            <a:ext cx="11760679" cy="8694272"/>
            <a:chOff x="-765775" y="-1733573"/>
            <a:chExt cx="11760679" cy="8694272"/>
          </a:xfrm>
        </p:grpSpPr>
        <p:grpSp>
          <p:nvGrpSpPr>
            <p:cNvPr id="352" name="Google Shape;352;p27"/>
            <p:cNvGrpSpPr/>
            <p:nvPr/>
          </p:nvGrpSpPr>
          <p:grpSpPr>
            <a:xfrm>
              <a:off x="6744106" y="2623328"/>
              <a:ext cx="2848550" cy="4337371"/>
              <a:chOff x="6744106" y="2623328"/>
              <a:chExt cx="2848550" cy="4337371"/>
            </a:xfrm>
          </p:grpSpPr>
          <p:sp>
            <p:nvSpPr>
              <p:cNvPr id="353" name="Google Shape;353;p27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 rot="2700000">
                <a:off x="8700805" y="2573233"/>
                <a:ext cx="451589" cy="1432300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" name="Google Shape;355;p27"/>
            <p:cNvSpPr/>
            <p:nvPr/>
          </p:nvSpPr>
          <p:spPr>
            <a:xfrm rot="10800000">
              <a:off x="8260556" y="-1733573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27"/>
            <p:cNvGrpSpPr/>
            <p:nvPr/>
          </p:nvGrpSpPr>
          <p:grpSpPr>
            <a:xfrm>
              <a:off x="-765775" y="319175"/>
              <a:ext cx="1269225" cy="1977499"/>
              <a:chOff x="-765775" y="319175"/>
              <a:chExt cx="1269225" cy="1977499"/>
            </a:xfrm>
          </p:grpSpPr>
          <p:grpSp>
            <p:nvGrpSpPr>
              <p:cNvPr id="357" name="Google Shape;357;p27"/>
              <p:cNvGrpSpPr/>
              <p:nvPr/>
            </p:nvGrpSpPr>
            <p:grpSpPr>
              <a:xfrm>
                <a:off x="-765775" y="319175"/>
                <a:ext cx="1269225" cy="740575"/>
                <a:chOff x="4805650" y="2718925"/>
                <a:chExt cx="1269225" cy="740575"/>
              </a:xfrm>
            </p:grpSpPr>
            <p:sp>
              <p:nvSpPr>
                <p:cNvPr id="358" name="Google Shape;358;p2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27"/>
              <p:cNvGrpSpPr/>
              <p:nvPr/>
            </p:nvGrpSpPr>
            <p:grpSpPr>
              <a:xfrm rot="5400000">
                <a:off x="54776" y="1881412"/>
                <a:ext cx="629225" cy="201300"/>
                <a:chOff x="2678325" y="4703600"/>
                <a:chExt cx="629225" cy="201300"/>
              </a:xfrm>
            </p:grpSpPr>
            <p:sp>
              <p:nvSpPr>
                <p:cNvPr id="362" name="Google Shape;362;p27"/>
                <p:cNvSpPr/>
                <p:nvPr/>
              </p:nvSpPr>
              <p:spPr>
                <a:xfrm>
                  <a:off x="2678325" y="4703600"/>
                  <a:ext cx="201300" cy="201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3106250" y="4703600"/>
                  <a:ext cx="201300" cy="201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4" name="Google Shape;364;p27"/>
          <p:cNvSpPr txBox="1"/>
          <p:nvPr>
            <p:ph type="title"/>
          </p:nvPr>
        </p:nvSpPr>
        <p:spPr>
          <a:xfrm>
            <a:off x="720000" y="445025"/>
            <a:ext cx="77040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720000" y="1619250"/>
            <a:ext cx="77040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8"/>
          <p:cNvGrpSpPr/>
          <p:nvPr/>
        </p:nvGrpSpPr>
        <p:grpSpPr>
          <a:xfrm>
            <a:off x="-990387" y="-239425"/>
            <a:ext cx="12536087" cy="7456824"/>
            <a:chOff x="-990387" y="-239425"/>
            <a:chExt cx="12536087" cy="7456824"/>
          </a:xfrm>
        </p:grpSpPr>
        <p:grpSp>
          <p:nvGrpSpPr>
            <p:cNvPr id="368" name="Google Shape;368;p28"/>
            <p:cNvGrpSpPr/>
            <p:nvPr/>
          </p:nvGrpSpPr>
          <p:grpSpPr>
            <a:xfrm rot="5400000">
              <a:off x="4285643" y="124788"/>
              <a:ext cx="572695" cy="9412228"/>
              <a:chOff x="6539500" y="1042525"/>
              <a:chExt cx="346500" cy="3551650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28"/>
            <p:cNvGrpSpPr/>
            <p:nvPr/>
          </p:nvGrpSpPr>
          <p:grpSpPr>
            <a:xfrm flipH="1" rot="5400000">
              <a:off x="-248139" y="226900"/>
              <a:ext cx="1269225" cy="740575"/>
              <a:chOff x="4805650" y="2718925"/>
              <a:chExt cx="1269225" cy="740575"/>
            </a:xfrm>
          </p:grpSpPr>
          <p:sp>
            <p:nvSpPr>
              <p:cNvPr id="373" name="Google Shape;373;p28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28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flipH="1" rot="10800000">
              <a:off x="8167801" y="3552837"/>
              <a:ext cx="3377899" cy="3664562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8"/>
            <p:cNvGrpSpPr/>
            <p:nvPr/>
          </p:nvGrpSpPr>
          <p:grpSpPr>
            <a:xfrm flipH="1">
              <a:off x="-990387" y="3278592"/>
              <a:ext cx="3304431" cy="2359299"/>
              <a:chOff x="6398434" y="3874100"/>
              <a:chExt cx="2343070" cy="1672905"/>
            </a:xfrm>
          </p:grpSpPr>
          <p:sp>
            <p:nvSpPr>
              <p:cNvPr id="379" name="Google Shape;379;p28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3" name="Google Shape;383;p28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28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9"/>
          <p:cNvGrpSpPr/>
          <p:nvPr/>
        </p:nvGrpSpPr>
        <p:grpSpPr>
          <a:xfrm>
            <a:off x="-849921" y="-37425"/>
            <a:ext cx="10068907" cy="6998124"/>
            <a:chOff x="-849921" y="-37425"/>
            <a:chExt cx="10068907" cy="6998124"/>
          </a:xfrm>
        </p:grpSpPr>
        <p:grpSp>
          <p:nvGrpSpPr>
            <p:cNvPr id="388" name="Google Shape;388;p29"/>
            <p:cNvGrpSpPr/>
            <p:nvPr/>
          </p:nvGrpSpPr>
          <p:grpSpPr>
            <a:xfrm flipH="1" rot="5400000">
              <a:off x="8214086" y="226900"/>
              <a:ext cx="1269225" cy="740575"/>
              <a:chOff x="4805650" y="2718925"/>
              <a:chExt cx="1269225" cy="740575"/>
            </a:xfrm>
          </p:grpSpPr>
          <p:sp>
            <p:nvSpPr>
              <p:cNvPr id="389" name="Google Shape;389;p2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29"/>
            <p:cNvGrpSpPr/>
            <p:nvPr/>
          </p:nvGrpSpPr>
          <p:grpSpPr>
            <a:xfrm flipH="1">
              <a:off x="-849921" y="2547128"/>
              <a:ext cx="3077150" cy="4413571"/>
              <a:chOff x="6744106" y="2547128"/>
              <a:chExt cx="3077150" cy="4413571"/>
            </a:xfrm>
          </p:grpSpPr>
          <p:sp>
            <p:nvSpPr>
              <p:cNvPr id="393" name="Google Shape;393;p29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 rot="2700000">
                <a:off x="8929405" y="2497033"/>
                <a:ext cx="451589" cy="1432300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29"/>
            <p:cNvGrpSpPr/>
            <p:nvPr/>
          </p:nvGrpSpPr>
          <p:grpSpPr>
            <a:xfrm>
              <a:off x="8130325" y="4773849"/>
              <a:ext cx="1088650" cy="201300"/>
              <a:chOff x="2678325" y="4703600"/>
              <a:chExt cx="1088650" cy="201300"/>
            </a:xfrm>
          </p:grpSpPr>
          <p:sp>
            <p:nvSpPr>
              <p:cNvPr id="396" name="Google Shape;396;p29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0"/>
          <p:cNvGrpSpPr/>
          <p:nvPr/>
        </p:nvGrpSpPr>
        <p:grpSpPr>
          <a:xfrm>
            <a:off x="-448634" y="3426416"/>
            <a:ext cx="5830566" cy="1794091"/>
            <a:chOff x="-448634" y="3426416"/>
            <a:chExt cx="5830566" cy="1794091"/>
          </a:xfrm>
        </p:grpSpPr>
        <p:sp>
          <p:nvSpPr>
            <p:cNvPr id="402" name="Google Shape;402;p30"/>
            <p:cNvSpPr/>
            <p:nvPr/>
          </p:nvSpPr>
          <p:spPr>
            <a:xfrm rot="-8100000">
              <a:off x="16636" y="3373476"/>
              <a:ext cx="477242" cy="1513664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30"/>
            <p:cNvGrpSpPr/>
            <p:nvPr/>
          </p:nvGrpSpPr>
          <p:grpSpPr>
            <a:xfrm>
              <a:off x="4279356" y="4577170"/>
              <a:ext cx="1102576" cy="643338"/>
              <a:chOff x="4805650" y="2718925"/>
              <a:chExt cx="1269225" cy="740575"/>
            </a:xfrm>
          </p:grpSpPr>
          <p:sp>
            <p:nvSpPr>
              <p:cNvPr id="404" name="Google Shape;404;p30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3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09" name="Google Shape;409;p30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>
            <a:off x="-2377380" y="-2122904"/>
            <a:ext cx="12536087" cy="7312081"/>
            <a:chOff x="-2377380" y="-2122904"/>
            <a:chExt cx="12536087" cy="7312081"/>
          </a:xfrm>
        </p:grpSpPr>
        <p:grpSp>
          <p:nvGrpSpPr>
            <p:cNvPr id="412" name="Google Shape;412;p31"/>
            <p:cNvGrpSpPr/>
            <p:nvPr/>
          </p:nvGrpSpPr>
          <p:grpSpPr>
            <a:xfrm rot="-5400000">
              <a:off x="4309982" y="-4442520"/>
              <a:ext cx="572695" cy="9412228"/>
              <a:chOff x="6539500" y="1042525"/>
              <a:chExt cx="346500" cy="3551650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 flipH="1">
              <a:off x="-2377380" y="-2122904"/>
              <a:ext cx="3377899" cy="3664562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31"/>
            <p:cNvGrpSpPr/>
            <p:nvPr/>
          </p:nvGrpSpPr>
          <p:grpSpPr>
            <a:xfrm flipH="1" rot="10800000">
              <a:off x="6854276" y="-543396"/>
              <a:ext cx="3304431" cy="2359299"/>
              <a:chOff x="6398434" y="3874100"/>
              <a:chExt cx="2343070" cy="1672905"/>
            </a:xfrm>
          </p:grpSpPr>
          <p:sp>
            <p:nvSpPr>
              <p:cNvPr id="418" name="Google Shape;418;p31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31"/>
            <p:cNvGrpSpPr/>
            <p:nvPr/>
          </p:nvGrpSpPr>
          <p:grpSpPr>
            <a:xfrm flipH="1" rot="5400000">
              <a:off x="8214086" y="4184278"/>
              <a:ext cx="1269225" cy="740575"/>
              <a:chOff x="4805650" y="2718925"/>
              <a:chExt cx="1269225" cy="740575"/>
            </a:xfrm>
          </p:grpSpPr>
          <p:sp>
            <p:nvSpPr>
              <p:cNvPr id="421" name="Google Shape;421;p31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3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2"/>
          <p:cNvGrpSpPr/>
          <p:nvPr/>
        </p:nvGrpSpPr>
        <p:grpSpPr>
          <a:xfrm>
            <a:off x="-983064" y="-1775075"/>
            <a:ext cx="9555964" cy="7870173"/>
            <a:chOff x="-983064" y="-1775075"/>
            <a:chExt cx="9555964" cy="7870173"/>
          </a:xfrm>
        </p:grpSpPr>
        <p:sp>
          <p:nvSpPr>
            <p:cNvPr id="427" name="Google Shape;427;p32"/>
            <p:cNvSpPr/>
            <p:nvPr/>
          </p:nvSpPr>
          <p:spPr>
            <a:xfrm flipH="1" rot="-2700075">
              <a:off x="-157868" y="3504270"/>
              <a:ext cx="846457" cy="268469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32"/>
            <p:cNvGrpSpPr/>
            <p:nvPr/>
          </p:nvGrpSpPr>
          <p:grpSpPr>
            <a:xfrm flipH="1">
              <a:off x="105210" y="-377847"/>
              <a:ext cx="613790" cy="6291393"/>
              <a:chOff x="6539500" y="1042525"/>
              <a:chExt cx="346500" cy="3551650"/>
            </a:xfrm>
          </p:grpSpPr>
          <p:sp>
            <p:nvSpPr>
              <p:cNvPr id="429" name="Google Shape;429;p32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32"/>
            <p:cNvSpPr/>
            <p:nvPr/>
          </p:nvSpPr>
          <p:spPr>
            <a:xfrm flipH="1">
              <a:off x="-553245" y="-17750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32"/>
            <p:cNvGrpSpPr/>
            <p:nvPr/>
          </p:nvGrpSpPr>
          <p:grpSpPr>
            <a:xfrm>
              <a:off x="7484250" y="4608499"/>
              <a:ext cx="1088650" cy="201300"/>
              <a:chOff x="2678325" y="4703600"/>
              <a:chExt cx="1088650" cy="201300"/>
            </a:xfrm>
          </p:grpSpPr>
          <p:sp>
            <p:nvSpPr>
              <p:cNvPr id="434" name="Google Shape;434;p32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7" name="Google Shape;437;p32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8" name="Google Shape;438;p32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4"/>
          <p:cNvGrpSpPr/>
          <p:nvPr/>
        </p:nvGrpSpPr>
        <p:grpSpPr>
          <a:xfrm>
            <a:off x="-733382" y="-2901533"/>
            <a:ext cx="10324650" cy="8045133"/>
            <a:chOff x="-733382" y="-2901533"/>
            <a:chExt cx="10324650" cy="8045133"/>
          </a:xfrm>
        </p:grpSpPr>
        <p:grpSp>
          <p:nvGrpSpPr>
            <p:cNvPr id="443" name="Google Shape;443;p34"/>
            <p:cNvGrpSpPr/>
            <p:nvPr/>
          </p:nvGrpSpPr>
          <p:grpSpPr>
            <a:xfrm rot="10800000">
              <a:off x="-733382" y="-2901533"/>
              <a:ext cx="5560019" cy="5936569"/>
              <a:chOff x="4513316" y="1996714"/>
              <a:chExt cx="5560019" cy="5936569"/>
            </a:xfrm>
          </p:grpSpPr>
          <p:sp>
            <p:nvSpPr>
              <p:cNvPr id="444" name="Google Shape;444;p34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 rot="2700000">
                <a:off x="8909630" y="1931350"/>
                <a:ext cx="589243" cy="1868896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34"/>
            <p:cNvSpPr/>
            <p:nvPr/>
          </p:nvSpPr>
          <p:spPr>
            <a:xfrm>
              <a:off x="-50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4"/>
            <p:cNvGrpSpPr/>
            <p:nvPr/>
          </p:nvGrpSpPr>
          <p:grpSpPr>
            <a:xfrm>
              <a:off x="8322044" y="207350"/>
              <a:ext cx="1269225" cy="740575"/>
              <a:chOff x="4805650" y="2718925"/>
              <a:chExt cx="1269225" cy="740575"/>
            </a:xfrm>
          </p:grpSpPr>
          <p:sp>
            <p:nvSpPr>
              <p:cNvPr id="449" name="Google Shape;449;p3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" name="Google Shape;452;p34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3" name="Google Shape;453;p34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6"/>
          <p:cNvGrpSpPr/>
          <p:nvPr/>
        </p:nvGrpSpPr>
        <p:grpSpPr>
          <a:xfrm>
            <a:off x="4947141" y="-377847"/>
            <a:ext cx="4706206" cy="7992797"/>
            <a:chOff x="4947141" y="-377847"/>
            <a:chExt cx="4706206" cy="7992797"/>
          </a:xfrm>
        </p:grpSpPr>
        <p:grpSp>
          <p:nvGrpSpPr>
            <p:cNvPr id="457" name="Google Shape;457;p36"/>
            <p:cNvGrpSpPr/>
            <p:nvPr/>
          </p:nvGrpSpPr>
          <p:grpSpPr>
            <a:xfrm>
              <a:off x="8565263" y="-377847"/>
              <a:ext cx="613790" cy="6291393"/>
              <a:chOff x="6539500" y="1042525"/>
              <a:chExt cx="346500" cy="3551650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36"/>
            <p:cNvGrpSpPr/>
            <p:nvPr/>
          </p:nvGrpSpPr>
          <p:grpSpPr>
            <a:xfrm>
              <a:off x="4947141" y="2669092"/>
              <a:ext cx="4706206" cy="4945858"/>
              <a:chOff x="4947141" y="2516692"/>
              <a:chExt cx="4706206" cy="4945858"/>
            </a:xfrm>
          </p:grpSpPr>
          <p:sp>
            <p:nvSpPr>
              <p:cNvPr id="462" name="Google Shape;462;p36"/>
              <p:cNvSpPr/>
              <p:nvPr/>
            </p:nvSpPr>
            <p:spPr>
              <a:xfrm rot="10800000">
                <a:off x="4947141" y="4342740"/>
                <a:ext cx="2875760" cy="3119810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 rot="2700000">
                <a:off x="8792376" y="2468331"/>
                <a:ext cx="435953" cy="1382709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5" name="Google Shape;46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-837987" y="-239425"/>
            <a:ext cx="11240943" cy="6089874"/>
            <a:chOff x="-837987" y="-239425"/>
            <a:chExt cx="11240943" cy="6089874"/>
          </a:xfrm>
        </p:grpSpPr>
        <p:grpSp>
          <p:nvGrpSpPr>
            <p:cNvPr id="468" name="Google Shape;468;p37"/>
            <p:cNvGrpSpPr/>
            <p:nvPr/>
          </p:nvGrpSpPr>
          <p:grpSpPr>
            <a:xfrm>
              <a:off x="6861786" y="4593467"/>
              <a:ext cx="2421237" cy="706360"/>
              <a:chOff x="-76439" y="4569403"/>
              <a:chExt cx="2421237" cy="706360"/>
            </a:xfrm>
          </p:grpSpPr>
          <p:grpSp>
            <p:nvGrpSpPr>
              <p:cNvPr id="469" name="Google Shape;469;p37"/>
              <p:cNvGrpSpPr/>
              <p:nvPr/>
            </p:nvGrpSpPr>
            <p:grpSpPr>
              <a:xfrm>
                <a:off x="-76439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470" name="Google Shape;470;p3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37"/>
              <p:cNvGrpSpPr/>
              <p:nvPr/>
            </p:nvGrpSpPr>
            <p:grpSpPr>
              <a:xfrm>
                <a:off x="1134211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474" name="Google Shape;474;p3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77" name="Google Shape;477;p37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37"/>
            <p:cNvGrpSpPr/>
            <p:nvPr/>
          </p:nvGrpSpPr>
          <p:grpSpPr>
            <a:xfrm flipH="1">
              <a:off x="-837987" y="3491150"/>
              <a:ext cx="3304431" cy="2359299"/>
              <a:chOff x="6398434" y="3874100"/>
              <a:chExt cx="2343070" cy="1672905"/>
            </a:xfrm>
          </p:grpSpPr>
          <p:sp>
            <p:nvSpPr>
              <p:cNvPr id="479" name="Google Shape;479;p37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1" name="Google Shape;48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flipH="1" rot="5400000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flipH="1" rot="10800000">
            <a:off x="8167801" y="3552837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" name="Google Shape;71;p6"/>
          <p:cNvGrpSpPr/>
          <p:nvPr/>
        </p:nvGrpSpPr>
        <p:grpSpPr>
          <a:xfrm flipH="1" rot="5400000">
            <a:off x="8214086" y="226900"/>
            <a:ext cx="1269225" cy="740575"/>
            <a:chOff x="4805650" y="2718925"/>
            <a:chExt cx="1269225" cy="740575"/>
          </a:xfrm>
        </p:grpSpPr>
        <p:sp>
          <p:nvSpPr>
            <p:cNvPr id="72" name="Google Shape;72;p6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flipH="1">
            <a:off x="-849921" y="2547128"/>
            <a:ext cx="3077150" cy="4413571"/>
            <a:chOff x="6744106" y="2547128"/>
            <a:chExt cx="3077150" cy="4413571"/>
          </a:xfrm>
        </p:grpSpPr>
        <p:sp>
          <p:nvSpPr>
            <p:cNvPr id="76" name="Google Shape;76;p6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2700000">
              <a:off x="8929405" y="24970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8130325" y="4773849"/>
            <a:ext cx="1088650" cy="201300"/>
            <a:chOff x="2678325" y="4703600"/>
            <a:chExt cx="1088650" cy="201300"/>
          </a:xfrm>
        </p:grpSpPr>
        <p:sp>
          <p:nvSpPr>
            <p:cNvPr id="79" name="Google Shape;79;p6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5400000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 flipH="1" rot="-2700075">
            <a:off x="-157868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ctrTitle"/>
          </p:nvPr>
        </p:nvSpPr>
        <p:spPr>
          <a:xfrm>
            <a:off x="2817325" y="1297600"/>
            <a:ext cx="59364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 MINI-PROJECT</a:t>
            </a:r>
            <a:endParaRPr/>
          </a:p>
        </p:txBody>
      </p:sp>
      <p:sp>
        <p:nvSpPr>
          <p:cNvPr id="487" name="Google Shape;487;p38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FCSB Group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Keagan Kong Kai Yi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Chen Yichen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Tng Jun Wen</a:t>
            </a:r>
            <a:endParaRPr sz="1400"/>
          </a:p>
        </p:txBody>
      </p:sp>
      <p:sp>
        <p:nvSpPr>
          <p:cNvPr id="488" name="Google Shape;488;p38"/>
          <p:cNvSpPr/>
          <p:nvPr/>
        </p:nvSpPr>
        <p:spPr>
          <a:xfrm rot="2699612">
            <a:off x="8433021" y="1725010"/>
            <a:ext cx="491011" cy="3114623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 rot="10800000">
            <a:off x="-4682925" y="2330499"/>
            <a:ext cx="7057126" cy="7656025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Region</a:t>
            </a:r>
            <a:endParaRPr/>
          </a:p>
        </p:txBody>
      </p:sp>
      <p:grpSp>
        <p:nvGrpSpPr>
          <p:cNvPr id="585" name="Google Shape;585;p47"/>
          <p:cNvGrpSpPr/>
          <p:nvPr/>
        </p:nvGrpSpPr>
        <p:grpSpPr>
          <a:xfrm>
            <a:off x="4597702" y="1974275"/>
            <a:ext cx="3203726" cy="522900"/>
            <a:chOff x="3149888" y="1667275"/>
            <a:chExt cx="5676339" cy="522900"/>
          </a:xfrm>
        </p:grpSpPr>
        <p:sp>
          <p:nvSpPr>
            <p:cNvPr id="586" name="Google Shape;586;p47"/>
            <p:cNvSpPr txBox="1"/>
            <p:nvPr/>
          </p:nvSpPr>
          <p:spPr>
            <a:xfrm>
              <a:off x="3774227" y="1687225"/>
              <a:ext cx="5052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NA  make up huge proportion of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588" name="Google Shape;588;p47"/>
          <p:cNvGrpSpPr/>
          <p:nvPr/>
        </p:nvGrpSpPr>
        <p:grpSpPr>
          <a:xfrm>
            <a:off x="4597702" y="3133225"/>
            <a:ext cx="3480904" cy="522900"/>
            <a:chOff x="3149888" y="1667275"/>
            <a:chExt cx="6167442" cy="522900"/>
          </a:xfrm>
        </p:grpSpPr>
        <p:sp>
          <p:nvSpPr>
            <p:cNvPr id="589" name="Google Shape;589;p47"/>
            <p:cNvSpPr txBox="1"/>
            <p:nvPr/>
          </p:nvSpPr>
          <p:spPr>
            <a:xfrm>
              <a:off x="3774230" y="1687225"/>
              <a:ext cx="5543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Popularity: NA &gt; JP &gt; EU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591" name="Google Shape;591;p47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92" name="Google Shape;5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0" y="1172875"/>
            <a:ext cx="3672475" cy="3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Published by Genre</a:t>
            </a:r>
            <a:endParaRPr/>
          </a:p>
        </p:txBody>
      </p:sp>
      <p:grpSp>
        <p:nvGrpSpPr>
          <p:cNvPr id="598" name="Google Shape;598;p48"/>
          <p:cNvGrpSpPr/>
          <p:nvPr/>
        </p:nvGrpSpPr>
        <p:grpSpPr>
          <a:xfrm>
            <a:off x="5964252" y="2310300"/>
            <a:ext cx="2475464" cy="522900"/>
            <a:chOff x="3149888" y="1667275"/>
            <a:chExt cx="4386010" cy="522900"/>
          </a:xfrm>
        </p:grpSpPr>
        <p:sp>
          <p:nvSpPr>
            <p:cNvPr id="599" name="Google Shape;599;p48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and Sports overshadow all other genres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01" name="Google Shape;601;p48"/>
          <p:cNvSpPr/>
          <p:nvPr/>
        </p:nvSpPr>
        <p:spPr>
          <a:xfrm>
            <a:off x="2746050" y="1224650"/>
            <a:ext cx="1068900" cy="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02" name="Google Shape;602;p48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319450" y="1224650"/>
            <a:ext cx="5586476" cy="3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9"/>
          <p:cNvGrpSpPr/>
          <p:nvPr/>
        </p:nvGrpSpPr>
        <p:grpSpPr>
          <a:xfrm>
            <a:off x="5283502" y="1974275"/>
            <a:ext cx="3097562" cy="522900"/>
            <a:chOff x="3149888" y="1667275"/>
            <a:chExt cx="5488238" cy="522900"/>
          </a:xfrm>
        </p:grpSpPr>
        <p:sp>
          <p:nvSpPr>
            <p:cNvPr id="609" name="Google Shape;609;p49"/>
            <p:cNvSpPr txBox="1"/>
            <p:nvPr/>
          </p:nvSpPr>
          <p:spPr>
            <a:xfrm>
              <a:off x="3774226" y="1687225"/>
              <a:ext cx="4863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genre highest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11" name="Google Shape;611;p49"/>
          <p:cNvGrpSpPr/>
          <p:nvPr/>
        </p:nvGrpSpPr>
        <p:grpSpPr>
          <a:xfrm>
            <a:off x="5283502" y="3133225"/>
            <a:ext cx="3097562" cy="522900"/>
            <a:chOff x="3149888" y="1667275"/>
            <a:chExt cx="5488238" cy="522900"/>
          </a:xfrm>
        </p:grpSpPr>
        <p:sp>
          <p:nvSpPr>
            <p:cNvPr id="612" name="Google Shape;612;p49"/>
            <p:cNvSpPr txBox="1"/>
            <p:nvPr/>
          </p:nvSpPr>
          <p:spPr>
            <a:xfrm>
              <a:off x="3774226" y="1687225"/>
              <a:ext cx="4863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Sports genre 2nd highest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More than 500 million less than Action</a:t>
              </a:r>
              <a:endParaRPr sz="9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14" name="Google Shape;614;p49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15" name="Google Shape;6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86625"/>
            <a:ext cx="4805649" cy="3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 per Region</a:t>
            </a:r>
            <a:endParaRPr/>
          </a:p>
        </p:txBody>
      </p:sp>
      <p:grpSp>
        <p:nvGrpSpPr>
          <p:cNvPr id="621" name="Google Shape;621;p50"/>
          <p:cNvGrpSpPr/>
          <p:nvPr/>
        </p:nvGrpSpPr>
        <p:grpSpPr>
          <a:xfrm>
            <a:off x="319440" y="4337900"/>
            <a:ext cx="3808012" cy="522900"/>
            <a:chOff x="3149888" y="1667275"/>
            <a:chExt cx="6747010" cy="522900"/>
          </a:xfrm>
        </p:grpSpPr>
        <p:sp>
          <p:nvSpPr>
            <p:cNvPr id="622" name="Google Shape;622;p50"/>
            <p:cNvSpPr txBox="1"/>
            <p:nvPr/>
          </p:nvSpPr>
          <p:spPr>
            <a:xfrm>
              <a:off x="3774197" y="1687225"/>
              <a:ext cx="6122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and Sports highest in almost all regions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24" name="Google Shape;624;p50"/>
          <p:cNvGrpSpPr/>
          <p:nvPr/>
        </p:nvGrpSpPr>
        <p:grpSpPr>
          <a:xfrm>
            <a:off x="4344002" y="4337875"/>
            <a:ext cx="2475464" cy="522900"/>
            <a:chOff x="3149888" y="1667275"/>
            <a:chExt cx="4386010" cy="522900"/>
          </a:xfrm>
        </p:grpSpPr>
        <p:sp>
          <p:nvSpPr>
            <p:cNvPr id="625" name="Google Shape;625;p50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RPGs most popular in Japan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627" name="Google Shape;6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63375"/>
            <a:ext cx="3561550" cy="15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0" y="1063375"/>
            <a:ext cx="3561550" cy="156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50" y="2700638"/>
            <a:ext cx="3561550" cy="15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000" y="2700635"/>
            <a:ext cx="3561550" cy="156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Produced by Publisher</a:t>
            </a:r>
            <a:endParaRPr/>
          </a:p>
        </p:txBody>
      </p:sp>
      <p:grpSp>
        <p:nvGrpSpPr>
          <p:cNvPr id="636" name="Google Shape;636;p51"/>
          <p:cNvGrpSpPr/>
          <p:nvPr/>
        </p:nvGrpSpPr>
        <p:grpSpPr>
          <a:xfrm>
            <a:off x="5969302" y="2310300"/>
            <a:ext cx="2475464" cy="522900"/>
            <a:chOff x="3149888" y="1667275"/>
            <a:chExt cx="4386010" cy="522900"/>
          </a:xfrm>
        </p:grpSpPr>
        <p:sp>
          <p:nvSpPr>
            <p:cNvPr id="637" name="Google Shape;637;p51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DS &amp; PS2 games published by a long shot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639" name="Google Shape;6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07675"/>
            <a:ext cx="5475001" cy="32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1"/>
          <p:cNvSpPr/>
          <p:nvPr/>
        </p:nvSpPr>
        <p:spPr>
          <a:xfrm>
            <a:off x="2645250" y="1229700"/>
            <a:ext cx="1200000" cy="1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52"/>
          <p:cNvGrpSpPr/>
          <p:nvPr/>
        </p:nvGrpSpPr>
        <p:grpSpPr>
          <a:xfrm>
            <a:off x="5283502" y="1974275"/>
            <a:ext cx="3792955" cy="522900"/>
            <a:chOff x="3149888" y="1667275"/>
            <a:chExt cx="6720332" cy="522900"/>
          </a:xfrm>
        </p:grpSpPr>
        <p:sp>
          <p:nvSpPr>
            <p:cNvPr id="647" name="Google Shape;647;p52"/>
            <p:cNvSpPr txBox="1"/>
            <p:nvPr/>
          </p:nvSpPr>
          <p:spPr>
            <a:xfrm>
              <a:off x="3774220" y="1687225"/>
              <a:ext cx="609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PS2, PS3, XBOX 360, Wii &amp; DS had most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49" name="Google Shape;649;p52"/>
          <p:cNvGrpSpPr/>
          <p:nvPr/>
        </p:nvGrpSpPr>
        <p:grpSpPr>
          <a:xfrm>
            <a:off x="5283502" y="3133225"/>
            <a:ext cx="3586385" cy="522900"/>
            <a:chOff x="3149888" y="1667275"/>
            <a:chExt cx="6354332" cy="522900"/>
          </a:xfrm>
        </p:grpSpPr>
        <p:sp>
          <p:nvSpPr>
            <p:cNvPr id="650" name="Google Shape;650;p52"/>
            <p:cNvSpPr txBox="1"/>
            <p:nvPr/>
          </p:nvSpPr>
          <p:spPr>
            <a:xfrm>
              <a:off x="3774220" y="1687225"/>
              <a:ext cx="5730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PS3, XBOX &amp; Wii had lesser games published than PS2 &amp; DS but still had high sales</a:t>
              </a:r>
              <a:endParaRPr sz="9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51" name="Google Shape;651;p52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52" name="Google Shape;652;p52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25488"/>
            <a:ext cx="4710149" cy="35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Publisher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53"/>
          <p:cNvGrpSpPr/>
          <p:nvPr/>
        </p:nvGrpSpPr>
        <p:grpSpPr>
          <a:xfrm>
            <a:off x="5283502" y="1974275"/>
            <a:ext cx="3792955" cy="522900"/>
            <a:chOff x="3149888" y="1667275"/>
            <a:chExt cx="6720332" cy="522900"/>
          </a:xfrm>
        </p:grpSpPr>
        <p:sp>
          <p:nvSpPr>
            <p:cNvPr id="660" name="Google Shape;660;p53"/>
            <p:cNvSpPr txBox="1"/>
            <p:nvPr/>
          </p:nvSpPr>
          <p:spPr>
            <a:xfrm>
              <a:off x="3774220" y="1687225"/>
              <a:ext cx="609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Number of unique publishers exceedingly large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Over 576 publishers of games with sales count &gt;100,000</a:t>
              </a:r>
              <a:endParaRPr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62" name="Google Shape;662;p53"/>
          <p:cNvGrpSpPr/>
          <p:nvPr/>
        </p:nvGrpSpPr>
        <p:grpSpPr>
          <a:xfrm>
            <a:off x="5283502" y="3133225"/>
            <a:ext cx="3586385" cy="522900"/>
            <a:chOff x="3149888" y="1667275"/>
            <a:chExt cx="6354332" cy="522900"/>
          </a:xfrm>
        </p:grpSpPr>
        <p:sp>
          <p:nvSpPr>
            <p:cNvPr id="663" name="Google Shape;663;p53"/>
            <p:cNvSpPr txBox="1"/>
            <p:nvPr/>
          </p:nvSpPr>
          <p:spPr>
            <a:xfrm>
              <a:off x="3774220" y="1687225"/>
              <a:ext cx="5730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sales from Nintendo, EA &amp; Activision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65" name="Google Shape;665;p53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66" name="Google Shape;6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25500"/>
            <a:ext cx="4710149" cy="351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Trends: Individual Games</a:t>
            </a:r>
            <a:endParaRPr/>
          </a:p>
        </p:txBody>
      </p:sp>
      <p:pic>
        <p:nvPicPr>
          <p:cNvPr id="672" name="Google Shape;6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0" y="3100050"/>
            <a:ext cx="3573449" cy="18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50" y="1063376"/>
            <a:ext cx="3573449" cy="18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8050" y="1063386"/>
            <a:ext cx="3573449" cy="183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50" y="3098955"/>
            <a:ext cx="3573449" cy="183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Outliers: Individual Games</a:t>
            </a:r>
            <a:endParaRPr/>
          </a:p>
        </p:txBody>
      </p:sp>
      <p:grpSp>
        <p:nvGrpSpPr>
          <p:cNvPr id="681" name="Google Shape;681;p55"/>
          <p:cNvGrpSpPr/>
          <p:nvPr/>
        </p:nvGrpSpPr>
        <p:grpSpPr>
          <a:xfrm>
            <a:off x="5969302" y="2462700"/>
            <a:ext cx="2475464" cy="522900"/>
            <a:chOff x="3149888" y="1667275"/>
            <a:chExt cx="4386010" cy="522900"/>
          </a:xfrm>
        </p:grpSpPr>
        <p:sp>
          <p:nvSpPr>
            <p:cNvPr id="682" name="Google Shape;682;p5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Sales in Japan dominated by Nintendo games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83" name="Google Shape;683;p5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84" name="Google Shape;684;p55"/>
          <p:cNvSpPr/>
          <p:nvPr/>
        </p:nvSpPr>
        <p:spPr>
          <a:xfrm>
            <a:off x="2645250" y="1229700"/>
            <a:ext cx="1200000" cy="1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85" name="Google Shape;6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49" y="1207675"/>
            <a:ext cx="5474999" cy="318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6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91" name="Google Shape;691;p56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2" name="Google Shape;692;p56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6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6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1811100" y="2251150"/>
            <a:ext cx="5521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5" name="Google Shape;495;p39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7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Uni-Variate Linear Regression</a:t>
            </a:r>
            <a:endParaRPr/>
          </a:p>
        </p:txBody>
      </p:sp>
      <p:pic>
        <p:nvPicPr>
          <p:cNvPr id="700" name="Google Shape;7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328100"/>
            <a:ext cx="5278225" cy="27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7"/>
          <p:cNvSpPr txBox="1"/>
          <p:nvPr/>
        </p:nvSpPr>
        <p:spPr>
          <a:xfrm>
            <a:off x="5762375" y="24576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NA Sales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Statistics: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8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07" name="Google Shape;707;p58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label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08" name="Google Shape;7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93300"/>
            <a:ext cx="5440675" cy="28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9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14" name="Google Shape;714;p59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label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15" name="Google Shape;7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93300"/>
            <a:ext cx="5440675" cy="28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9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vs 0.837: 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200"/>
              <a:buFont typeface="Asap"/>
              <a:buChar char="-"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Negligible improvement. Why?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0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22" name="Google Shape;722;p60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23" name="Google Shape;7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1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30" name="Google Shape;730;p61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31" name="Google Shape;7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1"/>
          <p:cNvSpPr txBox="1"/>
          <p:nvPr/>
        </p:nvSpPr>
        <p:spPr>
          <a:xfrm>
            <a:off x="4049750" y="2223920"/>
            <a:ext cx="3150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Why is this a problem (in this case)?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‘Sports’ a stronger genre than ‘Puzzle’?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‘PS2’ a stronger platform than ‘NES’?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ordinal relationship between categories.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2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39" name="Google Shape;739;p62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40" name="Google Shape;7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2"/>
          <p:cNvSpPr txBox="1"/>
          <p:nvPr/>
        </p:nvSpPr>
        <p:spPr>
          <a:xfrm>
            <a:off x="4049750" y="2223920"/>
            <a:ext cx="3150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Why is this a problem (in this case)?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‘Sports’ a stronger genre than ‘Puzzle’?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‘PS2’ a stronger platform than ‘NES’?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ordinal relationship between categories.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43" name="Google Shape;74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151" y="3284519"/>
            <a:ext cx="2141224" cy="13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3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49" name="Google Shape;749;p63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50" name="Google Shape;7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25" y="2664038"/>
            <a:ext cx="4502126" cy="18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5500" y="685100"/>
            <a:ext cx="2703024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4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59" name="Google Shape;759;p64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0.842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60" name="Google Shape;7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11150" cy="28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4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vs 0.837: 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200"/>
              <a:buFont typeface="Asap"/>
              <a:buChar char="-"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Very slight improvement. Why?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5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67" name="Google Shape;767;p65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Genre, Platform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0.0662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68" name="Google Shape;7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87502" cy="285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6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74" name="Google Shape;774;p66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Genre, Platform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0.0662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75" name="Google Shape;7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87502" cy="2852997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66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Very weak relationship here.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112" y="545138"/>
            <a:ext cx="2702084" cy="40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/>
          <p:nvPr/>
        </p:nvSpPr>
        <p:spPr>
          <a:xfrm rot="10800000">
            <a:off x="8031783" y="-1160135"/>
            <a:ext cx="1888617" cy="20488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506" name="Google Shape;506;p40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Video Game Sales by Gregory Smith on Kaggle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 a list of all video game sales with greater than 100,000 copies sold between the years 1980 and 2020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507" name="Google Shape;507;p4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508" name="Google Shape;508;p4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 rot="10800000">
            <a:off x="-1333726" y="3342144"/>
            <a:ext cx="5184501" cy="5624481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7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82" name="Google Shape;782;p67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7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7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grpSp>
        <p:nvGrpSpPr>
          <p:cNvPr id="791" name="Google Shape;791;p68"/>
          <p:cNvGrpSpPr/>
          <p:nvPr/>
        </p:nvGrpSpPr>
        <p:grpSpPr>
          <a:xfrm>
            <a:off x="720000" y="2238000"/>
            <a:ext cx="2883900" cy="2272150"/>
            <a:chOff x="720000" y="2238000"/>
            <a:chExt cx="2883900" cy="2272150"/>
          </a:xfrm>
        </p:grpSpPr>
        <p:sp>
          <p:nvSpPr>
            <p:cNvPr id="792" name="Google Shape;792;p68"/>
            <p:cNvSpPr txBox="1"/>
            <p:nvPr/>
          </p:nvSpPr>
          <p:spPr>
            <a:xfrm>
              <a:off x="720000" y="3347350"/>
              <a:ext cx="28839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Code cleaning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Exploratory Data Analysis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Uni-Variate Linear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Multi-Variate Linear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93" name="Google Shape;793;p68"/>
            <p:cNvSpPr/>
            <p:nvPr/>
          </p:nvSpPr>
          <p:spPr>
            <a:xfrm>
              <a:off x="720000" y="2943850"/>
              <a:ext cx="2883900" cy="403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Covered in SC1015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794" name="Google Shape;794;p68"/>
            <p:cNvSpPr/>
            <p:nvPr/>
          </p:nvSpPr>
          <p:spPr>
            <a:xfrm>
              <a:off x="1938300" y="223800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yne"/>
                  <a:ea typeface="Syne"/>
                  <a:cs typeface="Syne"/>
                  <a:sym typeface="Syne"/>
                </a:rPr>
                <a:t>1</a:t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795" name="Google Shape;795;p68"/>
          <p:cNvGrpSpPr/>
          <p:nvPr/>
        </p:nvGrpSpPr>
        <p:grpSpPr>
          <a:xfrm>
            <a:off x="5539250" y="2238000"/>
            <a:ext cx="2883902" cy="2272151"/>
            <a:chOff x="5320400" y="2238000"/>
            <a:chExt cx="2883902" cy="2272151"/>
          </a:xfrm>
        </p:grpSpPr>
        <p:sp>
          <p:nvSpPr>
            <p:cNvPr id="796" name="Google Shape;796;p68"/>
            <p:cNvSpPr txBox="1"/>
            <p:nvPr/>
          </p:nvSpPr>
          <p:spPr>
            <a:xfrm>
              <a:off x="5320400" y="3347351"/>
              <a:ext cx="28839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Label Encoding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One-hot Encoding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5320402" y="2943850"/>
              <a:ext cx="2883900" cy="403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Beyond the course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6538700" y="223800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yne"/>
                  <a:ea typeface="Syne"/>
                  <a:cs typeface="Syne"/>
                  <a:sym typeface="Syne"/>
                </a:rPr>
                <a:t>2</a:t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cxnSp>
        <p:nvCxnSpPr>
          <p:cNvPr id="799" name="Google Shape;799;p68"/>
          <p:cNvCxnSpPr>
            <a:stCxn id="794" idx="1"/>
            <a:endCxn id="800" idx="1"/>
          </p:cNvCxnSpPr>
          <p:nvPr/>
        </p:nvCxnSpPr>
        <p:spPr>
          <a:xfrm flipH="1" rot="10800000">
            <a:off x="1938300" y="1761750"/>
            <a:ext cx="2360400" cy="737700"/>
          </a:xfrm>
          <a:prstGeom prst="bentConnector4">
            <a:avLst>
              <a:gd fmla="val -10088" name="adj1"/>
              <a:gd fmla="val 147599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8"/>
          <p:cNvCxnSpPr>
            <a:stCxn id="800" idx="7"/>
            <a:endCxn id="798" idx="3"/>
          </p:cNvCxnSpPr>
          <p:nvPr/>
        </p:nvCxnSpPr>
        <p:spPr>
          <a:xfrm flipH="1" rot="-5400000">
            <a:off x="5655727" y="950386"/>
            <a:ext cx="737700" cy="2360400"/>
          </a:xfrm>
          <a:prstGeom prst="bentConnector4">
            <a:avLst>
              <a:gd fmla="val -47597" name="adj1"/>
              <a:gd fmla="val 110091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68"/>
          <p:cNvSpPr/>
          <p:nvPr/>
        </p:nvSpPr>
        <p:spPr>
          <a:xfrm>
            <a:off x="4185775" y="1648738"/>
            <a:ext cx="771600" cy="7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68"/>
          <p:cNvCxnSpPr>
            <a:stCxn id="800" idx="4"/>
          </p:cNvCxnSpPr>
          <p:nvPr/>
        </p:nvCxnSpPr>
        <p:spPr>
          <a:xfrm>
            <a:off x="4571575" y="2420338"/>
            <a:ext cx="4500" cy="279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3" name="Google Shape;803;p68"/>
          <p:cNvGrpSpPr/>
          <p:nvPr/>
        </p:nvGrpSpPr>
        <p:grpSpPr>
          <a:xfrm>
            <a:off x="4382054" y="1861654"/>
            <a:ext cx="378958" cy="345778"/>
            <a:chOff x="5567866" y="1482464"/>
            <a:chExt cx="400759" cy="365670"/>
          </a:xfrm>
        </p:grpSpPr>
        <p:sp>
          <p:nvSpPr>
            <p:cNvPr id="804" name="Google Shape;804;p68"/>
            <p:cNvSpPr/>
            <p:nvPr/>
          </p:nvSpPr>
          <p:spPr>
            <a:xfrm>
              <a:off x="5797224" y="1680096"/>
              <a:ext cx="117642" cy="118480"/>
            </a:xfrm>
            <a:custGeom>
              <a:rect b="b" l="l" r="r" t="t"/>
              <a:pathLst>
                <a:path extrusionOk="0" h="3359" w="3335">
                  <a:moveTo>
                    <a:pt x="72" y="1"/>
                  </a:moveTo>
                  <a:cubicBezTo>
                    <a:pt x="24" y="1"/>
                    <a:pt x="0" y="25"/>
                    <a:pt x="0" y="72"/>
                  </a:cubicBezTo>
                  <a:lnTo>
                    <a:pt x="0" y="3263"/>
                  </a:lnTo>
                  <a:cubicBezTo>
                    <a:pt x="0" y="3311"/>
                    <a:pt x="24" y="3335"/>
                    <a:pt x="72" y="3335"/>
                  </a:cubicBezTo>
                  <a:lnTo>
                    <a:pt x="72" y="3359"/>
                  </a:lnTo>
                  <a:cubicBezTo>
                    <a:pt x="1858" y="3311"/>
                    <a:pt x="3287" y="1858"/>
                    <a:pt x="3334" y="72"/>
                  </a:cubicBezTo>
                  <a:cubicBezTo>
                    <a:pt x="3334" y="25"/>
                    <a:pt x="3287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8"/>
            <p:cNvSpPr/>
            <p:nvPr/>
          </p:nvSpPr>
          <p:spPr>
            <a:xfrm>
              <a:off x="5797224" y="1482464"/>
              <a:ext cx="171401" cy="174987"/>
            </a:xfrm>
            <a:custGeom>
              <a:rect b="b" l="l" r="r" t="t"/>
              <a:pathLst>
                <a:path extrusionOk="0" h="4961" w="4859">
                  <a:moveTo>
                    <a:pt x="47" y="1"/>
                  </a:moveTo>
                  <a:cubicBezTo>
                    <a:pt x="16" y="1"/>
                    <a:pt x="0" y="36"/>
                    <a:pt x="0" y="55"/>
                  </a:cubicBezTo>
                  <a:lnTo>
                    <a:pt x="0" y="4889"/>
                  </a:lnTo>
                  <a:cubicBezTo>
                    <a:pt x="0" y="4937"/>
                    <a:pt x="24" y="4961"/>
                    <a:pt x="72" y="4961"/>
                  </a:cubicBezTo>
                  <a:lnTo>
                    <a:pt x="4787" y="4961"/>
                  </a:lnTo>
                  <a:cubicBezTo>
                    <a:pt x="4811" y="4961"/>
                    <a:pt x="4858" y="4913"/>
                    <a:pt x="4858" y="4889"/>
                  </a:cubicBezTo>
                  <a:cubicBezTo>
                    <a:pt x="4668" y="2317"/>
                    <a:pt x="2644" y="246"/>
                    <a:pt x="72" y="7"/>
                  </a:cubicBezTo>
                  <a:cubicBezTo>
                    <a:pt x="63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5567866" y="1482464"/>
              <a:ext cx="206711" cy="276360"/>
            </a:xfrm>
            <a:custGeom>
              <a:rect b="b" l="l" r="r" t="t"/>
              <a:pathLst>
                <a:path extrusionOk="0" h="7835" w="5860">
                  <a:moveTo>
                    <a:pt x="5803" y="1"/>
                  </a:moveTo>
                  <a:cubicBezTo>
                    <a:pt x="5798" y="1"/>
                    <a:pt x="5792" y="3"/>
                    <a:pt x="5788" y="7"/>
                  </a:cubicBezTo>
                  <a:cubicBezTo>
                    <a:pt x="2239" y="269"/>
                    <a:pt x="1" y="3937"/>
                    <a:pt x="1406" y="7199"/>
                  </a:cubicBezTo>
                  <a:cubicBezTo>
                    <a:pt x="1477" y="7414"/>
                    <a:pt x="1573" y="7604"/>
                    <a:pt x="1692" y="7795"/>
                  </a:cubicBezTo>
                  <a:cubicBezTo>
                    <a:pt x="1706" y="7823"/>
                    <a:pt x="1728" y="7834"/>
                    <a:pt x="1748" y="7834"/>
                  </a:cubicBezTo>
                  <a:cubicBezTo>
                    <a:pt x="1763" y="7834"/>
                    <a:pt x="1777" y="7828"/>
                    <a:pt x="1787" y="7819"/>
                  </a:cubicBezTo>
                  <a:lnTo>
                    <a:pt x="5812" y="5032"/>
                  </a:lnTo>
                  <a:cubicBezTo>
                    <a:pt x="5835" y="5008"/>
                    <a:pt x="5859" y="4985"/>
                    <a:pt x="5859" y="4961"/>
                  </a:cubicBezTo>
                  <a:lnTo>
                    <a:pt x="5859" y="55"/>
                  </a:lnTo>
                  <a:cubicBezTo>
                    <a:pt x="5859" y="36"/>
                    <a:pt x="5828" y="1"/>
                    <a:pt x="5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5642649" y="1687680"/>
              <a:ext cx="131929" cy="160455"/>
            </a:xfrm>
            <a:custGeom>
              <a:rect b="b" l="l" r="r" t="t"/>
              <a:pathLst>
                <a:path extrusionOk="0" h="4549" w="3740">
                  <a:moveTo>
                    <a:pt x="3692" y="0"/>
                  </a:moveTo>
                  <a:lnTo>
                    <a:pt x="0" y="2548"/>
                  </a:lnTo>
                  <a:cubicBezTo>
                    <a:pt x="0" y="2572"/>
                    <a:pt x="0" y="2596"/>
                    <a:pt x="0" y="2596"/>
                  </a:cubicBezTo>
                  <a:cubicBezTo>
                    <a:pt x="905" y="3739"/>
                    <a:pt x="2239" y="4430"/>
                    <a:pt x="3692" y="4549"/>
                  </a:cubicBezTo>
                  <a:cubicBezTo>
                    <a:pt x="3715" y="4525"/>
                    <a:pt x="3715" y="4525"/>
                    <a:pt x="3715" y="4501"/>
                  </a:cubicBezTo>
                  <a:lnTo>
                    <a:pt x="3715" y="48"/>
                  </a:lnTo>
                  <a:cubicBezTo>
                    <a:pt x="3739" y="24"/>
                    <a:pt x="3715" y="0"/>
                    <a:pt x="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grpSp>
        <p:nvGrpSpPr>
          <p:cNvPr id="813" name="Google Shape;813;p69"/>
          <p:cNvGrpSpPr/>
          <p:nvPr/>
        </p:nvGrpSpPr>
        <p:grpSpPr>
          <a:xfrm>
            <a:off x="785975" y="2167075"/>
            <a:ext cx="1849500" cy="2550075"/>
            <a:chOff x="785975" y="2167075"/>
            <a:chExt cx="1849500" cy="2550075"/>
          </a:xfrm>
        </p:grpSpPr>
        <p:sp>
          <p:nvSpPr>
            <p:cNvPr id="814" name="Google Shape;814;p69"/>
            <p:cNvSpPr/>
            <p:nvPr/>
          </p:nvSpPr>
          <p:spPr>
            <a:xfrm>
              <a:off x="824075" y="2167075"/>
              <a:ext cx="1773300" cy="75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Uni-Variate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815" name="Google Shape;815;p69"/>
            <p:cNvSpPr txBox="1"/>
            <p:nvPr/>
          </p:nvSpPr>
          <p:spPr>
            <a:xfrm>
              <a:off x="785975" y="3003850"/>
              <a:ext cx="1849500" cy="17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Global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VS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NA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16" name="Google Shape;816;p69"/>
          <p:cNvSpPr/>
          <p:nvPr/>
        </p:nvSpPr>
        <p:spPr>
          <a:xfrm>
            <a:off x="1237292" y="1216050"/>
            <a:ext cx="1773300" cy="52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Our Goal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17" name="Google Shape;817;p69"/>
          <p:cNvSpPr/>
          <p:nvPr/>
        </p:nvSpPr>
        <p:spPr>
          <a:xfrm>
            <a:off x="785975" y="1091688"/>
            <a:ext cx="771600" cy="7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69"/>
          <p:cNvGrpSpPr/>
          <p:nvPr/>
        </p:nvGrpSpPr>
        <p:grpSpPr>
          <a:xfrm>
            <a:off x="968836" y="1304176"/>
            <a:ext cx="405776" cy="346545"/>
            <a:chOff x="4789135" y="4212566"/>
            <a:chExt cx="429120" cy="366481"/>
          </a:xfrm>
        </p:grpSpPr>
        <p:sp>
          <p:nvSpPr>
            <p:cNvPr id="819" name="Google Shape;819;p69"/>
            <p:cNvSpPr/>
            <p:nvPr/>
          </p:nvSpPr>
          <p:spPr>
            <a:xfrm>
              <a:off x="4843741" y="4288155"/>
              <a:ext cx="251229" cy="214563"/>
            </a:xfrm>
            <a:custGeom>
              <a:rect b="b" l="l" r="r" t="t"/>
              <a:pathLst>
                <a:path extrusionOk="0" h="6083" w="7122">
                  <a:moveTo>
                    <a:pt x="4073" y="1"/>
                  </a:moveTo>
                  <a:cubicBezTo>
                    <a:pt x="1358" y="1"/>
                    <a:pt x="1" y="3263"/>
                    <a:pt x="1930" y="5192"/>
                  </a:cubicBezTo>
                  <a:cubicBezTo>
                    <a:pt x="2545" y="5807"/>
                    <a:pt x="3301" y="6082"/>
                    <a:pt x="4044" y="6082"/>
                  </a:cubicBezTo>
                  <a:cubicBezTo>
                    <a:pt x="5604" y="6082"/>
                    <a:pt x="7105" y="4871"/>
                    <a:pt x="7121" y="3049"/>
                  </a:cubicBezTo>
                  <a:cubicBezTo>
                    <a:pt x="7121" y="2597"/>
                    <a:pt x="7026" y="2144"/>
                    <a:pt x="6835" y="1763"/>
                  </a:cubicBezTo>
                  <a:lnTo>
                    <a:pt x="6026" y="1549"/>
                  </a:lnTo>
                  <a:lnTo>
                    <a:pt x="5621" y="1954"/>
                  </a:lnTo>
                  <a:cubicBezTo>
                    <a:pt x="5859" y="2263"/>
                    <a:pt x="5978" y="2644"/>
                    <a:pt x="5978" y="3049"/>
                  </a:cubicBezTo>
                  <a:cubicBezTo>
                    <a:pt x="5978" y="4232"/>
                    <a:pt x="5015" y="4945"/>
                    <a:pt x="4047" y="4945"/>
                  </a:cubicBezTo>
                  <a:cubicBezTo>
                    <a:pt x="3397" y="4945"/>
                    <a:pt x="2746" y="4624"/>
                    <a:pt x="2382" y="3906"/>
                  </a:cubicBezTo>
                  <a:cubicBezTo>
                    <a:pt x="1656" y="2528"/>
                    <a:pt x="2780" y="1120"/>
                    <a:pt x="4080" y="1120"/>
                  </a:cubicBezTo>
                  <a:cubicBezTo>
                    <a:pt x="4441" y="1120"/>
                    <a:pt x="4816" y="1228"/>
                    <a:pt x="5168" y="1477"/>
                  </a:cubicBezTo>
                  <a:lnTo>
                    <a:pt x="5597" y="1072"/>
                  </a:lnTo>
                  <a:lnTo>
                    <a:pt x="5430" y="310"/>
                  </a:lnTo>
                  <a:cubicBezTo>
                    <a:pt x="5002" y="96"/>
                    <a:pt x="4549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9"/>
            <p:cNvSpPr/>
            <p:nvPr/>
          </p:nvSpPr>
          <p:spPr>
            <a:xfrm>
              <a:off x="4924979" y="4350305"/>
              <a:ext cx="120429" cy="90086"/>
            </a:xfrm>
            <a:custGeom>
              <a:rect b="b" l="l" r="r" t="t"/>
              <a:pathLst>
                <a:path extrusionOk="0" h="2554" w="3414">
                  <a:moveTo>
                    <a:pt x="1750" y="0"/>
                  </a:moveTo>
                  <a:cubicBezTo>
                    <a:pt x="742" y="0"/>
                    <a:pt x="0" y="1303"/>
                    <a:pt x="865" y="2168"/>
                  </a:cubicBezTo>
                  <a:cubicBezTo>
                    <a:pt x="1135" y="2438"/>
                    <a:pt x="1448" y="2553"/>
                    <a:pt x="1751" y="2553"/>
                  </a:cubicBezTo>
                  <a:cubicBezTo>
                    <a:pt x="2623" y="2553"/>
                    <a:pt x="3413" y="1599"/>
                    <a:pt x="2865" y="644"/>
                  </a:cubicBezTo>
                  <a:lnTo>
                    <a:pt x="2865" y="644"/>
                  </a:lnTo>
                  <a:lnTo>
                    <a:pt x="1984" y="1525"/>
                  </a:lnTo>
                  <a:cubicBezTo>
                    <a:pt x="1937" y="1573"/>
                    <a:pt x="1841" y="1597"/>
                    <a:pt x="1770" y="1597"/>
                  </a:cubicBezTo>
                  <a:cubicBezTo>
                    <a:pt x="1675" y="1597"/>
                    <a:pt x="1579" y="1573"/>
                    <a:pt x="1532" y="1501"/>
                  </a:cubicBezTo>
                  <a:cubicBezTo>
                    <a:pt x="1413" y="1382"/>
                    <a:pt x="1413" y="1192"/>
                    <a:pt x="1532" y="1049"/>
                  </a:cubicBezTo>
                  <a:lnTo>
                    <a:pt x="2413" y="192"/>
                  </a:lnTo>
                  <a:cubicBezTo>
                    <a:pt x="2189" y="58"/>
                    <a:pt x="1963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9"/>
            <p:cNvSpPr/>
            <p:nvPr/>
          </p:nvSpPr>
          <p:spPr>
            <a:xfrm>
              <a:off x="5076450" y="4269672"/>
              <a:ext cx="73972" cy="60528"/>
            </a:xfrm>
            <a:custGeom>
              <a:rect b="b" l="l" r="r" t="t"/>
              <a:pathLst>
                <a:path extrusionOk="0" h="1716" w="2097">
                  <a:moveTo>
                    <a:pt x="1524" y="1"/>
                  </a:moveTo>
                  <a:lnTo>
                    <a:pt x="24" y="1454"/>
                  </a:lnTo>
                  <a:cubicBezTo>
                    <a:pt x="0" y="1501"/>
                    <a:pt x="24" y="1549"/>
                    <a:pt x="72" y="1573"/>
                  </a:cubicBezTo>
                  <a:lnTo>
                    <a:pt x="596" y="1715"/>
                  </a:lnTo>
                  <a:lnTo>
                    <a:pt x="643" y="1715"/>
                  </a:lnTo>
                  <a:lnTo>
                    <a:pt x="2025" y="334"/>
                  </a:lnTo>
                  <a:cubicBezTo>
                    <a:pt x="2096" y="310"/>
                    <a:pt x="2072" y="215"/>
                    <a:pt x="2025" y="215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9"/>
            <p:cNvSpPr/>
            <p:nvPr/>
          </p:nvSpPr>
          <p:spPr>
            <a:xfrm>
              <a:off x="4789135" y="4212566"/>
              <a:ext cx="429120" cy="366481"/>
            </a:xfrm>
            <a:custGeom>
              <a:rect b="b" l="l" r="r" t="t"/>
              <a:pathLst>
                <a:path extrusionOk="0" h="10390" w="12165">
                  <a:moveTo>
                    <a:pt x="5621" y="0"/>
                  </a:moveTo>
                  <a:cubicBezTo>
                    <a:pt x="3311" y="0"/>
                    <a:pt x="1263" y="1525"/>
                    <a:pt x="644" y="3763"/>
                  </a:cubicBezTo>
                  <a:cubicBezTo>
                    <a:pt x="1" y="6002"/>
                    <a:pt x="953" y="8383"/>
                    <a:pt x="2930" y="9598"/>
                  </a:cubicBezTo>
                  <a:cubicBezTo>
                    <a:pt x="3827" y="10146"/>
                    <a:pt x="4754" y="10389"/>
                    <a:pt x="5645" y="10389"/>
                  </a:cubicBezTo>
                  <a:cubicBezTo>
                    <a:pt x="9199" y="10389"/>
                    <a:pt x="12164" y="6519"/>
                    <a:pt x="10241" y="2787"/>
                  </a:cubicBezTo>
                  <a:lnTo>
                    <a:pt x="10241" y="2787"/>
                  </a:lnTo>
                  <a:lnTo>
                    <a:pt x="9098" y="3930"/>
                  </a:lnTo>
                  <a:cubicBezTo>
                    <a:pt x="9241" y="4335"/>
                    <a:pt x="9312" y="4740"/>
                    <a:pt x="9312" y="5168"/>
                  </a:cubicBezTo>
                  <a:cubicBezTo>
                    <a:pt x="9312" y="7389"/>
                    <a:pt x="7496" y="8859"/>
                    <a:pt x="5606" y="8859"/>
                  </a:cubicBezTo>
                  <a:cubicBezTo>
                    <a:pt x="4699" y="8859"/>
                    <a:pt x="3774" y="8521"/>
                    <a:pt x="3025" y="7764"/>
                  </a:cubicBezTo>
                  <a:cubicBezTo>
                    <a:pt x="715" y="5454"/>
                    <a:pt x="2358" y="1477"/>
                    <a:pt x="5621" y="1477"/>
                  </a:cubicBezTo>
                  <a:cubicBezTo>
                    <a:pt x="6097" y="1477"/>
                    <a:pt x="6550" y="1572"/>
                    <a:pt x="6978" y="1739"/>
                  </a:cubicBezTo>
                  <a:lnTo>
                    <a:pt x="8098" y="620"/>
                  </a:lnTo>
                  <a:cubicBezTo>
                    <a:pt x="7336" y="215"/>
                    <a:pt x="6478" y="0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5055426" y="4235105"/>
              <a:ext cx="58839" cy="69981"/>
            </a:xfrm>
            <a:custGeom>
              <a:rect b="b" l="l" r="r" t="t"/>
              <a:pathLst>
                <a:path extrusionOk="0" h="1984" w="1668">
                  <a:moveTo>
                    <a:pt x="1465" y="1"/>
                  </a:moveTo>
                  <a:cubicBezTo>
                    <a:pt x="1446" y="1"/>
                    <a:pt x="1426" y="8"/>
                    <a:pt x="1406" y="28"/>
                  </a:cubicBezTo>
                  <a:lnTo>
                    <a:pt x="25" y="1409"/>
                  </a:lnTo>
                  <a:cubicBezTo>
                    <a:pt x="1" y="1433"/>
                    <a:pt x="1" y="1457"/>
                    <a:pt x="25" y="1457"/>
                  </a:cubicBezTo>
                  <a:lnTo>
                    <a:pt x="120" y="1933"/>
                  </a:lnTo>
                  <a:cubicBezTo>
                    <a:pt x="120" y="1963"/>
                    <a:pt x="147" y="1983"/>
                    <a:pt x="174" y="1983"/>
                  </a:cubicBezTo>
                  <a:cubicBezTo>
                    <a:pt x="190" y="1983"/>
                    <a:pt x="206" y="1975"/>
                    <a:pt x="215" y="1957"/>
                  </a:cubicBezTo>
                  <a:lnTo>
                    <a:pt x="1668" y="505"/>
                  </a:lnTo>
                  <a:lnTo>
                    <a:pt x="1525" y="28"/>
                  </a:lnTo>
                  <a:cubicBezTo>
                    <a:pt x="1511" y="15"/>
                    <a:pt x="1490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69"/>
          <p:cNvSpPr txBox="1"/>
          <p:nvPr/>
        </p:nvSpPr>
        <p:spPr>
          <a:xfrm>
            <a:off x="3048975" y="1261500"/>
            <a:ext cx="411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Predict video game sales based on data provided to model</a:t>
            </a:r>
            <a:endParaRPr sz="1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825" name="Google Shape;825;p69"/>
          <p:cNvSpPr/>
          <p:nvPr/>
        </p:nvSpPr>
        <p:spPr>
          <a:xfrm>
            <a:off x="2751700" y="1324450"/>
            <a:ext cx="4560900" cy="306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6" name="Google Shape;826;p69"/>
          <p:cNvSpPr/>
          <p:nvPr/>
        </p:nvSpPr>
        <p:spPr>
          <a:xfrm>
            <a:off x="3685363" y="2167075"/>
            <a:ext cx="1773300" cy="7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Multi-Variate Regression</a:t>
            </a:r>
            <a:endParaRPr sz="12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7" name="Google Shape;827;p69"/>
          <p:cNvSpPr txBox="1"/>
          <p:nvPr/>
        </p:nvSpPr>
        <p:spPr>
          <a:xfrm>
            <a:off x="3647263" y="3003850"/>
            <a:ext cx="18495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Global Sales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VS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NA Sales,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Genre &amp;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Platform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828" name="Google Shape;828;p69"/>
          <p:cNvGrpSpPr/>
          <p:nvPr/>
        </p:nvGrpSpPr>
        <p:grpSpPr>
          <a:xfrm>
            <a:off x="6508575" y="2167075"/>
            <a:ext cx="1849500" cy="2550075"/>
            <a:chOff x="785975" y="2167075"/>
            <a:chExt cx="1849500" cy="2550075"/>
          </a:xfrm>
        </p:grpSpPr>
        <p:sp>
          <p:nvSpPr>
            <p:cNvPr id="829" name="Google Shape;829;p69"/>
            <p:cNvSpPr/>
            <p:nvPr/>
          </p:nvSpPr>
          <p:spPr>
            <a:xfrm>
              <a:off x="824075" y="2167075"/>
              <a:ext cx="1773300" cy="75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Multi-Variate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830" name="Google Shape;830;p69"/>
            <p:cNvSpPr txBox="1"/>
            <p:nvPr/>
          </p:nvSpPr>
          <p:spPr>
            <a:xfrm>
              <a:off x="785975" y="3003850"/>
              <a:ext cx="1849500" cy="17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Global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VS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Genre &amp;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Platform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31" name="Google Shape;831;p69"/>
          <p:cNvSpPr txBox="1"/>
          <p:nvPr/>
        </p:nvSpPr>
        <p:spPr>
          <a:xfrm>
            <a:off x="629675" y="4118875"/>
            <a:ext cx="2162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High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32" name="Google Shape;832;p69"/>
          <p:cNvSpPr txBox="1"/>
          <p:nvPr/>
        </p:nvSpPr>
        <p:spPr>
          <a:xfrm>
            <a:off x="3685375" y="4118875"/>
            <a:ext cx="1773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High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33" name="Google Shape;833;p69"/>
          <p:cNvSpPr txBox="1"/>
          <p:nvPr/>
        </p:nvSpPr>
        <p:spPr>
          <a:xfrm>
            <a:off x="6546675" y="4118875"/>
            <a:ext cx="1773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Low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839" name="Google Shape;839;p70"/>
          <p:cNvSpPr txBox="1"/>
          <p:nvPr/>
        </p:nvSpPr>
        <p:spPr>
          <a:xfrm>
            <a:off x="1246253" y="2413675"/>
            <a:ext cx="5925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Multi-Variate Regression not always better than Uni-Variate Regression</a:t>
            </a:r>
            <a:endParaRPr b="1"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840" name="Google Shape;840;p70"/>
          <p:cNvSpPr/>
          <p:nvPr/>
        </p:nvSpPr>
        <p:spPr>
          <a:xfrm>
            <a:off x="622050" y="2318125"/>
            <a:ext cx="447300" cy="522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841" name="Google Shape;841;p70"/>
          <p:cNvGrpSpPr/>
          <p:nvPr/>
        </p:nvGrpSpPr>
        <p:grpSpPr>
          <a:xfrm>
            <a:off x="622050" y="1362475"/>
            <a:ext cx="6549494" cy="522900"/>
            <a:chOff x="3149888" y="1667275"/>
            <a:chExt cx="6549494" cy="522900"/>
          </a:xfrm>
        </p:grpSpPr>
        <p:sp>
          <p:nvSpPr>
            <p:cNvPr id="842" name="Google Shape;842;p70"/>
            <p:cNvSpPr txBox="1"/>
            <p:nvPr/>
          </p:nvSpPr>
          <p:spPr>
            <a:xfrm>
              <a:off x="3774382" y="1762825"/>
              <a:ext cx="592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Weak Relationship between Genre &amp; Platform and Global Sales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844" name="Google Shape;844;p70"/>
          <p:cNvGrpSpPr/>
          <p:nvPr/>
        </p:nvGrpSpPr>
        <p:grpSpPr>
          <a:xfrm>
            <a:off x="622075" y="3731425"/>
            <a:ext cx="6549450" cy="522900"/>
            <a:chOff x="3149888" y="3645750"/>
            <a:chExt cx="6549450" cy="522900"/>
          </a:xfrm>
        </p:grpSpPr>
        <p:sp>
          <p:nvSpPr>
            <p:cNvPr id="845" name="Google Shape;845;p70"/>
            <p:cNvSpPr txBox="1"/>
            <p:nvPr/>
          </p:nvSpPr>
          <p:spPr>
            <a:xfrm>
              <a:off x="3774038" y="3741300"/>
              <a:ext cx="5925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Refine model to improve accuracy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3149888" y="364575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47" name="Google Shape;847;p70"/>
          <p:cNvSpPr/>
          <p:nvPr/>
        </p:nvSpPr>
        <p:spPr>
          <a:xfrm>
            <a:off x="622050" y="3109475"/>
            <a:ext cx="2416800" cy="498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Future Possibilities</a:t>
            </a:r>
            <a:endParaRPr sz="12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48" name="Google Shape;848;p70"/>
          <p:cNvGrpSpPr/>
          <p:nvPr/>
        </p:nvGrpSpPr>
        <p:grpSpPr>
          <a:xfrm>
            <a:off x="1278316" y="4254332"/>
            <a:ext cx="4759317" cy="308772"/>
            <a:chOff x="3149888" y="3645750"/>
            <a:chExt cx="8061174" cy="522900"/>
          </a:xfrm>
        </p:grpSpPr>
        <p:sp>
          <p:nvSpPr>
            <p:cNvPr id="849" name="Google Shape;849;p70"/>
            <p:cNvSpPr txBox="1"/>
            <p:nvPr/>
          </p:nvSpPr>
          <p:spPr>
            <a:xfrm>
              <a:off x="3774061" y="3741294"/>
              <a:ext cx="7437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Incorporating other datasets</a:t>
              </a:r>
              <a:endParaRPr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3149888" y="364575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851" name="Google Shape;851;p70"/>
          <p:cNvGrpSpPr/>
          <p:nvPr/>
        </p:nvGrpSpPr>
        <p:grpSpPr>
          <a:xfrm>
            <a:off x="1278316" y="4653682"/>
            <a:ext cx="4759317" cy="308772"/>
            <a:chOff x="3149888" y="3645750"/>
            <a:chExt cx="8061174" cy="522900"/>
          </a:xfrm>
        </p:grpSpPr>
        <p:sp>
          <p:nvSpPr>
            <p:cNvPr id="852" name="Google Shape;852;p70"/>
            <p:cNvSpPr txBox="1"/>
            <p:nvPr/>
          </p:nvSpPr>
          <p:spPr>
            <a:xfrm>
              <a:off x="3774061" y="3741294"/>
              <a:ext cx="7437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Using other Machine Learning algorithms</a:t>
              </a:r>
              <a:endParaRPr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53" name="Google Shape;853;p70"/>
            <p:cNvSpPr/>
            <p:nvPr/>
          </p:nvSpPr>
          <p:spPr>
            <a:xfrm>
              <a:off x="3149888" y="364575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1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sp>
        <p:nvSpPr>
          <p:cNvPr id="859" name="Google Shape;859;p71"/>
          <p:cNvSpPr txBox="1"/>
          <p:nvPr/>
        </p:nvSpPr>
        <p:spPr>
          <a:xfrm>
            <a:off x="1115299" y="4107575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0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60" name="Google Shape;860;p71"/>
          <p:cNvGrpSpPr/>
          <p:nvPr/>
        </p:nvGrpSpPr>
        <p:grpSpPr>
          <a:xfrm flipH="1">
            <a:off x="5950465" y="1591308"/>
            <a:ext cx="5738498" cy="6225493"/>
            <a:chOff x="4132452" y="2589958"/>
            <a:chExt cx="5738498" cy="6225493"/>
          </a:xfrm>
        </p:grpSpPr>
        <p:sp>
          <p:nvSpPr>
            <p:cNvPr id="861" name="Google Shape;861;p71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-8100000">
              <a:off x="5749947" y="2326949"/>
              <a:ext cx="743383" cy="4715488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1305600" y="1942800"/>
            <a:ext cx="65328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motivated us to work on this dataset?</a:t>
            </a:r>
            <a:endParaRPr sz="3600"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4191637" y="2589958"/>
            <a:ext cx="6060313" cy="6225493"/>
            <a:chOff x="3810637" y="2589958"/>
            <a:chExt cx="6060313" cy="6225493"/>
          </a:xfrm>
        </p:grpSpPr>
        <p:sp>
          <p:nvSpPr>
            <p:cNvPr id="518" name="Google Shape;518;p41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 rot="-8100000">
              <a:off x="5368947" y="2784149"/>
              <a:ext cx="743383" cy="4715488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25" name="Google Shape;525;p42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Check if there are any data entries that are missing any information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4" name="Google Shape;534;p43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See how many Null values are in each column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5" name="Google Shape;535;p43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Null data entries to "clean" the data to ensure that all the data can be compared to each other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6" name="Google Shape;536;p43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Year should not be a 'Float" data type, we can change the Dtype of 'Year' to be in the datetime format using the to_datetime function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7" name="Google Shape;53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538" name="Google Shape;538;p43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Isnull function</a:t>
            </a:r>
            <a:endParaRPr/>
          </a:p>
        </p:txBody>
      </p:sp>
      <p:sp>
        <p:nvSpPr>
          <p:cNvPr id="539" name="Google Shape;539;p43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Dropna function</a:t>
            </a:r>
            <a:endParaRPr/>
          </a:p>
        </p:txBody>
      </p:sp>
      <p:sp>
        <p:nvSpPr>
          <p:cNvPr id="540" name="Google Shape;540;p43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function</a:t>
            </a:r>
            <a:endParaRPr/>
          </a:p>
        </p:txBody>
      </p:sp>
      <p:sp>
        <p:nvSpPr>
          <p:cNvPr id="541" name="Google Shape;541;p43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1657050" y="2251150"/>
            <a:ext cx="5829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547" name="Google Shape;547;p44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Published by Year</a:t>
            </a:r>
            <a:endParaRPr/>
          </a:p>
        </p:txBody>
      </p:sp>
      <p:grpSp>
        <p:nvGrpSpPr>
          <p:cNvPr id="556" name="Google Shape;556;p45"/>
          <p:cNvGrpSpPr/>
          <p:nvPr/>
        </p:nvGrpSpPr>
        <p:grpSpPr>
          <a:xfrm>
            <a:off x="5969302" y="1974275"/>
            <a:ext cx="2475464" cy="522900"/>
            <a:chOff x="3149888" y="1667275"/>
            <a:chExt cx="4386010" cy="522900"/>
          </a:xfrm>
        </p:grpSpPr>
        <p:sp>
          <p:nvSpPr>
            <p:cNvPr id="557" name="Google Shape;557;p4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Increasing trend after 1990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559" name="Google Shape;559;p45"/>
          <p:cNvPicPr preferRelativeResize="0"/>
          <p:nvPr/>
        </p:nvPicPr>
        <p:blipFill rotWithShape="1">
          <a:blip r:embed="rId3">
            <a:alphaModFix/>
          </a:blip>
          <a:srcRect b="0" l="0" r="0" t="901"/>
          <a:stretch/>
        </p:blipFill>
        <p:spPr>
          <a:xfrm>
            <a:off x="319450" y="1293950"/>
            <a:ext cx="5579701" cy="301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45"/>
          <p:cNvGrpSpPr/>
          <p:nvPr/>
        </p:nvGrpSpPr>
        <p:grpSpPr>
          <a:xfrm>
            <a:off x="5969302" y="3133225"/>
            <a:ext cx="2475464" cy="522900"/>
            <a:chOff x="3149888" y="1667275"/>
            <a:chExt cx="4386010" cy="522900"/>
          </a:xfrm>
        </p:grpSpPr>
        <p:sp>
          <p:nvSpPr>
            <p:cNvPr id="561" name="Google Shape;561;p4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Increasing trend after 2000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563" name="Google Shape;563;p45"/>
          <p:cNvSpPr/>
          <p:nvPr/>
        </p:nvSpPr>
        <p:spPr>
          <a:xfrm>
            <a:off x="2615025" y="1293950"/>
            <a:ext cx="1225200" cy="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Year</a:t>
            </a:r>
            <a:endParaRPr/>
          </a:p>
        </p:txBody>
      </p:sp>
      <p:grpSp>
        <p:nvGrpSpPr>
          <p:cNvPr id="569" name="Google Shape;569;p46"/>
          <p:cNvGrpSpPr/>
          <p:nvPr/>
        </p:nvGrpSpPr>
        <p:grpSpPr>
          <a:xfrm>
            <a:off x="5969302" y="1590050"/>
            <a:ext cx="2532707" cy="522900"/>
            <a:chOff x="3149888" y="1667275"/>
            <a:chExt cx="4487433" cy="522900"/>
          </a:xfrm>
        </p:grpSpPr>
        <p:sp>
          <p:nvSpPr>
            <p:cNvPr id="570" name="Google Shape;570;p46"/>
            <p:cNvSpPr txBox="1"/>
            <p:nvPr/>
          </p:nvSpPr>
          <p:spPr>
            <a:xfrm>
              <a:off x="3774220" y="1687225"/>
              <a:ext cx="3863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NA &gt; other regions every year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572" name="Google Shape;572;p46"/>
          <p:cNvPicPr preferRelativeResize="0"/>
          <p:nvPr/>
        </p:nvPicPr>
        <p:blipFill rotWithShape="1">
          <a:blip r:embed="rId3">
            <a:alphaModFix/>
          </a:blip>
          <a:srcRect b="0" l="0" r="0" t="1623"/>
          <a:stretch/>
        </p:blipFill>
        <p:spPr>
          <a:xfrm>
            <a:off x="319450" y="1429225"/>
            <a:ext cx="5567501" cy="27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6"/>
          <p:cNvSpPr/>
          <p:nvPr/>
        </p:nvSpPr>
        <p:spPr>
          <a:xfrm flipH="1" rot="10800000">
            <a:off x="2326200" y="1429225"/>
            <a:ext cx="1653000" cy="8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574" name="Google Shape;574;p46"/>
          <p:cNvGrpSpPr/>
          <p:nvPr/>
        </p:nvGrpSpPr>
        <p:grpSpPr>
          <a:xfrm>
            <a:off x="5969302" y="2520988"/>
            <a:ext cx="2749267" cy="522900"/>
            <a:chOff x="3149888" y="1667275"/>
            <a:chExt cx="4871132" cy="522900"/>
          </a:xfrm>
        </p:grpSpPr>
        <p:sp>
          <p:nvSpPr>
            <p:cNvPr id="575" name="Google Shape;575;p46"/>
            <p:cNvSpPr txBox="1"/>
            <p:nvPr/>
          </p:nvSpPr>
          <p:spPr>
            <a:xfrm>
              <a:off x="3774219" y="1687238"/>
              <a:ext cx="4246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sales in 1983, 2000 &amp; 2003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577" name="Google Shape;577;p46"/>
          <p:cNvGrpSpPr/>
          <p:nvPr/>
        </p:nvGrpSpPr>
        <p:grpSpPr>
          <a:xfrm>
            <a:off x="5969302" y="3451938"/>
            <a:ext cx="2749267" cy="522900"/>
            <a:chOff x="3149888" y="1667275"/>
            <a:chExt cx="4871132" cy="522900"/>
          </a:xfrm>
        </p:grpSpPr>
        <p:sp>
          <p:nvSpPr>
            <p:cNvPr id="578" name="Google Shape;578;p46"/>
            <p:cNvSpPr txBox="1"/>
            <p:nvPr/>
          </p:nvSpPr>
          <p:spPr>
            <a:xfrm>
              <a:off x="3774219" y="1687238"/>
              <a:ext cx="4246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Low sales in 1983-1985, 2004-2010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Mix MK Plan Infographics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