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77" r:id="rId5"/>
    <p:sldId id="261" r:id="rId6"/>
    <p:sldId id="289" r:id="rId7"/>
    <p:sldId id="264" r:id="rId8"/>
    <p:sldId id="262" r:id="rId9"/>
    <p:sldId id="275" r:id="rId10"/>
    <p:sldId id="258" r:id="rId1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e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C2EFEA-04C4-4AB1-969B-7AB7DBCBDC5E}" v="3" dt="2024-02-25T11:21:43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956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356B66-6E1F-45E8-ACC4-BE8828CEDB72}" type="datetime1">
              <a:rPr lang="it-IT" smtClean="0"/>
              <a:t>25/02/2024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7839D-F8FC-494C-A09F-8EFF45628663}" type="datetime1">
              <a:rPr lang="it-IT" smtClean="0"/>
              <a:pPr/>
              <a:t>25/02/2024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49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22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54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9167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029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240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24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795" y="833718"/>
            <a:ext cx="3171825" cy="754952"/>
          </a:xfrm>
        </p:spPr>
        <p:txBody>
          <a:bodyPr rtlCol="0"/>
          <a:lstStyle/>
          <a:p>
            <a:pPr rtl="0"/>
            <a:r>
              <a:rPr lang="en-US" dirty="0"/>
              <a:t>L</a:t>
            </a:r>
            <a:r>
              <a:rPr lang="it-IT" dirty="0" err="1"/>
              <a:t>uxury</a:t>
            </a:r>
            <a:r>
              <a:rPr lang="it-IT" dirty="0"/>
              <a:t> </a:t>
            </a:r>
            <a:r>
              <a:rPr lang="it-IT" dirty="0" err="1"/>
              <a:t>Jewels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310010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Prototipo di un e-commerce di gioielli a noleggio.</a:t>
            </a:r>
          </a:p>
          <a:p>
            <a:pPr rtl="0"/>
            <a:r>
              <a:rPr lang="it-IT" dirty="0"/>
              <a:t>Progetto </a:t>
            </a:r>
            <a:r>
              <a:rPr lang="it-IT" dirty="0" err="1"/>
              <a:t>TecWeb</a:t>
            </a:r>
            <a:r>
              <a:rPr lang="it-IT" dirty="0"/>
              <a:t> 2023/2024</a:t>
            </a:r>
          </a:p>
          <a:p>
            <a:pPr rtl="0"/>
            <a:endParaRPr lang="it-IT" dirty="0"/>
          </a:p>
          <a:p>
            <a:pPr rtl="0"/>
            <a:r>
              <a:rPr lang="it-IT" dirty="0"/>
              <a:t>Giuseppe Capocotta</a:t>
            </a:r>
          </a:p>
          <a:p>
            <a:pPr rtl="0"/>
            <a:r>
              <a:rPr lang="it-IT" dirty="0"/>
              <a:t>Francesca Orezzo</a:t>
            </a:r>
          </a:p>
          <a:p>
            <a:pPr rtl="0"/>
            <a:r>
              <a:rPr lang="it-IT" dirty="0"/>
              <a:t>Francesca Paparo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6" y="5835272"/>
            <a:ext cx="4082142" cy="585788"/>
          </a:xfrm>
        </p:spPr>
        <p:txBody>
          <a:bodyPr rtlCol="0"/>
          <a:lstStyle/>
          <a:p>
            <a:pPr rtl="0"/>
            <a:r>
              <a:rPr lang="it-IT" dirty="0"/>
              <a:t>Tecnologie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dirty="0"/>
              <a:t>D</a:t>
            </a:r>
            <a:r>
              <a:rPr lang="it-IT" dirty="0" err="1"/>
              <a:t>esign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it-IT" dirty="0"/>
              <a:t>Front End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it-IT" dirty="0"/>
              <a:t>Back End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it-IT" dirty="0"/>
              <a:t>Database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it-IT" dirty="0"/>
              <a:t>Stile pulito e semplice con la possibilità di attivare la night mode,</a:t>
            </a:r>
          </a:p>
          <a:p>
            <a:pPr rtl="0"/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it-IT" dirty="0"/>
              <a:t>Html, </a:t>
            </a:r>
            <a:r>
              <a:rPr lang="it-IT" dirty="0" err="1"/>
              <a:t>javascript</a:t>
            </a:r>
            <a:r>
              <a:rPr lang="it-IT" dirty="0"/>
              <a:t>, </a:t>
            </a:r>
            <a:r>
              <a:rPr lang="it-IT" dirty="0" err="1"/>
              <a:t>jquery</a:t>
            </a:r>
            <a:endParaRPr lang="it-IT" dirty="0"/>
          </a:p>
          <a:p>
            <a:pPr rtl="0"/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it-IT" dirty="0"/>
              <a:t>Python con </a:t>
            </a:r>
            <a:r>
              <a:rPr lang="it-IT" dirty="0" err="1"/>
              <a:t>Flask</a:t>
            </a:r>
            <a:endParaRPr lang="it-IT" dirty="0"/>
          </a:p>
          <a:p>
            <a:pPr rtl="0"/>
            <a:endParaRPr lang="it-IT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it-IT" dirty="0"/>
              <a:t>Tipo relazionale, dialetto </a:t>
            </a:r>
            <a:r>
              <a:rPr lang="it-IT" dirty="0" err="1"/>
              <a:t>Mysql</a:t>
            </a:r>
            <a:r>
              <a:rPr lang="it-IT" dirty="0"/>
              <a:t> </a:t>
            </a:r>
          </a:p>
          <a:p>
            <a:pPr rtl="0"/>
            <a:endParaRPr lang="it-IT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4" y="4261236"/>
            <a:ext cx="4123944" cy="1325563"/>
          </a:xfrm>
        </p:spPr>
        <p:txBody>
          <a:bodyPr rtlCol="0"/>
          <a:lstStyle/>
          <a:p>
            <a:pPr rtl="0"/>
            <a:r>
              <a:rPr lang="it-IT" dirty="0"/>
              <a:t>Dipendenze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</a:t>
            </a:fld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A97DFEE-4630-63F1-3986-BEF9A049BA36}"/>
              </a:ext>
            </a:extLst>
          </p:cNvPr>
          <p:cNvSpPr txBox="1"/>
          <p:nvPr/>
        </p:nvSpPr>
        <p:spPr>
          <a:xfrm>
            <a:off x="5675376" y="564294"/>
            <a:ext cx="554431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Flask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: è un framework leggero per la creazione di applicazioni web in Python. Fornisce strumenti per gestire il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routing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, le richieste HTTP, i template HTML e molto altro.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</a:b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</a:b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json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,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jsonify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:  fornisce metodi per lavorare con il formato JSON (JavaScript Object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Notation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), che è un formato di scambio di dati molto comune. Con questa libreria, puoi convertire oggetti Python in JSON e viceversa.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</a:b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</a:b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pymysql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: Questa è una libreria Python che fornisce un'interfaccia per comunicare con un database MySQL. È utilizzata per eseguire query SQL e interagire con un database MySQL dal tuo codice Python.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</a:b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</a:b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render_template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: Una funzione di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Flask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che consente di generare pagine HTML dinamiche utilizzando modelli. I modelli possono contenere variabili che vengono poi sostituite con valori specifici quando la pagina viene visualizzata.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</a:b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</a:b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redirect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: Una funzione di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Flask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che reindirizza l'utente a un'altra pagina dopo un'operazione completata.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</a:b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</a:b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url_for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: Una funzione di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Flask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che genera un URL per una specifica funzione di vista, che è utile per evitare la dipendenza da URL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hardcoded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nel tuo codice.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</a:b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</a:b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request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: Un oggetto di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Flask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che rappresenta la richiesta HTTP corrente. Può essere utilizzato per accedere ai dati inviati dal client, come parametri della richiesta o dati del modulo.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</a:b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</a:b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Bcrypt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: Una libreria di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Flask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che fornisce funzionalità di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hashing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per la sicurezza delle password. È utilizzata per crittografare e verificare le password degli utenti.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</a:b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</a:b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LoginManager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: Una parte di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Flask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-Login, questa libreria gestisce l'autenticazione degli utenti. Fornisce funzionalità per il login, il logout e il controllo dello stato dell'utente autenticato.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</a:b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</a:b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UserMixin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: Una classe di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Flask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-Login che fornisce implementazioni di base per i metodi di gestione degli utenti, semplificando l'implementazione di un modello utente personalizzato.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The Library Code GmbH · GitHub">
            <a:extLst>
              <a:ext uri="{FF2B5EF4-FFF2-40B4-BE49-F238E27FC236}">
                <a16:creationId xmlns:a16="http://schemas.microsoft.com/office/drawing/2014/main" id="{BDE4707A-6DE4-14A3-42B8-2D6365523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736" y="5141791"/>
            <a:ext cx="344609" cy="34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963" y="0"/>
            <a:ext cx="5111750" cy="1204912"/>
          </a:xfrm>
        </p:spPr>
        <p:txBody>
          <a:bodyPr rtlCol="0"/>
          <a:lstStyle/>
          <a:p>
            <a:pPr rtl="0"/>
            <a:r>
              <a:rPr lang="it-IT" dirty="0"/>
              <a:t>Azioni possibili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4</a:t>
            </a:fld>
            <a:endParaRPr lang="it-IT" dirty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FD14C15E-9BB7-724E-A2C4-A9C0594D5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018" y="0"/>
            <a:ext cx="4341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egnaposto piè di pagina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5</a:t>
            </a:fld>
            <a:endParaRPr lang="it-IT"/>
          </a:p>
        </p:txBody>
      </p:sp>
      <p:pic>
        <p:nvPicPr>
          <p:cNvPr id="32" name="Immagine 31" descr="Immagine che contiene testo, schermata, Icona del computer, software&#10;&#10;Descrizione generata automaticamente">
            <a:extLst>
              <a:ext uri="{FF2B5EF4-FFF2-40B4-BE49-F238E27FC236}">
                <a16:creationId xmlns:a16="http://schemas.microsoft.com/office/drawing/2014/main" id="{255C68D4-AD88-E1E1-AEBA-6D2AAF38B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6" y="264540"/>
            <a:ext cx="6383728" cy="3695635"/>
          </a:xfrm>
          <a:prstGeom prst="rect">
            <a:avLst/>
          </a:prstGeom>
        </p:spPr>
      </p:pic>
      <p:pic>
        <p:nvPicPr>
          <p:cNvPr id="34" name="Immagine 33" descr="Immagine che contiene testo, schermata, software, multimediale&#10;&#10;Descrizione generata automaticamente">
            <a:extLst>
              <a:ext uri="{FF2B5EF4-FFF2-40B4-BE49-F238E27FC236}">
                <a16:creationId xmlns:a16="http://schemas.microsoft.com/office/drawing/2014/main" id="{6C51DF6E-DD9E-2F5C-9240-F1579F43F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295" y="2660715"/>
            <a:ext cx="6446610" cy="3695635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E9E1364-5791-376F-5BB6-16211F4AF3BC}"/>
              </a:ext>
            </a:extLst>
          </p:cNvPr>
          <p:cNvSpPr txBox="1"/>
          <p:nvPr/>
        </p:nvSpPr>
        <p:spPr>
          <a:xfrm>
            <a:off x="838200" y="4611848"/>
            <a:ext cx="309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NIGHT MODE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" y="0"/>
            <a:ext cx="4396867" cy="709984"/>
          </a:xfrm>
        </p:spPr>
        <p:txBody>
          <a:bodyPr rtlCol="0"/>
          <a:lstStyle/>
          <a:p>
            <a:pPr rtl="0"/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Single Page Application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9288" y="709984"/>
            <a:ext cx="5495417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L'applicazione è una Single Page Application (SPA). Utilizza 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AJAX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per gestire interazioni utente come gestione del carrello, checkout cercare e filtrare prodotti senza ricaricare la pagina. La comunicazione asincrona migliora l'esperienza utente, </a:t>
            </a:r>
            <a:r>
              <a:rPr lang="it-IT" sz="1200" b="0" i="0" dirty="0">
                <a:solidFill>
                  <a:schemeClr val="tx1"/>
                </a:solidFill>
                <a:effectLst/>
                <a:latin typeface="Söhne"/>
              </a:rPr>
              <a:t>permettendo agli utenti di rimanere focalizzati sulla loro attività senza interruzioni visive.</a:t>
            </a:r>
            <a:endParaRPr kumimoji="0" lang="it-IT" altLang="it-I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6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9CD92A6-CC5D-D3F9-529D-5B8C866DD030}"/>
              </a:ext>
            </a:extLst>
          </p:cNvPr>
          <p:cNvSpPr txBox="1"/>
          <p:nvPr/>
        </p:nvSpPr>
        <p:spPr>
          <a:xfrm>
            <a:off x="234696" y="3243600"/>
            <a:ext cx="34229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function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Inter"/>
              </a:rPr>
              <a:t>add_to_cart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productId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,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quantity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, data1, data2)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if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Inter"/>
              </a:rPr>
              <a:t>isLoggedIn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)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$.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ajax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Inter"/>
              </a:rPr>
              <a:t>url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: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'/user/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cart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/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add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'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,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Inter"/>
              </a:rPr>
              <a:t>type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: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'POST'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,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Inter"/>
              </a:rPr>
              <a:t>contentType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: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'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application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/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json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'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,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Inter"/>
              </a:rPr>
              <a:t>data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: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Inter"/>
              </a:rPr>
              <a:t>JSON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.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Inter"/>
              </a:rPr>
              <a:t>stringify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({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Inter"/>
              </a:rPr>
              <a:t>product_id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: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productId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,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Inter"/>
              </a:rPr>
              <a:t>quantity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: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quantity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,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Inter"/>
              </a:rPr>
              <a:t>data1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: data1,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Inter"/>
              </a:rPr>
              <a:t>data2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: data2}),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Inter"/>
              </a:rPr>
              <a:t>success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: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function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response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)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if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response.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Inter"/>
              </a:rPr>
              <a:t>success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)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        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Inter"/>
              </a:rPr>
              <a:t>console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.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Inter"/>
              </a:rPr>
              <a:t>log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response.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Inter"/>
              </a:rPr>
              <a:t>message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);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    }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else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       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Inter"/>
              </a:rPr>
              <a:t>console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.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Inter"/>
              </a:rPr>
              <a:t>error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response.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Inter"/>
              </a:rPr>
              <a:t>message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);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   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},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Inter"/>
              </a:rPr>
              <a:t>error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: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function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error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)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   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Inter"/>
              </a:rPr>
              <a:t>console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.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Inter"/>
              </a:rPr>
              <a:t>error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error.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Inter"/>
              </a:rPr>
              <a:t>responseText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);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});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}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0A4C4A-3872-F893-FE5E-28D1E33F8CA0}"/>
              </a:ext>
            </a:extLst>
          </p:cNvPr>
          <p:cNvSpPr txBox="1"/>
          <p:nvPr/>
        </p:nvSpPr>
        <p:spPr>
          <a:xfrm>
            <a:off x="8805672" y="2041681"/>
            <a:ext cx="384962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function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Inter"/>
              </a:rPr>
              <a:t>removeFromCart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productRow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) 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var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Inter"/>
              </a:rPr>
              <a:t>id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=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productRow.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Inter"/>
              </a:rPr>
              <a:t>find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'.product-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details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'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).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Inter"/>
              </a:rPr>
              <a:t>text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if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Inter"/>
              </a:rPr>
              <a:t>isLoggedIn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) 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$.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ajax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Inter"/>
              </a:rPr>
              <a:t>url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: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'/user/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cart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remove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'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,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Inter"/>
              </a:rPr>
              <a:t>type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: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'POST'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,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Inter"/>
              </a:rPr>
              <a:t>contentType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: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'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application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json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'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,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Inter"/>
              </a:rPr>
              <a:t>data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: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Inter"/>
              </a:rPr>
              <a:t>JSON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.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Inter"/>
              </a:rPr>
              <a:t>stringify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({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Inter"/>
              </a:rPr>
              <a:t>product_id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: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Inter"/>
              </a:rPr>
              <a:t>id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}),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Inter"/>
              </a:rPr>
              <a:t>success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: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function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response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) 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if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response.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Inter"/>
              </a:rPr>
              <a:t>success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) 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        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Inter"/>
              </a:rPr>
              <a:t>console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.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Inter"/>
              </a:rPr>
              <a:t>log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response.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Inter"/>
              </a:rPr>
              <a:t>message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);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productRow.slideUp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Inter"/>
              </a:rPr>
              <a:t>300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,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function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() 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            $(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this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).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Inter"/>
              </a:rPr>
              <a:t>remove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();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    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Inter"/>
              </a:rPr>
              <a:t>recalculateCart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();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        });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    }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else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       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Inter"/>
              </a:rPr>
              <a:t>console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.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Inter"/>
              </a:rPr>
              <a:t>error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response.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Inter"/>
              </a:rPr>
              <a:t>message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);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    }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},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Inter"/>
              </a:rPr>
              <a:t>error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: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function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error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) 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   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Inter"/>
              </a:rPr>
              <a:t>console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.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Inter"/>
              </a:rPr>
              <a:t>error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error.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Inter"/>
              </a:rPr>
              <a:t>responseText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);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}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});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}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else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productRow.slideUp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Inter"/>
              </a:rPr>
              <a:t>fadeTime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,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function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() 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$(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this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).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Inter"/>
              </a:rPr>
              <a:t>remove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();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Inter"/>
              </a:rPr>
              <a:t>recalculateCart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();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});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}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}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76C2BB8-2AFB-19C2-B2CD-361766196F12}"/>
              </a:ext>
            </a:extLst>
          </p:cNvPr>
          <p:cNvSpPr txBox="1"/>
          <p:nvPr/>
        </p:nvSpPr>
        <p:spPr>
          <a:xfrm>
            <a:off x="4149979" y="3243600"/>
            <a:ext cx="43295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function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Inter"/>
              </a:rPr>
              <a:t>loadUserCart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() {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$.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ajax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({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Inter"/>
              </a:rPr>
              <a:t>url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: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'/user/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cart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'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,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Inter"/>
              </a:rPr>
              <a:t>type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: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'GET'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,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Inter"/>
              </a:rPr>
              <a:t>success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: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function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cartData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) {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</a:t>
            </a:r>
            <a:r>
              <a:rPr kumimoji="0" lang="it-IT" altLang="it-IT" sz="12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Inter"/>
              </a:rPr>
              <a:t>console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.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Inter"/>
              </a:rPr>
              <a:t>log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cartData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);  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Inter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Inter"/>
              </a:rPr>
              <a:t>            </a:t>
            </a:r>
            <a:r>
              <a:rPr kumimoji="0" lang="it-IT" altLang="it-IT" sz="12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Inter"/>
              </a:rPr>
              <a:t>currentCart</a:t>
            </a:r>
            <a:r>
              <a:rPr kumimoji="0" lang="it-IT" altLang="it-IT" sz="12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Inter"/>
              </a:rPr>
              <a:t>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cartData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;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Inter"/>
              </a:rPr>
              <a:t>replaceCart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();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},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Inter"/>
              </a:rPr>
              <a:t>error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: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function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Inter"/>
              </a:rPr>
              <a:t>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error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) {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    </a:t>
            </a:r>
            <a:r>
              <a:rPr kumimoji="0" lang="it-IT" altLang="it-IT" sz="12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Inter"/>
              </a:rPr>
              <a:t>console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.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Inter"/>
              </a:rPr>
              <a:t>error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(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'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Error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 loading user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cart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Inter"/>
              </a:rPr>
              <a:t>:'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,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error.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Inter"/>
              </a:rPr>
              <a:t>responseText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);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    }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    });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Inter"/>
              </a:rPr>
              <a:t>}</a:t>
            </a: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917" y="0"/>
            <a:ext cx="4179570" cy="1715531"/>
          </a:xfrm>
        </p:spPr>
        <p:txBody>
          <a:bodyPr rtlCol="0"/>
          <a:lstStyle/>
          <a:p>
            <a:pPr rtl="0"/>
            <a:r>
              <a:rPr lang="it-IT" sz="2800" dirty="0"/>
              <a:t>Diagramma </a:t>
            </a:r>
            <a:r>
              <a:rPr lang="it-IT" sz="2800" dirty="0" err="1"/>
              <a:t>er</a:t>
            </a:r>
            <a:r>
              <a:rPr lang="it-IT" sz="2800" dirty="0"/>
              <a:t> 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B9F57902-DE09-CECE-78BE-EF1D9CDBD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5514" y="0"/>
            <a:ext cx="4006827" cy="6858000"/>
          </a:xfrm>
          <a:prstGeom prst="rect">
            <a:avLst/>
          </a:prstGeom>
        </p:spPr>
      </p:pic>
      <p:pic>
        <p:nvPicPr>
          <p:cNvPr id="2050" name="Picture 2" descr="Database DB icon PNG and SVG Vector Free Download">
            <a:extLst>
              <a:ext uri="{FF2B5EF4-FFF2-40B4-BE49-F238E27FC236}">
                <a16:creationId xmlns:a16="http://schemas.microsoft.com/office/drawing/2014/main" id="{CF26856C-3FF5-7332-4400-BAE66E38B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75" y="487295"/>
            <a:ext cx="611950" cy="74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85a19b3-4d67-4293-9680-7315963401d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5E39DDAC1A8A418BE66784F22634DD" ma:contentTypeVersion="8" ma:contentTypeDescription="Create a new document." ma:contentTypeScope="" ma:versionID="b9272e9b9365fc72e5501c73d3650b92">
  <xsd:schema xmlns:xsd="http://www.w3.org/2001/XMLSchema" xmlns:xs="http://www.w3.org/2001/XMLSchema" xmlns:p="http://schemas.microsoft.com/office/2006/metadata/properties" xmlns:ns3="885a19b3-4d67-4293-9680-7315963401d7" xmlns:ns4="745f9bbe-673a-4f20-a786-34c736bf4e72" targetNamespace="http://schemas.microsoft.com/office/2006/metadata/properties" ma:root="true" ma:fieldsID="20e617e9f3885f8cbb4c7c8c3b361c47" ns3:_="" ns4:_="">
    <xsd:import namespace="885a19b3-4d67-4293-9680-7315963401d7"/>
    <xsd:import namespace="745f9bbe-673a-4f20-a786-34c736bf4e72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a19b3-4d67-4293-9680-7315963401d7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5f9bbe-673a-4f20-a786-34c736bf4e72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4BA2C8-4C3C-4809-AD4F-FED9B4D74B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14FED0-9A95-4A83-8CAA-A3BB5938F805}">
  <ds:schemaRefs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2006/metadata/properties"/>
    <ds:schemaRef ds:uri="885a19b3-4d67-4293-9680-7315963401d7"/>
    <ds:schemaRef ds:uri="http://schemas.microsoft.com/office/infopath/2007/PartnerControls"/>
    <ds:schemaRef ds:uri="http://schemas.openxmlformats.org/package/2006/metadata/core-properties"/>
    <ds:schemaRef ds:uri="745f9bbe-673a-4f20-a786-34c736bf4e72"/>
  </ds:schemaRefs>
</ds:datastoreItem>
</file>

<file path=customXml/itemProps3.xml><?xml version="1.0" encoding="utf-8"?>
<ds:datastoreItem xmlns:ds="http://schemas.openxmlformats.org/officeDocument/2006/customXml" ds:itemID="{C4572A09-4C0B-4C39-B00D-5E1E2674B6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5a19b3-4d67-4293-9680-7315963401d7"/>
    <ds:schemaRef ds:uri="745f9bbe-673a-4f20-a786-34c736bf4e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512</TotalTime>
  <Words>910</Words>
  <Application>Microsoft Office PowerPoint</Application>
  <PresentationFormat>Widescreen</PresentationFormat>
  <Paragraphs>45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Calibri</vt:lpstr>
      <vt:lpstr>Inter</vt:lpstr>
      <vt:lpstr>Söhne</vt:lpstr>
      <vt:lpstr>Tenorite</vt:lpstr>
      <vt:lpstr>Monolinea</vt:lpstr>
      <vt:lpstr>Luxury Jewels</vt:lpstr>
      <vt:lpstr>Tecnologie</vt:lpstr>
      <vt:lpstr>Dipendenze</vt:lpstr>
      <vt:lpstr>Azioni possibili</vt:lpstr>
      <vt:lpstr>Presentazione standard di PowerPoint</vt:lpstr>
      <vt:lpstr>Single Page Application</vt:lpstr>
      <vt:lpstr>Diagramma 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</dc:title>
  <dc:creator>Giuseppe Capocotta</dc:creator>
  <cp:lastModifiedBy>Giuseppe Capocotta</cp:lastModifiedBy>
  <cp:revision>4</cp:revision>
  <dcterms:created xsi:type="dcterms:W3CDTF">2024-02-24T08:56:10Z</dcterms:created>
  <dcterms:modified xsi:type="dcterms:W3CDTF">2024-02-25T11:21:43Z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0x010100015E39DDAC1A8A418BE66784F22634DD</vt:lpwstr>
  </property>
</Properties>
</file>