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86" r:id="rId13"/>
    <p:sldId id="266" r:id="rId14"/>
    <p:sldId id="278" r:id="rId15"/>
    <p:sldId id="267" r:id="rId16"/>
    <p:sldId id="268" r:id="rId17"/>
    <p:sldId id="283" r:id="rId18"/>
    <p:sldId id="284" r:id="rId19"/>
    <p:sldId id="269" r:id="rId20"/>
    <p:sldId id="270" r:id="rId21"/>
    <p:sldId id="280" r:id="rId22"/>
    <p:sldId id="285" r:id="rId23"/>
    <p:sldId id="271" r:id="rId24"/>
    <p:sldId id="272" r:id="rId25"/>
    <p:sldId id="273" r:id="rId26"/>
    <p:sldId id="281" r:id="rId27"/>
    <p:sldId id="282" r:id="rId28"/>
    <p:sldId id="289" r:id="rId29"/>
    <p:sldId id="287" r:id="rId30"/>
    <p:sldId id="288" r:id="rId31"/>
    <p:sldId id="274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24D"/>
    <a:srgbClr val="E55123"/>
    <a:srgbClr val="A07900"/>
    <a:srgbClr val="7F6000"/>
    <a:srgbClr val="81D6FB"/>
    <a:srgbClr val="FFFFFF"/>
    <a:srgbClr val="E8EFEC"/>
    <a:srgbClr val="FCF1D7"/>
    <a:srgbClr val="FE9B95"/>
    <a:srgbClr val="F4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B753E-FAA1-4B12-BA66-2592BBD37C3D}" v="362" dt="2021-11-01T06:05:5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D4A95B-A2EE-4A05-AAA4-26EB5C0C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AD1DCBB-0E2A-423F-9EC0-C6B3BF6F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BF52CC-2BC6-4AB1-BCAB-350D61B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7C6A83-2FAC-49BE-BA43-47D303F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353001-C4C8-4AF4-A570-578F680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6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60D76-8AFD-470A-A435-F0B780E4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5E391FD-DF6F-4E4A-997E-EC693C4E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F90194-2D9B-4B08-B6D6-73C5A5A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515FCD-E25B-4EF5-B7A5-1579A08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1961EE-ADB9-42AC-8AE7-97B412F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6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C9DF566-530E-45EA-BB85-41497736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E254353-5EA4-4265-9FCD-BF791917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0F8FBC-A255-4D9B-8680-838A1A98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AB225A-CF50-458A-98CB-8B21B66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F1267E-BFFA-4B6A-85AA-136D849D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2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4E59FB-B0FB-4B91-BAA4-8A2B4BF4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38610-DDFA-4279-9F84-F7A774E5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C1CA5A-2E98-457E-87A0-CC5C4520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7353AE-4717-4A19-A092-2AB24186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BE0F39-9379-4C49-A45C-94131DCF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8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F9693-2AE5-49DC-A41B-CD933973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C826D2-EECB-4D35-99E7-6945EDFB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A4F2A4-96F2-4CE4-8DFD-C2EBB2C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BDE370-A157-49E3-8266-480CC3B3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1351A-0C07-4BF6-892D-BEB9E59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7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AA989-C6FB-4717-A7DF-929C4D20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9EEFBE-C1B4-47CA-A147-C7F338EA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E108C9-EF24-40C6-8CA8-16FF1CF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A1DAAE4-E875-4810-A4A7-D34F9E8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C44E76-174A-4DD4-8F86-81C57CB4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8F105B-A7AF-4722-A2FB-A746353F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4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5EDB5-4FF4-484F-B5D5-03AE65F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0B4FEDF-26CD-4007-8691-D8819C7E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D78A05-F764-4BEA-BA0D-105840F7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63B882-26A0-479F-BF02-D17183507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9BD6FE2-893D-4A97-BEF5-4725F542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5D5197B-5D6E-4923-9AAA-74F506D4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3E8FBB7-6742-4A64-8429-3DB1F819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61B109C-E751-4C32-9188-CFB7C0F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6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83FF2C-241D-40F2-B4A6-997AC04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A653532-C072-4CB7-88F3-FA731F5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08C3C1-29B0-4647-ABAB-61DBD95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D0EA398-2FDE-462B-B9B9-9B07C675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5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88AE426-D638-41D5-8942-BEDC8A8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3DEEE10-9281-451D-8BA0-630A28CD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094853-C052-4F18-80B9-A0DA70B5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E25493-4A7A-4F39-A909-B1559123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B30B8-8BB5-44E7-9713-292673EB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6973A7-5E97-4E4B-B133-C1AC2631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4C059C-0EA2-422A-BD72-949CC646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DF1535E-9AEC-4667-A8D1-6A91E8FC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EC5B92-6988-4F95-A571-7375D81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3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5BBAA4-39CC-47FC-A08A-42F246C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72051A1-94E5-4E01-91FD-F5421599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F862DD-D102-445D-A7AA-948E3EFA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6DAFB5-3BAA-46FA-AD64-B670A9F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166986-08BB-45DA-B2EC-6B5F2A23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65CA58D-1ECB-45F0-9ADA-3471966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3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3858263-23A2-4314-B444-442BE5F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C206B2-7438-40C6-A0CD-D696F947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A05490-D53B-44E9-BD51-5D19BDB7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D99D-5B18-4116-8420-BC85EF7C4C1B}" type="datetimeFigureOut">
              <a:rPr lang="vi-VN" smtClean="0"/>
              <a:t>11/01/2023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C8D33E-9796-4218-B149-8A1E2A0C4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CC7809-A970-439D-AD5D-7047EA3E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90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4263169" y="2977168"/>
            <a:ext cx="3540491" cy="191256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4024128" y="6677247"/>
            <a:ext cx="4143743" cy="1846592"/>
          </a:xfrm>
          <a:prstGeom prst="roundRect">
            <a:avLst>
              <a:gd name="adj" fmla="val 3208"/>
            </a:avLst>
          </a:prstGeom>
          <a:solidFill>
            <a:schemeClr val="bg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 rot="20232160">
            <a:off x="1078313" y="3324382"/>
            <a:ext cx="817635" cy="977153"/>
            <a:chOff x="952551" y="1131050"/>
            <a:chExt cx="2103666" cy="3280322"/>
          </a:xfrm>
          <a:solidFill>
            <a:srgbClr val="FE9B95">
              <a:alpha val="0"/>
            </a:srgbClr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 rot="1313128">
            <a:off x="12303956" y="2916907"/>
            <a:ext cx="637781" cy="1723851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76486EDF-A5F4-4FFE-A561-568BFC2B76E2}"/>
              </a:ext>
            </a:extLst>
          </p:cNvPr>
          <p:cNvSpPr/>
          <p:nvPr/>
        </p:nvSpPr>
        <p:spPr>
          <a:xfrm>
            <a:off x="1956391" y="5203767"/>
            <a:ext cx="9069572" cy="1654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09488" y="4263414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237702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5018303" y="4928782"/>
            <a:ext cx="2155393" cy="418737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5240515" y="4470770"/>
            <a:ext cx="1709790" cy="418737"/>
          </a:xfrm>
          <a:prstGeom prst="roundRect">
            <a:avLst>
              <a:gd name="adj" fmla="val 38029"/>
            </a:avLst>
          </a:prstGeom>
          <a:solidFill>
            <a:srgbClr val="F6AEAE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561103" y="5537550"/>
            <a:ext cx="4076281" cy="11313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Nhóm 24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380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86277" y="3241072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E8A0BDBA-7280-432F-9CF9-87E58A490CDB}"/>
              </a:ext>
            </a:extLst>
          </p:cNvPr>
          <p:cNvGrpSpPr/>
          <p:nvPr/>
        </p:nvGrpSpPr>
        <p:grpSpPr>
          <a:xfrm>
            <a:off x="6996313" y="1188496"/>
            <a:ext cx="4191532" cy="5281663"/>
            <a:chOff x="6996313" y="1188496"/>
            <a:chExt cx="4191532" cy="5281663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7192901" y="1423455"/>
              <a:ext cx="3994944" cy="50467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996313" y="1188496"/>
              <a:ext cx="3994944" cy="50467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+mj-lt"/>
                <a:buAutoNum type="alphaLcPeriod"/>
              </a:pPr>
              <a:r>
                <a:rPr kumimoji="0" lang="vi-V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Môi trường kiểm thử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>
                  <a:solidFill>
                    <a:prstClr val="white"/>
                  </a:solidFill>
                  <a:latin typeface="Arial" panose="020B0604020202020204" pitchFamily="34" charset="0"/>
                </a:rPr>
                <a:t>Kế hoạch kiểm thử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>
                  <a:solidFill>
                    <a:prstClr val="white"/>
                  </a:solidFill>
                  <a:latin typeface="Arial" panose="020B0604020202020204" pitchFamily="34" charset="0"/>
                </a:rPr>
                <a:t>Kết quả kiểm thử</a:t>
              </a:r>
              <a:endParaRPr kumimoji="0" lang="vi-V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1257300" lvl="2" indent="-342900">
                <a:buFont typeface="+mj-lt"/>
                <a:buAutoNum type="alphaLcPeriod"/>
              </a:pPr>
              <a:endParaRPr kumimoji="0" lang="vi-V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592834" y="5828353"/>
            <a:ext cx="344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5.Kiểm thử phần mềm</a:t>
            </a:r>
          </a:p>
        </p:txBody>
      </p:sp>
      <p:pic>
        <p:nvPicPr>
          <p:cNvPr id="4" name="Hình ảnh 3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69075037-646F-4086-82C7-0A4439FC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3859854" y="5077372"/>
            <a:ext cx="1787615" cy="1787615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B208755-9E26-4A2F-9F09-D3B230ACD72A}"/>
              </a:ext>
            </a:extLst>
          </p:cNvPr>
          <p:cNvSpPr txBox="1"/>
          <p:nvPr/>
        </p:nvSpPr>
        <p:spPr>
          <a:xfrm>
            <a:off x="2566371" y="4126357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  <a:alpha val="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Ghi chú Nội dung 2</a:t>
            </a:r>
          </a:p>
        </p:txBody>
      </p:sp>
      <p:sp>
        <p:nvSpPr>
          <p:cNvPr id="38" name="Hình chữ nhật 9">
            <a:extLst>
              <a:ext uri="{FF2B5EF4-FFF2-40B4-BE49-F238E27FC236}">
                <a16:creationId xmlns:a16="http://schemas.microsoft.com/office/drawing/2014/main" id="{D2A5D35C-9921-7A25-FB18-3D36D14D2BA0}"/>
              </a:ext>
            </a:extLst>
          </p:cNvPr>
          <p:cNvSpPr/>
          <p:nvPr/>
        </p:nvSpPr>
        <p:spPr>
          <a:xfrm>
            <a:off x="575186" y="3241072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Hình chữ nhật 10">
            <a:extLst>
              <a:ext uri="{FF2B5EF4-FFF2-40B4-BE49-F238E27FC236}">
                <a16:creationId xmlns:a16="http://schemas.microsoft.com/office/drawing/2014/main" id="{AB5B5FE9-987E-6DCE-3DC1-100FA1B8A677}"/>
              </a:ext>
            </a:extLst>
          </p:cNvPr>
          <p:cNvSpPr/>
          <p:nvPr/>
        </p:nvSpPr>
        <p:spPr>
          <a:xfrm>
            <a:off x="394506" y="376046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Hình chữ nhật 11">
            <a:extLst>
              <a:ext uri="{FF2B5EF4-FFF2-40B4-BE49-F238E27FC236}">
                <a16:creationId xmlns:a16="http://schemas.microsoft.com/office/drawing/2014/main" id="{8C1D7736-1426-6522-D8BE-1947FB348B6F}"/>
              </a:ext>
            </a:extLst>
          </p:cNvPr>
          <p:cNvSpPr/>
          <p:nvPr/>
        </p:nvSpPr>
        <p:spPr>
          <a:xfrm>
            <a:off x="569620" y="496405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Hộp Văn bản 23">
            <a:extLst>
              <a:ext uri="{FF2B5EF4-FFF2-40B4-BE49-F238E27FC236}">
                <a16:creationId xmlns:a16="http://schemas.microsoft.com/office/drawing/2014/main" id="{0F533374-7349-F003-90FC-6600B6BADE57}"/>
              </a:ext>
            </a:extLst>
          </p:cNvPr>
          <p:cNvSpPr txBox="1"/>
          <p:nvPr/>
        </p:nvSpPr>
        <p:spPr>
          <a:xfrm>
            <a:off x="572402" y="2981844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2.Quản lí dự án</a:t>
            </a:r>
          </a:p>
        </p:txBody>
      </p:sp>
      <p:sp>
        <p:nvSpPr>
          <p:cNvPr id="42" name="Hộp Văn bản 24">
            <a:extLst>
              <a:ext uri="{FF2B5EF4-FFF2-40B4-BE49-F238E27FC236}">
                <a16:creationId xmlns:a16="http://schemas.microsoft.com/office/drawing/2014/main" id="{A6B494AD-2144-B913-4B59-B503C91B95AD}"/>
              </a:ext>
            </a:extLst>
          </p:cNvPr>
          <p:cNvSpPr txBox="1"/>
          <p:nvPr/>
        </p:nvSpPr>
        <p:spPr>
          <a:xfrm>
            <a:off x="572402" y="3822434"/>
            <a:ext cx="37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3.Yêu cầu phần mềm</a:t>
            </a:r>
          </a:p>
        </p:txBody>
      </p:sp>
      <p:sp>
        <p:nvSpPr>
          <p:cNvPr id="43" name="Hộp Văn bản 25">
            <a:extLst>
              <a:ext uri="{FF2B5EF4-FFF2-40B4-BE49-F238E27FC236}">
                <a16:creationId xmlns:a16="http://schemas.microsoft.com/office/drawing/2014/main" id="{FDEF4B41-9D32-5680-DBC6-E351786B7970}"/>
              </a:ext>
            </a:extLst>
          </p:cNvPr>
          <p:cNvSpPr txBox="1"/>
          <p:nvPr/>
        </p:nvSpPr>
        <p:spPr>
          <a:xfrm>
            <a:off x="539795" y="4676839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4.Phân tích và thiết kế</a:t>
            </a:r>
          </a:p>
        </p:txBody>
      </p:sp>
      <p:sp>
        <p:nvSpPr>
          <p:cNvPr id="44" name="Hình chữ nhật 11">
            <a:extLst>
              <a:ext uri="{FF2B5EF4-FFF2-40B4-BE49-F238E27FC236}">
                <a16:creationId xmlns:a16="http://schemas.microsoft.com/office/drawing/2014/main" id="{8D632139-558B-6BEF-5E4A-D6BB5862035F}"/>
              </a:ext>
            </a:extLst>
          </p:cNvPr>
          <p:cNvSpPr/>
          <p:nvPr/>
        </p:nvSpPr>
        <p:spPr>
          <a:xfrm>
            <a:off x="569620" y="59761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Hộp Văn bản 25">
            <a:extLst>
              <a:ext uri="{FF2B5EF4-FFF2-40B4-BE49-F238E27FC236}">
                <a16:creationId xmlns:a16="http://schemas.microsoft.com/office/drawing/2014/main" id="{F7E1AEE3-52F3-07BD-096B-066C25B4A35F}"/>
              </a:ext>
            </a:extLst>
          </p:cNvPr>
          <p:cNvSpPr txBox="1"/>
          <p:nvPr/>
        </p:nvSpPr>
        <p:spPr>
          <a:xfrm>
            <a:off x="592834" y="216453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1.Tầm nhìn và sứ mệnh</a:t>
            </a:r>
          </a:p>
        </p:txBody>
      </p:sp>
    </p:spTree>
    <p:extLst>
      <p:ext uri="{BB962C8B-B14F-4D97-AF65-F5344CB8AC3E}">
        <p14:creationId xmlns:p14="http://schemas.microsoft.com/office/powerpoint/2010/main" val="248221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 rot="911067">
            <a:off x="3251556" y="292866"/>
            <a:ext cx="5950339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 rot="20980825">
            <a:off x="3760091" y="942212"/>
            <a:ext cx="4933269" cy="493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3964297">
            <a:off x="4123570" y="1300023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 rot="18947243">
            <a:off x="4576970" y="1827694"/>
            <a:ext cx="324000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5400000">
            <a:off x="4205642" y="1437672"/>
            <a:ext cx="3982655" cy="3982655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846460" y="2930723"/>
            <a:ext cx="2701021" cy="93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Tầm nhìn và sứ mệnh</a:t>
            </a:r>
            <a:endParaRPr lang="vi-VN" sz="2400" b="1" dirty="0"/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24AC764-8FD4-42F2-ACDB-1E9630FE6C4C}"/>
              </a:ext>
            </a:extLst>
          </p:cNvPr>
          <p:cNvSpPr txBox="1"/>
          <p:nvPr/>
        </p:nvSpPr>
        <p:spPr>
          <a:xfrm>
            <a:off x="5948815" y="1963821"/>
            <a:ext cx="5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cs typeface="Mangal" panose="02040503050203030202" pitchFamily="18" charset="0"/>
              </a:rPr>
              <a:t>1</a:t>
            </a:r>
            <a:endParaRPr lang="vi-VN" sz="5400" b="1" dirty="0">
              <a:solidFill>
                <a:schemeClr val="accent4">
                  <a:lumMod val="50000"/>
                </a:schemeClr>
              </a:solidFill>
              <a:cs typeface="Mangal" panose="02040503050203030202" pitchFamily="18" charset="0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860767" y="741661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9994580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0257774" y="627365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1057835" y="5420327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63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44">
            <a:extLst>
              <a:ext uri="{FF2B5EF4-FFF2-40B4-BE49-F238E27FC236}">
                <a16:creationId xmlns:a16="http://schemas.microsoft.com/office/drawing/2014/main" id="{FB1B6E9D-F8CB-3473-CF1A-76E46132AD02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572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800" b="1" dirty="0">
                <a:solidFill>
                  <a:srgbClr val="7F6000"/>
                </a:solidFill>
              </a:rPr>
              <a:t>Tầm</a:t>
            </a:r>
            <a:r>
              <a:rPr lang="vi-VN" sz="2800" b="1" dirty="0">
                <a:solidFill>
                  <a:schemeClr val="accent4">
                    <a:lumMod val="50000"/>
                  </a:schemeClr>
                </a:solidFill>
              </a:rPr>
              <a:t> nhìn và sứ mệnh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447F75D-20BF-FE6D-000E-9230F7EBC660}"/>
              </a:ext>
            </a:extLst>
          </p:cNvPr>
          <p:cNvSpPr/>
          <p:nvPr/>
        </p:nvSpPr>
        <p:spPr>
          <a:xfrm rot="18209734">
            <a:off x="4828309" y="2799702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30" name="Hình Bầu dục 1029">
            <a:extLst>
              <a:ext uri="{FF2B5EF4-FFF2-40B4-BE49-F238E27FC236}">
                <a16:creationId xmlns:a16="http://schemas.microsoft.com/office/drawing/2014/main" id="{FD23439E-2D6B-B0EB-C0D6-B6AA15E84A8B}"/>
              </a:ext>
            </a:extLst>
          </p:cNvPr>
          <p:cNvSpPr/>
          <p:nvPr/>
        </p:nvSpPr>
        <p:spPr>
          <a:xfrm rot="11810461">
            <a:off x="3813908" y="2078737"/>
            <a:ext cx="3877372" cy="37716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32" name="Hình chữ nhật 1031">
            <a:extLst>
              <a:ext uri="{FF2B5EF4-FFF2-40B4-BE49-F238E27FC236}">
                <a16:creationId xmlns:a16="http://schemas.microsoft.com/office/drawing/2014/main" id="{F38852F3-A47B-82B2-F3F3-16C74645CA55}"/>
              </a:ext>
            </a:extLst>
          </p:cNvPr>
          <p:cNvSpPr/>
          <p:nvPr/>
        </p:nvSpPr>
        <p:spPr>
          <a:xfrm>
            <a:off x="1769389" y="2705194"/>
            <a:ext cx="2727875" cy="20336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320 bệnh viện tư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3" name="Hình chữ nhật 1032">
            <a:extLst>
              <a:ext uri="{FF2B5EF4-FFF2-40B4-BE49-F238E27FC236}">
                <a16:creationId xmlns:a16="http://schemas.microsoft.com/office/drawing/2014/main" id="{3C7DF22D-1146-1D00-0AB7-82696A263505}"/>
              </a:ext>
            </a:extLst>
          </p:cNvPr>
          <p:cNvSpPr/>
          <p:nvPr/>
        </p:nvSpPr>
        <p:spPr>
          <a:xfrm>
            <a:off x="7235622" y="2696040"/>
            <a:ext cx="2599239" cy="20336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38.000 phòng khám tư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4" name="Đám mây 1033">
            <a:extLst>
              <a:ext uri="{FF2B5EF4-FFF2-40B4-BE49-F238E27FC236}">
                <a16:creationId xmlns:a16="http://schemas.microsoft.com/office/drawing/2014/main" id="{BA853846-BD10-992A-120F-EA773978E3A2}"/>
              </a:ext>
            </a:extLst>
          </p:cNvPr>
          <p:cNvSpPr/>
          <p:nvPr/>
        </p:nvSpPr>
        <p:spPr>
          <a:xfrm>
            <a:off x="3944296" y="2786000"/>
            <a:ext cx="3896139" cy="2149270"/>
          </a:xfrm>
          <a:prstGeom prst="cloud">
            <a:avLst/>
          </a:prstGeom>
          <a:solidFill>
            <a:srgbClr val="E551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8135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032" grpId="0" animBg="1"/>
      <p:bldP spid="1033" grpId="0" animBg="1"/>
      <p:bldP spid="1034" grpId="0" animBg="1"/>
      <p:bldP spid="103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503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solidFill>
                  <a:srgbClr val="7F6000"/>
                </a:solidFill>
              </a:rPr>
              <a:t>Tầm</a:t>
            </a:r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 nhìn và sứ mệnh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Picture 2" descr="Tiny cute cartoon patient man character broken Vector Image">
            <a:extLst>
              <a:ext uri="{FF2B5EF4-FFF2-40B4-BE49-F238E27FC236}">
                <a16:creationId xmlns:a16="http://schemas.microsoft.com/office/drawing/2014/main" id="{07674AFB-B6A0-2D20-2808-B014DF2D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342" y="1841369"/>
            <a:ext cx="3243275" cy="33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3948AB6E-BE45-34A1-7570-3B83B67C9A2C}"/>
              </a:ext>
            </a:extLst>
          </p:cNvPr>
          <p:cNvSpPr txBox="1"/>
          <p:nvPr/>
        </p:nvSpPr>
        <p:spPr>
          <a:xfrm>
            <a:off x="1633859" y="2028329"/>
            <a:ext cx="394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A07900"/>
                </a:solidFill>
              </a:rPr>
              <a:t>Nêu vấn đề: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A07900"/>
                </a:solidFill>
              </a:rPr>
              <a:t>Đối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với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bệnh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nhân</a:t>
            </a:r>
            <a:endParaRPr lang="en-US" sz="2400" dirty="0">
              <a:solidFill>
                <a:srgbClr val="A07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A07900"/>
                </a:solidFill>
              </a:rPr>
              <a:t>Đối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với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phòng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khám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tư</a:t>
            </a:r>
            <a:r>
              <a:rPr lang="en-US" sz="2400" dirty="0">
                <a:solidFill>
                  <a:srgbClr val="A07900"/>
                </a:solidFill>
              </a:rPr>
              <a:t> </a:t>
            </a:r>
            <a:r>
              <a:rPr lang="en-US" sz="2400" dirty="0" err="1">
                <a:solidFill>
                  <a:srgbClr val="A07900"/>
                </a:solidFill>
              </a:rPr>
              <a:t>nhân</a:t>
            </a:r>
            <a:endParaRPr lang="en-US" sz="2400" dirty="0">
              <a:solidFill>
                <a:srgbClr val="A07900"/>
              </a:solidFill>
            </a:endParaRPr>
          </a:p>
          <a:p>
            <a:endParaRPr lang="en-US" sz="2400" dirty="0"/>
          </a:p>
        </p:txBody>
      </p:sp>
      <p:pic>
        <p:nvPicPr>
          <p:cNvPr id="1028" name="Picture 4" descr="Premium Vector | Cartoon character of doctor and nurse.">
            <a:extLst>
              <a:ext uri="{FF2B5EF4-FFF2-40B4-BE49-F238E27FC236}">
                <a16:creationId xmlns:a16="http://schemas.microsoft.com/office/drawing/2014/main" id="{F00B9606-0C29-4350-B0E4-1CE14BF0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25" y="2028329"/>
            <a:ext cx="3444336" cy="344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2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428421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332813" y="962300"/>
            <a:ext cx="5146298" cy="572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800" b="1" dirty="0">
                <a:solidFill>
                  <a:srgbClr val="7F6000"/>
                </a:solidFill>
              </a:rPr>
              <a:t>Tầm</a:t>
            </a:r>
            <a:r>
              <a:rPr lang="vi-VN" sz="2800" b="1" dirty="0">
                <a:solidFill>
                  <a:schemeClr val="accent4">
                    <a:lumMod val="50000"/>
                  </a:schemeClr>
                </a:solidFill>
              </a:rPr>
              <a:t> nhìn và sứ mệnh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Mũi tên: Cong Phải 22">
            <a:extLst>
              <a:ext uri="{FF2B5EF4-FFF2-40B4-BE49-F238E27FC236}">
                <a16:creationId xmlns:a16="http://schemas.microsoft.com/office/drawing/2014/main" id="{11E26052-9E47-AF32-F538-396DDB99F7C6}"/>
              </a:ext>
            </a:extLst>
          </p:cNvPr>
          <p:cNvSpPr/>
          <p:nvPr/>
        </p:nvSpPr>
        <p:spPr>
          <a:xfrm>
            <a:off x="2522847" y="1959891"/>
            <a:ext cx="775252" cy="546069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5E584FB-AA0D-4BDB-498A-F1AE4865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7" y="1768531"/>
            <a:ext cx="3160470" cy="928791"/>
          </a:xfrm>
          <a:prstGeom prst="rect">
            <a:avLst/>
          </a:prstGeom>
        </p:spPr>
      </p:pic>
      <p:pic>
        <p:nvPicPr>
          <p:cNvPr id="1026" name="Picture 2" descr="Premium Vector | Nurse with patient cartoon character">
            <a:extLst>
              <a:ext uri="{FF2B5EF4-FFF2-40B4-BE49-F238E27FC236}">
                <a16:creationId xmlns:a16="http://schemas.microsoft.com/office/drawing/2014/main" id="{A9F15C47-D2B9-1445-12C9-61E186D8E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7" y="2907124"/>
            <a:ext cx="1568846" cy="270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4F7C38CB-7D0F-8947-C3F2-985FB87BD2DA}"/>
              </a:ext>
            </a:extLst>
          </p:cNvPr>
          <p:cNvSpPr txBox="1"/>
          <p:nvPr/>
        </p:nvSpPr>
        <p:spPr>
          <a:xfrm>
            <a:off x="4048796" y="3778052"/>
            <a:ext cx="6112394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khám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tư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uy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tín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gần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nơi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sinh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khám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khám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quảng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bá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khám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tới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A07900"/>
                </a:solidFill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0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384989" y="291460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4870390" y="60433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529091" y="4887935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6391275" y="705636"/>
            <a:ext cx="5333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accent4">
                    <a:lumMod val="50000"/>
                  </a:schemeClr>
                </a:solidFill>
              </a:rPr>
              <a:t>2.Quản lí dự án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>
            <a:off x="1317781" y="1343859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>
            <a:off x="3544442" y="3000798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436791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F4E38FC-F83D-E7F2-8820-DE87BACEDDE6}"/>
              </a:ext>
            </a:extLst>
          </p:cNvPr>
          <p:cNvSpPr txBox="1"/>
          <p:nvPr/>
        </p:nvSpPr>
        <p:spPr>
          <a:xfrm>
            <a:off x="6684262" y="1678387"/>
            <a:ext cx="4819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 Tiger" panose="05050102010706020507" pitchFamily="18" charset="2"/>
              <a:buChar char=""/>
            </a:pPr>
            <a:r>
              <a:rPr lang="vi-VN" sz="2800" dirty="0">
                <a:solidFill>
                  <a:schemeClr val="accent4">
                    <a:lumMod val="50000"/>
                  </a:schemeClr>
                </a:solidFill>
              </a:rPr>
              <a:t>Cấu trúc nhóm</a:t>
            </a:r>
          </a:p>
          <a:p>
            <a:pPr marL="457200" indent="-457200">
              <a:buFont typeface="Symbol Tiger" panose="05050102010706020507" pitchFamily="18" charset="2"/>
              <a:buChar char=""/>
            </a:pP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Lịch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biểu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Symbol Tiger" panose="05050102010706020507" pitchFamily="18" charset="2"/>
              <a:buChar char=""/>
            </a:pP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Giám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sát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kiểm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soát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endParaRPr lang="vi-VN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3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2042731" y="-1044238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B9D231B-E58A-DC8B-42E2-BE2754D96892}"/>
              </a:ext>
            </a:extLst>
          </p:cNvPr>
          <p:cNvSpPr/>
          <p:nvPr/>
        </p:nvSpPr>
        <p:spPr>
          <a:xfrm>
            <a:off x="2327944" y="1964708"/>
            <a:ext cx="9152856" cy="460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5305359" y="-939083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537348" y="6130689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-252448" y="324739"/>
            <a:ext cx="528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Quản lí dự án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 rot="6527380">
            <a:off x="1128695" y="2395167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 rot="6527380">
            <a:off x="3355356" y="4052106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8120048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551878" y="1073014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B82C1D2-6EE6-46BF-AA0B-1BDB6C3477C6}"/>
              </a:ext>
            </a:extLst>
          </p:cNvPr>
          <p:cNvSpPr txBox="1"/>
          <p:nvPr/>
        </p:nvSpPr>
        <p:spPr>
          <a:xfrm>
            <a:off x="4842770" y="955681"/>
            <a:ext cx="340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Cấu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trúc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nhóm</a:t>
            </a:r>
            <a:endParaRPr lang="vi-V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03A36C-3604-468B-A40E-8D827EC59F9B}"/>
              </a:ext>
            </a:extLst>
          </p:cNvPr>
          <p:cNvSpPr/>
          <p:nvPr/>
        </p:nvSpPr>
        <p:spPr>
          <a:xfrm>
            <a:off x="3356392" y="8456456"/>
            <a:ext cx="5479216" cy="28314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3F584E0-E677-469F-9941-05AB3525C72A}"/>
              </a:ext>
            </a:extLst>
          </p:cNvPr>
          <p:cNvSpPr txBox="1"/>
          <p:nvPr/>
        </p:nvSpPr>
        <p:spPr>
          <a:xfrm>
            <a:off x="-9216270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DC5EBD2-4984-E7D8-39EB-DD701EB9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52" y="2155956"/>
            <a:ext cx="8495169" cy="41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8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2042731" y="-1044238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B9D231B-E58A-DC8B-42E2-BE2754D96892}"/>
              </a:ext>
            </a:extLst>
          </p:cNvPr>
          <p:cNvSpPr/>
          <p:nvPr/>
        </p:nvSpPr>
        <p:spPr>
          <a:xfrm>
            <a:off x="2327944" y="1584477"/>
            <a:ext cx="9152856" cy="498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5305359" y="-939083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537348" y="6130689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-252448" y="324739"/>
            <a:ext cx="528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Quản lí dự án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 rot="6527380">
            <a:off x="1128695" y="2395167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 rot="6527380">
            <a:off x="3355356" y="4052106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8120048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551878" y="1073014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B82C1D2-6EE6-46BF-AA0B-1BDB6C3477C6}"/>
              </a:ext>
            </a:extLst>
          </p:cNvPr>
          <p:cNvSpPr txBox="1"/>
          <p:nvPr/>
        </p:nvSpPr>
        <p:spPr>
          <a:xfrm>
            <a:off x="4548869" y="993830"/>
            <a:ext cx="340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Lịch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biểu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dự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án</a:t>
            </a:r>
            <a:endParaRPr lang="vi-V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03A36C-3604-468B-A40E-8D827EC59F9B}"/>
              </a:ext>
            </a:extLst>
          </p:cNvPr>
          <p:cNvSpPr/>
          <p:nvPr/>
        </p:nvSpPr>
        <p:spPr>
          <a:xfrm>
            <a:off x="3356392" y="8456456"/>
            <a:ext cx="5479216" cy="28314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3F584E0-E677-469F-9941-05AB3525C72A}"/>
              </a:ext>
            </a:extLst>
          </p:cNvPr>
          <p:cNvSpPr txBox="1"/>
          <p:nvPr/>
        </p:nvSpPr>
        <p:spPr>
          <a:xfrm>
            <a:off x="-9216270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pic>
        <p:nvPicPr>
          <p:cNvPr id="2050" name="Picture 2" descr="Waterfall chart&#10;&#10;Description automatically generated">
            <a:extLst>
              <a:ext uri="{FF2B5EF4-FFF2-40B4-BE49-F238E27FC236}">
                <a16:creationId xmlns:a16="http://schemas.microsoft.com/office/drawing/2014/main" id="{309F0058-C337-A044-06F3-4D1FF573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5" y="1845386"/>
            <a:ext cx="7901607" cy="44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04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2042731" y="-1044238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B9D231B-E58A-DC8B-42E2-BE2754D96892}"/>
              </a:ext>
            </a:extLst>
          </p:cNvPr>
          <p:cNvSpPr/>
          <p:nvPr/>
        </p:nvSpPr>
        <p:spPr>
          <a:xfrm>
            <a:off x="2327944" y="1584477"/>
            <a:ext cx="9152856" cy="49855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5305359" y="-939083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537348" y="6130689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-252448" y="324739"/>
            <a:ext cx="528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Quản lí dự án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1CB1A380-8863-435E-BA0E-B7143AA54D1D}"/>
              </a:ext>
            </a:extLst>
          </p:cNvPr>
          <p:cNvSpPr/>
          <p:nvPr/>
        </p:nvSpPr>
        <p:spPr>
          <a:xfrm rot="6527380">
            <a:off x="1128695" y="2395167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6AE54F3-2E50-4A89-B770-B4F5395C79A9}"/>
              </a:ext>
            </a:extLst>
          </p:cNvPr>
          <p:cNvSpPr/>
          <p:nvPr/>
        </p:nvSpPr>
        <p:spPr>
          <a:xfrm rot="6527380">
            <a:off x="3355356" y="4052106"/>
            <a:ext cx="778404" cy="738681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B352126-F748-4F20-B5F5-DB70DF13B43D}"/>
              </a:ext>
            </a:extLst>
          </p:cNvPr>
          <p:cNvSpPr/>
          <p:nvPr/>
        </p:nvSpPr>
        <p:spPr>
          <a:xfrm>
            <a:off x="7028427" y="8120048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ABEC270F-A58A-4751-8EA1-D6928B4D537B}"/>
              </a:ext>
            </a:extLst>
          </p:cNvPr>
          <p:cNvSpPr/>
          <p:nvPr/>
        </p:nvSpPr>
        <p:spPr>
          <a:xfrm>
            <a:off x="9551878" y="1073014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B82C1D2-6EE6-46BF-AA0B-1BDB6C3477C6}"/>
              </a:ext>
            </a:extLst>
          </p:cNvPr>
          <p:cNvSpPr txBox="1"/>
          <p:nvPr/>
        </p:nvSpPr>
        <p:spPr>
          <a:xfrm>
            <a:off x="4548869" y="993830"/>
            <a:ext cx="5315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Giám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sát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kiểm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soát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dự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án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vi-V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03A36C-3604-468B-A40E-8D827EC59F9B}"/>
              </a:ext>
            </a:extLst>
          </p:cNvPr>
          <p:cNvSpPr/>
          <p:nvPr/>
        </p:nvSpPr>
        <p:spPr>
          <a:xfrm>
            <a:off x="3356392" y="8456456"/>
            <a:ext cx="5479216" cy="28314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3F584E0-E677-469F-9941-05AB3525C72A}"/>
              </a:ext>
            </a:extLst>
          </p:cNvPr>
          <p:cNvSpPr txBox="1"/>
          <p:nvPr/>
        </p:nvSpPr>
        <p:spPr>
          <a:xfrm>
            <a:off x="-9216270" y="104137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85597F6-498A-0A50-D1CB-7E582E6038C9}"/>
              </a:ext>
            </a:extLst>
          </p:cNvPr>
          <p:cNvSpPr txBox="1"/>
          <p:nvPr/>
        </p:nvSpPr>
        <p:spPr>
          <a:xfrm>
            <a:off x="2832652" y="2166730"/>
            <a:ext cx="4061565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300"/>
              </a:spcAft>
            </a:pPr>
            <a:r>
              <a:rPr lang="en-US" sz="18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sz="1800" b="0" i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vi-VN" sz="1800" b="1" i="1" u="none" strike="noStrike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tối thứ 5 hàng tuần, sẽ được cập nhật trong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vi-VN" sz="1800" b="0" i="0" u="none" strike="noStrike" dirty="0">
              <a:solidFill>
                <a:srgbClr val="A079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Informal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trên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endParaRPr lang="en-US" sz="1800" b="0" i="0" u="none" strike="noStrike" dirty="0">
              <a:solidFill>
                <a:srgbClr val="A079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vi-VN" sz="1800" b="0" i="0" u="none" strike="noStrike" dirty="0">
              <a:solidFill>
                <a:srgbClr val="A079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2.Risk Management </a:t>
            </a:r>
            <a:endParaRPr lang="en-US" sz="1800" b="1" i="1" u="none" strike="noStrike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543086-ECA6-C29A-0570-194D1CEF55E1}"/>
              </a:ext>
            </a:extLst>
          </p:cNvPr>
          <p:cNvSpPr txBox="1"/>
          <p:nvPr/>
        </p:nvSpPr>
        <p:spPr>
          <a:xfrm>
            <a:off x="7028427" y="1964708"/>
            <a:ext cx="432206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Hợp đồng giữa 2 (hoặc nhiều) bên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rong kinh doanh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solidFill>
                  <a:srgbClr val="A07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 trường, luật pháp, chính trị, văn hóa...</a:t>
            </a:r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600"/>
              </a:spcBef>
              <a:spcAft>
                <a:spcPts val="300"/>
              </a:spcAft>
            </a:pPr>
            <a:r>
              <a:rPr lang="en-US" sz="18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1800" b="0" i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vi-VN" sz="18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vi-VN" sz="1800" b="1" i="1" u="none" strike="noStrike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văn bản hoặc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ảnh</a:t>
            </a: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lưu trữ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vi-VN" sz="1800" b="0" i="0" u="none" strike="noStrike" dirty="0">
              <a:solidFill>
                <a:srgbClr val="A079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vi-VN" sz="1800" b="0" i="0" u="none" strike="noStrike" dirty="0">
                <a:solidFill>
                  <a:srgbClr val="A07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lưu trữ UI</a:t>
            </a:r>
          </a:p>
          <a:p>
            <a:endParaRPr lang="en-US" dirty="0">
              <a:solidFill>
                <a:srgbClr val="A07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-3441137" y="-9553996"/>
            <a:ext cx="9687168" cy="92552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6034757" y="-1429672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553692" y="4393416"/>
            <a:ext cx="17299384" cy="92552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62D1866A-3C6E-404F-AA9F-20E9BA5230C6}"/>
              </a:ext>
            </a:extLst>
          </p:cNvPr>
          <p:cNvSpPr/>
          <p:nvPr/>
        </p:nvSpPr>
        <p:spPr>
          <a:xfrm>
            <a:off x="7812943" y="1291311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68250" y="1041378"/>
            <a:ext cx="618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3.Yêu </a:t>
            </a:r>
            <a:r>
              <a:rPr lang="en-US" sz="5400" b="1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4">
                    <a:lumMod val="50000"/>
                  </a:schemeClr>
                </a:solidFill>
              </a:rPr>
              <a:t>phần</a:t>
            </a: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4">
                    <a:lumMod val="50000"/>
                  </a:schemeClr>
                </a:solidFill>
              </a:rPr>
              <a:t>mềm</a:t>
            </a:r>
            <a:endParaRPr lang="vi-VN" sz="5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968251" y="2037647"/>
            <a:ext cx="6189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chemeClr val="accent4">
                    <a:lumMod val="50000"/>
                  </a:schemeClr>
                </a:solidFill>
              </a:rPr>
              <a:t>Use</a:t>
            </a:r>
            <a:r>
              <a:rPr lang="vi-VN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800" dirty="0" err="1">
                <a:solidFill>
                  <a:schemeClr val="accent4">
                    <a:lumMod val="50000"/>
                  </a:schemeClr>
                </a:solidFill>
              </a:rPr>
              <a:t>case</a:t>
            </a:r>
            <a:r>
              <a:rPr lang="vi-VN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vi-VN" sz="2800" dirty="0" err="1">
                <a:solidFill>
                  <a:schemeClr val="accent4">
                    <a:lumMod val="50000"/>
                  </a:schemeClr>
                </a:solidFill>
              </a:rPr>
              <a:t>model</a:t>
            </a:r>
            <a:endParaRPr lang="vi-VN" sz="28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accent4">
                    <a:lumMod val="50000"/>
                  </a:schemeClr>
                </a:solidFill>
              </a:rPr>
              <a:t>Yêu cầu phi chức năng</a:t>
            </a: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52797651-E567-447F-825E-C6AC321E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8506">
            <a:off x="8199388" y="8199659"/>
            <a:ext cx="3803935" cy="3803935"/>
          </a:xfrm>
          <a:prstGeom prst="rect">
            <a:avLst/>
          </a:prstGeom>
        </p:spPr>
      </p:pic>
      <p:pic>
        <p:nvPicPr>
          <p:cNvPr id="27" name="Hình ảnh 26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C69F3E0-CCAD-478E-A85C-AD74B2D8E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6212">
            <a:off x="7979621" y="14630977"/>
            <a:ext cx="1481510" cy="1481510"/>
          </a:xfrm>
          <a:prstGeom prst="rect">
            <a:avLst/>
          </a:prstGeom>
        </p:spPr>
      </p:pic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784C79B3-DC69-4C42-80A0-160576FD1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656">
            <a:off x="9853518" y="15324295"/>
            <a:ext cx="1791068" cy="1791068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27E73391-86E3-405F-AF10-2288E4422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600" y="18869700"/>
            <a:ext cx="1460868" cy="14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1399571" y="686734"/>
            <a:ext cx="9671683" cy="471290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3352210" y="2038766"/>
            <a:ext cx="5486400" cy="2631143"/>
          </a:xfrm>
          <a:prstGeom prst="roundRect">
            <a:avLst>
              <a:gd name="adj" fmla="val 3208"/>
            </a:avLst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35642" y="4711235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711235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>
            <a:off x="9465112" y="2674256"/>
            <a:ext cx="1104561" cy="2631143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>
            <a:off x="952551" y="1615872"/>
            <a:ext cx="2103666" cy="3280322"/>
            <a:chOff x="952551" y="1131050"/>
            <a:chExt cx="2103666" cy="3280322"/>
          </a:xfrm>
          <a:solidFill>
            <a:srgbClr val="FE9B95"/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solidFill>
              <a:srgbClr val="FC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27A80872-7F7F-48CA-987D-0519F28BA6D5}"/>
              </a:ext>
            </a:extLst>
          </p:cNvPr>
          <p:cNvSpPr/>
          <p:nvPr/>
        </p:nvSpPr>
        <p:spPr>
          <a:xfrm>
            <a:off x="2518264" y="1863777"/>
            <a:ext cx="2694059" cy="3021127"/>
          </a:xfrm>
          <a:custGeom>
            <a:avLst/>
            <a:gdLst>
              <a:gd name="connsiteX0" fmla="*/ 0 w 2694059"/>
              <a:gd name="connsiteY0" fmla="*/ 0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0 w 2694059"/>
              <a:gd name="connsiteY4" fmla="*/ 0 h 3019743"/>
              <a:gd name="connsiteX0" fmla="*/ 133165 w 2694059"/>
              <a:gd name="connsiteY0" fmla="*/ 736846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33165 w 2694059"/>
              <a:gd name="connsiteY4" fmla="*/ 736846 h 3019743"/>
              <a:gd name="connsiteX0" fmla="*/ 17755 w 2694059"/>
              <a:gd name="connsiteY0" fmla="*/ 843378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7755 w 2694059"/>
              <a:gd name="connsiteY4" fmla="*/ 843378 h 3019743"/>
              <a:gd name="connsiteX0" fmla="*/ 17755 w 2694059"/>
              <a:gd name="connsiteY0" fmla="*/ 825623 h 3001988"/>
              <a:gd name="connsiteX1" fmla="*/ 510152 w 2694059"/>
              <a:gd name="connsiteY1" fmla="*/ 0 h 3001988"/>
              <a:gd name="connsiteX2" fmla="*/ 2694059 w 2694059"/>
              <a:gd name="connsiteY2" fmla="*/ 3001988 h 3001988"/>
              <a:gd name="connsiteX3" fmla="*/ 0 w 2694059"/>
              <a:gd name="connsiteY3" fmla="*/ 3001988 h 3001988"/>
              <a:gd name="connsiteX4" fmla="*/ 17755 w 2694059"/>
              <a:gd name="connsiteY4" fmla="*/ 825623 h 300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059" h="3001988">
                <a:moveTo>
                  <a:pt x="17755" y="825623"/>
                </a:moveTo>
                <a:lnTo>
                  <a:pt x="510152" y="0"/>
                </a:lnTo>
                <a:lnTo>
                  <a:pt x="2694059" y="3001988"/>
                </a:lnTo>
                <a:lnTo>
                  <a:pt x="0" y="3001988"/>
                </a:lnTo>
                <a:lnTo>
                  <a:pt x="17755" y="825623"/>
                </a:lnTo>
                <a:close/>
              </a:path>
            </a:pathLst>
          </a:custGeom>
          <a:solidFill>
            <a:srgbClr val="E8EFE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22EFE3F2-2BA0-440E-AA9D-525C2107DF44}"/>
              </a:ext>
            </a:extLst>
          </p:cNvPr>
          <p:cNvSpPr/>
          <p:nvPr/>
        </p:nvSpPr>
        <p:spPr>
          <a:xfrm>
            <a:off x="1956391" y="5654226"/>
            <a:ext cx="9069572" cy="17878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C8E5E1E4-1D54-4911-BD93-518AD605867B}"/>
              </a:ext>
            </a:extLst>
          </p:cNvPr>
          <p:cNvGrpSpPr/>
          <p:nvPr/>
        </p:nvGrpSpPr>
        <p:grpSpPr>
          <a:xfrm>
            <a:off x="5238686" y="2585173"/>
            <a:ext cx="1693056" cy="1365627"/>
            <a:chOff x="5238686" y="2585173"/>
            <a:chExt cx="1693056" cy="1365627"/>
          </a:xfrm>
        </p:grpSpPr>
        <p:sp>
          <p:nvSpPr>
            <p:cNvPr id="5" name="Hình Bầu dục 4">
              <a:extLst>
                <a:ext uri="{FF2B5EF4-FFF2-40B4-BE49-F238E27FC236}">
                  <a16:creationId xmlns:a16="http://schemas.microsoft.com/office/drawing/2014/main" id="{1CD3F079-6D87-4866-BB57-77957BCFD265}"/>
                </a:ext>
              </a:extLst>
            </p:cNvPr>
            <p:cNvSpPr/>
            <p:nvPr/>
          </p:nvSpPr>
          <p:spPr>
            <a:xfrm>
              <a:off x="5635080" y="2585173"/>
              <a:ext cx="938618" cy="933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041E1A9-9885-420B-B72E-25AEED6273A6}"/>
                </a:ext>
              </a:extLst>
            </p:cNvPr>
            <p:cNvSpPr txBox="1"/>
            <p:nvPr/>
          </p:nvSpPr>
          <p:spPr>
            <a:xfrm>
              <a:off x="5238686" y="3581468"/>
              <a:ext cx="1693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chemeClr val="accent4">
                      <a:lumMod val="50000"/>
                    </a:schemeClr>
                  </a:solidFill>
                </a:rPr>
                <a:t>Nhóm 24</a:t>
              </a:r>
            </a:p>
          </p:txBody>
        </p:sp>
      </p:grp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2070418" y="4878748"/>
            <a:ext cx="7974106" cy="977153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810126" y="4893133"/>
            <a:ext cx="10446579" cy="277906"/>
          </a:xfrm>
          <a:prstGeom prst="roundRect">
            <a:avLst>
              <a:gd name="adj" fmla="val 38029"/>
            </a:avLst>
          </a:prstGeom>
          <a:solidFill>
            <a:srgbClr val="F6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767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-1" y="420870"/>
            <a:ext cx="67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Yêu cầu phần mềm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861529" y="1378133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Use Case Model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03204B51-DACA-C821-9935-893FF6247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69" y="2056503"/>
            <a:ext cx="9328617" cy="50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-1" y="420870"/>
            <a:ext cx="67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Yêu cầu phần mềm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861529" y="1378133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Use Case Model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9241800-8CEB-9060-40A8-D19D78AB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29" y="2002857"/>
            <a:ext cx="9361971" cy="47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210BF2D-A6B5-683A-CAC8-79CED9402E8B}"/>
              </a:ext>
            </a:extLst>
          </p:cNvPr>
          <p:cNvSpPr/>
          <p:nvPr/>
        </p:nvSpPr>
        <p:spPr>
          <a:xfrm>
            <a:off x="585993" y="2163986"/>
            <a:ext cx="9599177" cy="35567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Hiệu suất và khả năng mở rộng</a:t>
            </a:r>
          </a:p>
          <a:p>
            <a:pPr marL="342900" indent="-342900" rtl="0" fontAlgn="base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vi-VN" sz="180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Sự linh hoạt và khả năng tương thích</a:t>
            </a:r>
          </a:p>
          <a:p>
            <a:pPr marL="342900" indent="-342900" rtl="0" fontAlgn="base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vi-VN" sz="180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Độ tin cậy, tính bảo trì và tính khả dụng</a:t>
            </a:r>
          </a:p>
          <a:p>
            <a:pPr marL="342900" indent="-342900" rtl="0" fontAlgn="base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vi-VN" sz="180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Bảo mật</a:t>
            </a:r>
          </a:p>
          <a:p>
            <a:pPr marL="342900" indent="-342900" rtl="0" fontAlgn="base">
              <a:lnSpc>
                <a:spcPct val="20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vi-VN" sz="180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Độ xác thực của định vị</a:t>
            </a:r>
          </a:p>
          <a:p>
            <a:pPr algn="ctr"/>
            <a:endParaRPr lang="vi-V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259543" y="420869"/>
            <a:ext cx="67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Yêu cầu phần mềm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1031821" y="1374909"/>
            <a:ext cx="618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Yêu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cầu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phi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chức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năng</a:t>
            </a:r>
            <a:endParaRPr lang="vi-VN" sz="2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53518" y="3411962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Mũi tên: Trái 9">
            <a:extLst>
              <a:ext uri="{FF2B5EF4-FFF2-40B4-BE49-F238E27FC236}">
                <a16:creationId xmlns:a16="http://schemas.microsoft.com/office/drawing/2014/main" id="{4B124CD7-BB9F-D16D-4E20-2F5D9F4E3640}"/>
              </a:ext>
            </a:extLst>
          </p:cNvPr>
          <p:cNvSpPr/>
          <p:nvPr/>
        </p:nvSpPr>
        <p:spPr>
          <a:xfrm>
            <a:off x="6652221" y="2324313"/>
            <a:ext cx="726788" cy="5429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2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5141176" y="1505415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2743200" y="3539318"/>
            <a:ext cx="6794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thiết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</a:rPr>
              <a:t>kế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3" name="Hình ảnh 22" descr="Ảnh có chứa mũi tên&#10;&#10;Mô tả được tạo tự động">
            <a:extLst>
              <a:ext uri="{FF2B5EF4-FFF2-40B4-BE49-F238E27FC236}">
                <a16:creationId xmlns:a16="http://schemas.microsoft.com/office/drawing/2014/main" id="{F88CEB87-C19A-45D2-9324-CCD10F83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209" y="7114480"/>
            <a:ext cx="635256" cy="423504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3F46693F-9904-4629-B323-0143897E2154}"/>
              </a:ext>
            </a:extLst>
          </p:cNvPr>
          <p:cNvSpPr/>
          <p:nvPr/>
        </p:nvSpPr>
        <p:spPr>
          <a:xfrm rot="1941096">
            <a:off x="9984123" y="-2003330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11F5CC0-CEEF-4E85-998F-C0F8B796A33C}"/>
              </a:ext>
            </a:extLst>
          </p:cNvPr>
          <p:cNvSpPr/>
          <p:nvPr/>
        </p:nvSpPr>
        <p:spPr>
          <a:xfrm rot="1941096">
            <a:off x="-5546012" y="-560776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0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7D2CFA9-B5F9-437B-BF29-3B1F6697E776}"/>
              </a:ext>
            </a:extLst>
          </p:cNvPr>
          <p:cNvSpPr/>
          <p:nvPr/>
        </p:nvSpPr>
        <p:spPr>
          <a:xfrm>
            <a:off x="602902" y="524554"/>
            <a:ext cx="50603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418294" y="356842"/>
            <a:ext cx="875245" cy="8586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934460" y="457645"/>
            <a:ext cx="4501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accent4">
                    <a:lumMod val="50000"/>
                  </a:schemeClr>
                </a:solidFill>
              </a:rPr>
              <a:t>4. Phân tích và thiết kế</a:t>
            </a:r>
          </a:p>
          <a:p>
            <a:pPr algn="ctr"/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9DF563D0-8336-4B9B-B439-47E4989B5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5" y="1003734"/>
            <a:ext cx="635256" cy="42350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A60A1BB-2010-4ECB-BAFD-4208D959E8FB}"/>
              </a:ext>
            </a:extLst>
          </p:cNvPr>
          <p:cNvSpPr/>
          <p:nvPr/>
        </p:nvSpPr>
        <p:spPr>
          <a:xfrm rot="1941096">
            <a:off x="15470523" y="-1195256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3FE724B-92D3-4033-B120-8E15DA52EB06}"/>
              </a:ext>
            </a:extLst>
          </p:cNvPr>
          <p:cNvSpPr/>
          <p:nvPr/>
        </p:nvSpPr>
        <p:spPr>
          <a:xfrm rot="1941096">
            <a:off x="-11396817" y="-6709144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7C830-D4BE-BA46-3E65-61A621ACD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4" y="1215486"/>
            <a:ext cx="9222189" cy="54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F12AAAD6-BDCB-474D-8A9E-5EBE28701E0A}"/>
              </a:ext>
            </a:extLst>
          </p:cNvPr>
          <p:cNvSpPr/>
          <p:nvPr/>
        </p:nvSpPr>
        <p:spPr>
          <a:xfrm>
            <a:off x="-1" y="-2057400"/>
            <a:ext cx="12670971" cy="1156062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D6B9E5E-8044-442F-8E2A-AA88F08330B5}"/>
              </a:ext>
            </a:extLst>
          </p:cNvPr>
          <p:cNvSpPr/>
          <p:nvPr/>
        </p:nvSpPr>
        <p:spPr>
          <a:xfrm>
            <a:off x="1193180" y="-825190"/>
            <a:ext cx="9645805" cy="9088244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407A63B4-74B3-4F16-998B-279B2B1B8298}"/>
              </a:ext>
            </a:extLst>
          </p:cNvPr>
          <p:cNvSpPr/>
          <p:nvPr/>
        </p:nvSpPr>
        <p:spPr>
          <a:xfrm>
            <a:off x="2620537" y="289932"/>
            <a:ext cx="6969512" cy="6713033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36D474A-9BDF-4D4F-B03D-4122862E2754}"/>
              </a:ext>
            </a:extLst>
          </p:cNvPr>
          <p:cNvSpPr/>
          <p:nvPr/>
        </p:nvSpPr>
        <p:spPr>
          <a:xfrm>
            <a:off x="-2710542" y="-5150629"/>
            <a:ext cx="17987724" cy="173643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66923B18-6844-4EB5-B82E-358490DF2D41}"/>
              </a:ext>
            </a:extLst>
          </p:cNvPr>
          <p:cNvSpPr/>
          <p:nvPr/>
        </p:nvSpPr>
        <p:spPr>
          <a:xfrm rot="2868396">
            <a:off x="5833320" y="2395123"/>
            <a:ext cx="525360" cy="512273"/>
          </a:xfrm>
          <a:prstGeom prst="roundRect">
            <a:avLst/>
          </a:prstGeom>
          <a:solidFill>
            <a:schemeClr val="accent4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6BF6607-A10D-4431-9406-F08400753131}"/>
              </a:ext>
            </a:extLst>
          </p:cNvPr>
          <p:cNvSpPr txBox="1"/>
          <p:nvPr/>
        </p:nvSpPr>
        <p:spPr>
          <a:xfrm>
            <a:off x="4566960" y="7427207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686F41A-2B2D-4CA4-B3D6-DA80BC7C4629}"/>
              </a:ext>
            </a:extLst>
          </p:cNvPr>
          <p:cNvSpPr/>
          <p:nvPr/>
        </p:nvSpPr>
        <p:spPr>
          <a:xfrm>
            <a:off x="855918" y="880946"/>
            <a:ext cx="11019647" cy="56871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1353B2D-541A-48DD-8C15-D1F40A19DA51}"/>
              </a:ext>
            </a:extLst>
          </p:cNvPr>
          <p:cNvSpPr/>
          <p:nvPr/>
        </p:nvSpPr>
        <p:spPr>
          <a:xfrm>
            <a:off x="418296" y="289933"/>
            <a:ext cx="875245" cy="8586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B4007A7-12E1-477A-A3D0-118A61841BBE}"/>
              </a:ext>
            </a:extLst>
          </p:cNvPr>
          <p:cNvSpPr txBox="1"/>
          <p:nvPr/>
        </p:nvSpPr>
        <p:spPr>
          <a:xfrm>
            <a:off x="855918" y="357726"/>
            <a:ext cx="446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và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thiết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kế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Hình ảnh 5" descr="Ảnh có chứa mũi tên&#10;&#10;Mô tả được tạo tự động">
            <a:extLst>
              <a:ext uri="{FF2B5EF4-FFF2-40B4-BE49-F238E27FC236}">
                <a16:creationId xmlns:a16="http://schemas.microsoft.com/office/drawing/2014/main" id="{0231EEC1-1421-4F7D-A91B-A1ABA5539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333" l="10000" r="90000">
                        <a14:foregroundMark x1="23889" y1="4833" x2="28444" y2="10833"/>
                        <a14:foregroundMark x1="70444" y1="91667" x2="71222" y2="94333"/>
                        <a14:foregroundMark x1="43556" y1="48333" x2="52889" y2="64167"/>
                        <a14:foregroundMark x1="31778" y1="35833" x2="55444" y2="55000"/>
                        <a14:foregroundMark x1="38333" y1="27333" x2="59889" y2="53333"/>
                        <a14:foregroundMark x1="60444" y1="65667" x2="67000" y2="7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332" y="1148577"/>
            <a:ext cx="635256" cy="423504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1424DD27-221A-49ED-8376-724E80D2118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7892">
            <a:off x="9881722" y="1545653"/>
            <a:ext cx="1251232" cy="1251232"/>
          </a:xfrm>
          <a:prstGeom prst="rect">
            <a:avLst/>
          </a:prstGeom>
        </p:spPr>
      </p:pic>
      <p:pic>
        <p:nvPicPr>
          <p:cNvPr id="15" name="Hình ảnh 14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E1375551-54C0-4010-8C87-C1BFA7BF3FB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3979">
            <a:off x="289375" y="4503231"/>
            <a:ext cx="846446" cy="846446"/>
          </a:xfrm>
          <a:prstGeom prst="rect">
            <a:avLst/>
          </a:prstGeom>
        </p:spPr>
      </p:pic>
      <p:pic>
        <p:nvPicPr>
          <p:cNvPr id="16" name="Hình ảnh 15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919BE5C8-3CCA-4493-9DDC-4D72D7CBC4A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60662">
            <a:off x="464356" y="1332754"/>
            <a:ext cx="1023308" cy="102330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91BE53F-B14F-485E-8BBD-31858E6C735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37824">
            <a:off x="9876944" y="4843630"/>
            <a:ext cx="834652" cy="834652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FDBAFB3-8B7F-419B-A08A-7A4D0FBEED3F}"/>
              </a:ext>
            </a:extLst>
          </p:cNvPr>
          <p:cNvSpPr txBox="1"/>
          <p:nvPr/>
        </p:nvSpPr>
        <p:spPr>
          <a:xfrm>
            <a:off x="1371600" y="1188194"/>
            <a:ext cx="4592320" cy="169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7F6000"/>
                </a:solidFill>
              </a:rPr>
              <a:t>Web</a:t>
            </a:r>
            <a:r>
              <a:rPr lang="vi-VN" sz="2400" dirty="0">
                <a:solidFill>
                  <a:srgbClr val="7F6000"/>
                </a:solidFill>
              </a:rPr>
              <a:t> </a:t>
            </a:r>
            <a:r>
              <a:rPr lang="vi-VN" sz="2400" dirty="0" err="1">
                <a:solidFill>
                  <a:srgbClr val="7F6000"/>
                </a:solidFill>
              </a:rPr>
              <a:t>Application</a:t>
            </a:r>
            <a:r>
              <a:rPr lang="en-US" sz="2400" dirty="0">
                <a:solidFill>
                  <a:srgbClr val="7F6000"/>
                </a:solidFill>
              </a:rPr>
              <a:t>:  ReactJS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7F6000"/>
                </a:solidFill>
              </a:rPr>
              <a:t>Web</a:t>
            </a:r>
            <a:r>
              <a:rPr lang="vi-VN" sz="2400" dirty="0">
                <a:solidFill>
                  <a:srgbClr val="7F6000"/>
                </a:solidFill>
              </a:rPr>
              <a:t> Server</a:t>
            </a:r>
            <a:r>
              <a:rPr lang="en-US" sz="2400" dirty="0">
                <a:solidFill>
                  <a:srgbClr val="7F6000"/>
                </a:solidFill>
              </a:rPr>
              <a:t>: </a:t>
            </a:r>
            <a:r>
              <a:rPr lang="en-US" sz="2400" dirty="0" err="1">
                <a:solidFill>
                  <a:srgbClr val="7F6000"/>
                </a:solidFill>
              </a:rPr>
              <a:t>FireBase</a:t>
            </a:r>
            <a:r>
              <a:rPr lang="en-US" sz="2400" dirty="0">
                <a:solidFill>
                  <a:srgbClr val="7F6000"/>
                </a:solidFill>
              </a:rPr>
              <a:t>, NodeJS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7F6000"/>
                </a:solidFill>
              </a:rPr>
              <a:t>Database</a:t>
            </a:r>
            <a:r>
              <a:rPr lang="en-US" sz="2400" dirty="0">
                <a:solidFill>
                  <a:srgbClr val="7F6000"/>
                </a:solidFill>
              </a:rPr>
              <a:t>: PostgreSQL</a:t>
            </a:r>
            <a:endParaRPr lang="vi-VN" sz="2400" dirty="0">
              <a:solidFill>
                <a:srgbClr val="7F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57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 rot="911067">
            <a:off x="3251556" y="292866"/>
            <a:ext cx="5950339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 rot="20980825">
            <a:off x="3760091" y="942212"/>
            <a:ext cx="4933269" cy="493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3964297">
            <a:off x="4123570" y="1300023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 rot="18947243">
            <a:off x="4576970" y="1827694"/>
            <a:ext cx="324000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5400000">
            <a:off x="4205642" y="1437672"/>
            <a:ext cx="3982655" cy="3982655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846460" y="2930723"/>
            <a:ext cx="2701021" cy="12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3200" b="1" dirty="0">
                <a:solidFill>
                  <a:schemeClr val="accent4">
                    <a:lumMod val="50000"/>
                  </a:schemeClr>
                </a:solidFill>
              </a:rPr>
              <a:t>Kiểm thử phần mềm</a:t>
            </a: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24AC764-8FD4-42F2-ACDB-1E9630FE6C4C}"/>
              </a:ext>
            </a:extLst>
          </p:cNvPr>
          <p:cNvSpPr txBox="1"/>
          <p:nvPr/>
        </p:nvSpPr>
        <p:spPr>
          <a:xfrm>
            <a:off x="5948815" y="1963821"/>
            <a:ext cx="5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cs typeface="Mangal" panose="02040503050203030202" pitchFamily="18" charset="0"/>
              </a:rPr>
              <a:t>5</a:t>
            </a:r>
            <a:endParaRPr lang="vi-VN" sz="5400" b="1" dirty="0">
              <a:solidFill>
                <a:schemeClr val="accent4">
                  <a:lumMod val="50000"/>
                </a:schemeClr>
              </a:solidFill>
              <a:cs typeface="Mangal" panose="02040503050203030202" pitchFamily="18" charset="0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860767" y="741661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9994580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0257774" y="627365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1057835" y="5420327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719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643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7F6000"/>
                </a:solidFill>
              </a:rPr>
              <a:t>Kiểm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thử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phần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mềm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36585-928C-F9FF-7465-050426F34150}"/>
              </a:ext>
            </a:extLst>
          </p:cNvPr>
          <p:cNvSpPr txBox="1"/>
          <p:nvPr/>
        </p:nvSpPr>
        <p:spPr>
          <a:xfrm>
            <a:off x="1822147" y="1990725"/>
            <a:ext cx="83600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7F6000"/>
                </a:solidFill>
              </a:rPr>
              <a:t>Môi trường kiểm thử</a:t>
            </a:r>
            <a:r>
              <a:rPr lang="en-US" sz="2400" dirty="0">
                <a:solidFill>
                  <a:srgbClr val="7F6000"/>
                </a:solidFill>
              </a:rPr>
              <a:t>:</a:t>
            </a:r>
          </a:p>
          <a:p>
            <a:r>
              <a:rPr lang="en-US" sz="2400" dirty="0" err="1">
                <a:solidFill>
                  <a:srgbClr val="7F6000"/>
                </a:solidFill>
              </a:rPr>
              <a:t>Sử</a:t>
            </a:r>
            <a:r>
              <a:rPr lang="en-US" sz="2400" dirty="0">
                <a:solidFill>
                  <a:srgbClr val="7F6000"/>
                </a:solidFill>
              </a:rPr>
              <a:t> </a:t>
            </a:r>
            <a:r>
              <a:rPr lang="en-US" sz="2400" dirty="0" err="1">
                <a:solidFill>
                  <a:srgbClr val="7F6000"/>
                </a:solidFill>
              </a:rPr>
              <a:t>dụng</a:t>
            </a:r>
            <a:r>
              <a:rPr lang="en-US" sz="2400" dirty="0">
                <a:solidFill>
                  <a:srgbClr val="7F6000"/>
                </a:solidFill>
              </a:rPr>
              <a:t> </a:t>
            </a:r>
            <a:r>
              <a:rPr lang="en-US" sz="2400" dirty="0" err="1">
                <a:solidFill>
                  <a:srgbClr val="7F6000"/>
                </a:solidFill>
              </a:rPr>
              <a:t>Katalon</a:t>
            </a:r>
            <a:r>
              <a:rPr lang="en-US" sz="2400" dirty="0">
                <a:solidFill>
                  <a:srgbClr val="7F6000"/>
                </a:solidFill>
              </a:rPr>
              <a:t> Studio</a:t>
            </a:r>
          </a:p>
          <a:p>
            <a:endParaRPr lang="vi-VN" sz="2400" dirty="0">
              <a:solidFill>
                <a:srgbClr val="7F6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0F8461"/>
                </a:solidFill>
                <a:effectLst/>
                <a:latin typeface="Roboto" panose="020B0604020202020204" pitchFamily="2" charset="0"/>
              </a:rPr>
              <a:t>Katalon</a:t>
            </a:r>
            <a:r>
              <a:rPr lang="en-US" sz="2000" b="0" i="0" dirty="0">
                <a:solidFill>
                  <a:srgbClr val="0F8461"/>
                </a:solidFill>
                <a:effectLst/>
                <a:latin typeface="Roboto" panose="020B0604020202020204" pitchFamily="2" charset="0"/>
              </a:rPr>
              <a:t> Studio - Platform Edition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BF3DC2"/>
                </a:solidFill>
                <a:effectLst/>
                <a:latin typeface="Roboto" panose="02000000000000000000" pitchFamily="2" charset="0"/>
              </a:rPr>
              <a:t>Katalon</a:t>
            </a:r>
            <a:r>
              <a:rPr lang="en-US" sz="2000" b="0" i="0" dirty="0">
                <a:solidFill>
                  <a:srgbClr val="BF3DC2"/>
                </a:solidFill>
                <a:effectLst/>
                <a:latin typeface="Roboto" panose="02000000000000000000" pitchFamily="2" charset="0"/>
              </a:rPr>
              <a:t> Runtime Engine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Katalon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Studio - Standalone Edition</a:t>
            </a:r>
            <a:endParaRPr lang="vi-VN" sz="2000" dirty="0">
              <a:solidFill>
                <a:srgbClr val="7F6000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Katalon Studio – Wikipedia tiếng Việt">
            <a:extLst>
              <a:ext uri="{FF2B5EF4-FFF2-40B4-BE49-F238E27FC236}">
                <a16:creationId xmlns:a16="http://schemas.microsoft.com/office/drawing/2014/main" id="{21BD05A5-4A44-1697-493D-4C3BC2D4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35" y="2087881"/>
            <a:ext cx="3112949" cy="311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72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643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rgbClr val="7F6000"/>
                </a:solidFill>
              </a:rPr>
              <a:t>Kiểm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thử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phần</a:t>
            </a:r>
            <a:r>
              <a:rPr lang="en-US" sz="3200" b="1" dirty="0">
                <a:solidFill>
                  <a:srgbClr val="7F6000"/>
                </a:solidFill>
              </a:rPr>
              <a:t> </a:t>
            </a:r>
            <a:r>
              <a:rPr lang="en-US" sz="3200" b="1" dirty="0" err="1">
                <a:solidFill>
                  <a:srgbClr val="7F6000"/>
                </a:solidFill>
              </a:rPr>
              <a:t>mềm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Lưu đồ: Đường kết nối 22">
            <a:extLst>
              <a:ext uri="{FF2B5EF4-FFF2-40B4-BE49-F238E27FC236}">
                <a16:creationId xmlns:a16="http://schemas.microsoft.com/office/drawing/2014/main" id="{3FCDB2FE-FEA3-6795-49A4-A5A9E56198E4}"/>
              </a:ext>
            </a:extLst>
          </p:cNvPr>
          <p:cNvSpPr/>
          <p:nvPr/>
        </p:nvSpPr>
        <p:spPr>
          <a:xfrm>
            <a:off x="1469997" y="2766862"/>
            <a:ext cx="1573520" cy="136166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ưu đồ: Đường kết nối 23">
            <a:extLst>
              <a:ext uri="{FF2B5EF4-FFF2-40B4-BE49-F238E27FC236}">
                <a16:creationId xmlns:a16="http://schemas.microsoft.com/office/drawing/2014/main" id="{A590DE4D-7313-549E-4310-8ABBCB00BCBD}"/>
              </a:ext>
            </a:extLst>
          </p:cNvPr>
          <p:cNvSpPr/>
          <p:nvPr/>
        </p:nvSpPr>
        <p:spPr>
          <a:xfrm>
            <a:off x="4057034" y="2752051"/>
            <a:ext cx="1573520" cy="13716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54 test cases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BA1777EE-509F-3B53-DA49-4EADA324DCD0}"/>
              </a:ext>
            </a:extLst>
          </p:cNvPr>
          <p:cNvSpPr/>
          <p:nvPr/>
        </p:nvSpPr>
        <p:spPr>
          <a:xfrm>
            <a:off x="7944160" y="2035701"/>
            <a:ext cx="1971652" cy="105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 passed</a:t>
            </a: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AD548BB9-6078-5262-CB68-EA49318ABDA6}"/>
              </a:ext>
            </a:extLst>
          </p:cNvPr>
          <p:cNvSpPr/>
          <p:nvPr/>
        </p:nvSpPr>
        <p:spPr>
          <a:xfrm>
            <a:off x="7966702" y="3820449"/>
            <a:ext cx="1971652" cy="105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failed</a:t>
            </a:r>
          </a:p>
        </p:txBody>
      </p:sp>
      <p:sp>
        <p:nvSpPr>
          <p:cNvPr id="27" name="Mũi tên: Phải 26">
            <a:extLst>
              <a:ext uri="{FF2B5EF4-FFF2-40B4-BE49-F238E27FC236}">
                <a16:creationId xmlns:a16="http://schemas.microsoft.com/office/drawing/2014/main" id="{A9BBBF88-3548-DDED-89DB-B5D91F54FD42}"/>
              </a:ext>
            </a:extLst>
          </p:cNvPr>
          <p:cNvSpPr/>
          <p:nvPr/>
        </p:nvSpPr>
        <p:spPr>
          <a:xfrm>
            <a:off x="3159270" y="3201641"/>
            <a:ext cx="736870" cy="39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4CA83A5D-3A56-A7C8-8172-B8582DC0083A}"/>
              </a:ext>
            </a:extLst>
          </p:cNvPr>
          <p:cNvCxnSpPr>
            <a:stCxn id="24" idx="6"/>
            <a:endCxn id="26" idx="1"/>
          </p:cNvCxnSpPr>
          <p:nvPr/>
        </p:nvCxnSpPr>
        <p:spPr>
          <a:xfrm>
            <a:off x="5630554" y="3437851"/>
            <a:ext cx="2336148" cy="907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9F4A3DDB-A461-20F5-2F45-1DECEE492F54}"/>
              </a:ext>
            </a:extLst>
          </p:cNvPr>
          <p:cNvCxnSpPr>
            <a:cxnSpLocks/>
            <a:stCxn id="24" idx="6"/>
            <a:endCxn id="25" idx="1"/>
          </p:cNvCxnSpPr>
          <p:nvPr/>
        </p:nvCxnSpPr>
        <p:spPr>
          <a:xfrm flipV="1">
            <a:off x="5630554" y="2560701"/>
            <a:ext cx="2313606" cy="877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Hộp Văn bản 3076">
            <a:extLst>
              <a:ext uri="{FF2B5EF4-FFF2-40B4-BE49-F238E27FC236}">
                <a16:creationId xmlns:a16="http://schemas.microsoft.com/office/drawing/2014/main" id="{223650F4-F8C8-2A0C-71AB-68A246146559}"/>
              </a:ext>
            </a:extLst>
          </p:cNvPr>
          <p:cNvSpPr txBox="1"/>
          <p:nvPr/>
        </p:nvSpPr>
        <p:spPr>
          <a:xfrm>
            <a:off x="1867728" y="4983327"/>
            <a:ext cx="6723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Trong làm và </a:t>
            </a:r>
            <a:r>
              <a:rPr lang="vi-V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testing</a:t>
            </a:r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 chúng em tìm được 8 lỗi và được báo cáo ở trong </a:t>
            </a:r>
            <a:r>
              <a:rPr lang="vi-V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Bug</a:t>
            </a:r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vi-V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Report</a:t>
            </a:r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, phần lớn đã được </a:t>
            </a:r>
            <a:r>
              <a:rPr lang="vi-V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Fixed</a:t>
            </a:r>
            <a:r>
              <a:rPr lang="vi-VN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 để phù hợp với chương trình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8" name="Đám mây 3077">
            <a:extLst>
              <a:ext uri="{FF2B5EF4-FFF2-40B4-BE49-F238E27FC236}">
                <a16:creationId xmlns:a16="http://schemas.microsoft.com/office/drawing/2014/main" id="{FF6DB07C-9943-6B8C-A1BE-28FE3727E365}"/>
              </a:ext>
            </a:extLst>
          </p:cNvPr>
          <p:cNvSpPr/>
          <p:nvPr/>
        </p:nvSpPr>
        <p:spPr>
          <a:xfrm>
            <a:off x="6233640" y="3148731"/>
            <a:ext cx="1359856" cy="6188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64731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4" grpId="0" animBg="1"/>
      <p:bldP spid="25" grpId="0" animBg="1"/>
      <p:bldP spid="26" grpId="0" animBg="1"/>
      <p:bldP spid="27" grpId="0" animBg="1"/>
      <p:bldP spid="30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1184686"/>
            <a:ext cx="5146298" cy="5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7F6000"/>
                </a:solidFill>
              </a:rPr>
              <a:t>Kiểm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thử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phần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mềm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36585-928C-F9FF-7465-050426F34150}"/>
              </a:ext>
            </a:extLst>
          </p:cNvPr>
          <p:cNvSpPr txBox="1"/>
          <p:nvPr/>
        </p:nvSpPr>
        <p:spPr>
          <a:xfrm>
            <a:off x="1822147" y="1990725"/>
            <a:ext cx="836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solidFill>
                <a:srgbClr val="7F6000"/>
              </a:solidFill>
            </a:endParaRPr>
          </a:p>
          <a:p>
            <a:endParaRPr lang="en-US" dirty="0"/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59553702-1AFF-C651-408A-346157EB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98" y="2440922"/>
            <a:ext cx="8154788" cy="30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25BBFB2C-1877-4E39-9418-C85306CC9330}"/>
              </a:ext>
            </a:extLst>
          </p:cNvPr>
          <p:cNvSpPr/>
          <p:nvPr/>
        </p:nvSpPr>
        <p:spPr>
          <a:xfrm>
            <a:off x="5046941" y="1276141"/>
            <a:ext cx="2098115" cy="2074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BE6668B-2094-4375-98C1-72A32037EE30}"/>
              </a:ext>
            </a:extLst>
          </p:cNvPr>
          <p:cNvSpPr txBox="1"/>
          <p:nvPr/>
        </p:nvSpPr>
        <p:spPr>
          <a:xfrm>
            <a:off x="4098089" y="3469578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DE5DCE9F-73D6-4D48-952F-517894D2D7E1}"/>
              </a:ext>
            </a:extLst>
          </p:cNvPr>
          <p:cNvGrpSpPr/>
          <p:nvPr/>
        </p:nvGrpSpPr>
        <p:grpSpPr>
          <a:xfrm>
            <a:off x="813916" y="8148412"/>
            <a:ext cx="3261545" cy="1175657"/>
            <a:chOff x="813916" y="3567164"/>
            <a:chExt cx="3261545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04FE9CF1-841F-45C7-93B1-4DA3D6281DDD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9C7F1348-03C1-407B-A9B8-4F8A5F9B4144}"/>
                </a:ext>
              </a:extLst>
            </p:cNvPr>
            <p:cNvSpPr/>
            <p:nvPr/>
          </p:nvSpPr>
          <p:spPr>
            <a:xfrm>
              <a:off x="1076351" y="3730425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434F6107-182C-438B-A357-F6AF99F13696}"/>
                </a:ext>
              </a:extLst>
            </p:cNvPr>
            <p:cNvSpPr txBox="1"/>
            <p:nvPr/>
          </p:nvSpPr>
          <p:spPr>
            <a:xfrm>
              <a:off x="2040991" y="3910795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361942-16A2-4DCD-88F6-4EAE8933BB75}"/>
              </a:ext>
            </a:extLst>
          </p:cNvPr>
          <p:cNvGrpSpPr/>
          <p:nvPr/>
        </p:nvGrpSpPr>
        <p:grpSpPr>
          <a:xfrm>
            <a:off x="4563626" y="10507791"/>
            <a:ext cx="3261545" cy="1175657"/>
            <a:chOff x="4563626" y="3564343"/>
            <a:chExt cx="3261545" cy="1175657"/>
          </a:xfrm>
        </p:grpSpPr>
        <p:sp>
          <p:nvSpPr>
            <p:cNvPr id="13" name="Hình chữ nhật: Góc Tròn 12">
              <a:extLst>
                <a:ext uri="{FF2B5EF4-FFF2-40B4-BE49-F238E27FC236}">
                  <a16:creationId xmlns:a16="http://schemas.microsoft.com/office/drawing/2014/main" id="{45BF4067-50C8-44BC-BFF5-020204A4F2D7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BF95645B-FFBC-4FC7-84A9-C9622258AEA1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DF16C2E-3581-4AC3-84FD-F99C696415AD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9ABCBDA4-19EF-4539-BF98-0C252575E9E5}"/>
              </a:ext>
            </a:extLst>
          </p:cNvPr>
          <p:cNvGrpSpPr/>
          <p:nvPr/>
        </p:nvGrpSpPr>
        <p:grpSpPr>
          <a:xfrm>
            <a:off x="6397451" y="15651649"/>
            <a:ext cx="3261545" cy="1175657"/>
            <a:chOff x="6397451" y="5076001"/>
            <a:chExt cx="3261545" cy="1175657"/>
          </a:xfrm>
        </p:grpSpPr>
        <p:sp>
          <p:nvSpPr>
            <p:cNvPr id="17" name="Hình chữ nhật: Góc Tròn 16">
              <a:extLst>
                <a:ext uri="{FF2B5EF4-FFF2-40B4-BE49-F238E27FC236}">
                  <a16:creationId xmlns:a16="http://schemas.microsoft.com/office/drawing/2014/main" id="{FD8C9283-7B06-43F0-9442-7E569E449C2A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72A73C95-0275-4D6E-BA6F-2846CCBE4039}"/>
                </a:ext>
              </a:extLst>
            </p:cNvPr>
            <p:cNvSpPr/>
            <p:nvPr/>
          </p:nvSpPr>
          <p:spPr>
            <a:xfrm>
              <a:off x="6614058" y="5242082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C296880B-DFF0-4DB7-92DA-9BBB9E12C9BD}"/>
                </a:ext>
              </a:extLst>
            </p:cNvPr>
            <p:cNvSpPr txBox="1"/>
            <p:nvPr/>
          </p:nvSpPr>
          <p:spPr>
            <a:xfrm>
              <a:off x="7602819" y="545152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DDCE527F-94BC-4B8C-8597-F47E5CA96A1F}"/>
              </a:ext>
            </a:extLst>
          </p:cNvPr>
          <p:cNvGrpSpPr/>
          <p:nvPr/>
        </p:nvGrpSpPr>
        <p:grpSpPr>
          <a:xfrm>
            <a:off x="8313336" y="12107991"/>
            <a:ext cx="3261545" cy="1175657"/>
            <a:chOff x="8313336" y="3564343"/>
            <a:chExt cx="3261545" cy="1175657"/>
          </a:xfrm>
        </p:grpSpPr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9BC24A49-86AC-4408-8617-77AFA982561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ình Bầu dục 21">
              <a:extLst>
                <a:ext uri="{FF2B5EF4-FFF2-40B4-BE49-F238E27FC236}">
                  <a16:creationId xmlns:a16="http://schemas.microsoft.com/office/drawing/2014/main" id="{AED3D738-E0CE-4FCB-BDBC-4A5F20301B60}"/>
                </a:ext>
              </a:extLst>
            </p:cNvPr>
            <p:cNvSpPr/>
            <p:nvPr/>
          </p:nvSpPr>
          <p:spPr>
            <a:xfrm>
              <a:off x="8501759" y="37198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21758D9C-72E0-4B44-9F64-8904C7B2D885}"/>
                </a:ext>
              </a:extLst>
            </p:cNvPr>
            <p:cNvSpPr txBox="1"/>
            <p:nvPr/>
          </p:nvSpPr>
          <p:spPr>
            <a:xfrm>
              <a:off x="9545468" y="392133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7BE73F2E-5163-4612-B9FE-902AE6D431AA}"/>
              </a:ext>
            </a:extLst>
          </p:cNvPr>
          <p:cNvGrpSpPr/>
          <p:nvPr/>
        </p:nvGrpSpPr>
        <p:grpSpPr>
          <a:xfrm>
            <a:off x="2346290" y="13887139"/>
            <a:ext cx="3261545" cy="1175657"/>
            <a:chOff x="2346290" y="5089491"/>
            <a:chExt cx="3261545" cy="1175657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F69F4BDF-D909-4EA9-A93B-DDAC5A5320D3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F8961594-E910-401E-A571-C3AD8DC4801A}"/>
                </a:ext>
              </a:extLst>
            </p:cNvPr>
            <p:cNvSpPr/>
            <p:nvPr/>
          </p:nvSpPr>
          <p:spPr>
            <a:xfrm>
              <a:off x="2613577" y="52420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8814952C-133E-4988-8DEE-D5E1813C0B4C}"/>
                </a:ext>
              </a:extLst>
            </p:cNvPr>
            <p:cNvSpPr txBox="1"/>
            <p:nvPr/>
          </p:nvSpPr>
          <p:spPr>
            <a:xfrm>
              <a:off x="3549529" y="5446486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sp>
        <p:nvSpPr>
          <p:cNvPr id="28" name="Isosceles Triangle 3">
            <a:extLst>
              <a:ext uri="{FF2B5EF4-FFF2-40B4-BE49-F238E27FC236}">
                <a16:creationId xmlns:a16="http://schemas.microsoft.com/office/drawing/2014/main" id="{6ACB0BE6-9BC6-4B51-8E82-900D2CD30E46}"/>
              </a:ext>
            </a:extLst>
          </p:cNvPr>
          <p:cNvSpPr/>
          <p:nvPr/>
        </p:nvSpPr>
        <p:spPr>
          <a:xfrm rot="14502387">
            <a:off x="-4118006" y="-123984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Isosceles Triangle 3">
            <a:extLst>
              <a:ext uri="{FF2B5EF4-FFF2-40B4-BE49-F238E27FC236}">
                <a16:creationId xmlns:a16="http://schemas.microsoft.com/office/drawing/2014/main" id="{CF42425B-9A97-416D-A4B8-211B5D358DFE}"/>
              </a:ext>
            </a:extLst>
          </p:cNvPr>
          <p:cNvSpPr/>
          <p:nvPr/>
        </p:nvSpPr>
        <p:spPr>
          <a:xfrm rot="5644937">
            <a:off x="14134108" y="-2676583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Isosceles Triangle 3">
            <a:extLst>
              <a:ext uri="{FF2B5EF4-FFF2-40B4-BE49-F238E27FC236}">
                <a16:creationId xmlns:a16="http://schemas.microsoft.com/office/drawing/2014/main" id="{E85457AC-A6A6-49D4-80E2-7E05DF5507A5}"/>
              </a:ext>
            </a:extLst>
          </p:cNvPr>
          <p:cNvSpPr/>
          <p:nvPr/>
        </p:nvSpPr>
        <p:spPr>
          <a:xfrm rot="6807935">
            <a:off x="-4243660" y="6498587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Isosceles Triangle 3">
            <a:extLst>
              <a:ext uri="{FF2B5EF4-FFF2-40B4-BE49-F238E27FC236}">
                <a16:creationId xmlns:a16="http://schemas.microsoft.com/office/drawing/2014/main" id="{50DF39E7-F0F7-4270-8057-6A02BB0F399E}"/>
              </a:ext>
            </a:extLst>
          </p:cNvPr>
          <p:cNvSpPr/>
          <p:nvPr/>
        </p:nvSpPr>
        <p:spPr>
          <a:xfrm rot="10863956">
            <a:off x="12646195" y="78878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67F9B286-687C-4A30-A2AC-72D13DFC6415}"/>
              </a:ext>
            </a:extLst>
          </p:cNvPr>
          <p:cNvSpPr/>
          <p:nvPr/>
        </p:nvSpPr>
        <p:spPr>
          <a:xfrm rot="10863956">
            <a:off x="-1081872" y="-1854135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605CB38B-D178-4B83-B32E-8555069274B6}"/>
              </a:ext>
            </a:extLst>
          </p:cNvPr>
          <p:cNvSpPr/>
          <p:nvPr/>
        </p:nvSpPr>
        <p:spPr>
          <a:xfrm rot="5313045">
            <a:off x="14117855" y="191059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32189CFA-D67B-4849-A28F-E9F91F5BACA8}"/>
              </a:ext>
            </a:extLst>
          </p:cNvPr>
          <p:cNvSpPr/>
          <p:nvPr/>
        </p:nvSpPr>
        <p:spPr>
          <a:xfrm rot="5313045">
            <a:off x="-2196809" y="290036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58F82A3B-2CE8-45EC-BB6A-305DAB5721B8}"/>
              </a:ext>
            </a:extLst>
          </p:cNvPr>
          <p:cNvSpPr/>
          <p:nvPr/>
        </p:nvSpPr>
        <p:spPr>
          <a:xfrm rot="7348457">
            <a:off x="8258563" y="-182854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7B6F3BB0-969B-4F3B-B5CD-E2E8913EFCFC}"/>
              </a:ext>
            </a:extLst>
          </p:cNvPr>
          <p:cNvSpPr/>
          <p:nvPr/>
        </p:nvSpPr>
        <p:spPr>
          <a:xfrm rot="7348457">
            <a:off x="3169933" y="-192325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EFDD432D-2ADB-4F1F-B693-C4F5097C14DA}"/>
              </a:ext>
            </a:extLst>
          </p:cNvPr>
          <p:cNvSpPr/>
          <p:nvPr/>
        </p:nvSpPr>
        <p:spPr>
          <a:xfrm rot="10649136">
            <a:off x="15208667" y="789982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9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3435727" y="952270"/>
            <a:ext cx="5146298" cy="5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7F6000"/>
                </a:solidFill>
              </a:rPr>
              <a:t>Kiểm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thử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phần</a:t>
            </a:r>
            <a:r>
              <a:rPr lang="en-US" sz="2800" b="1" dirty="0">
                <a:solidFill>
                  <a:srgbClr val="7F6000"/>
                </a:solidFill>
              </a:rPr>
              <a:t> </a:t>
            </a:r>
            <a:r>
              <a:rPr lang="en-US" sz="2800" b="1" dirty="0" err="1">
                <a:solidFill>
                  <a:srgbClr val="7F6000"/>
                </a:solidFill>
              </a:rPr>
              <a:t>mềm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81310F4D-3740-796E-90A1-8AE396248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689" y="1840006"/>
            <a:ext cx="7485188" cy="39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CF7FF3CC-612E-BA37-BE34-3EAF117F0180}"/>
              </a:ext>
            </a:extLst>
          </p:cNvPr>
          <p:cNvSpPr txBox="1"/>
          <p:nvPr/>
        </p:nvSpPr>
        <p:spPr>
          <a:xfrm>
            <a:off x="4436350" y="1401327"/>
            <a:ext cx="349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7F6000"/>
                </a:solidFill>
              </a:rPr>
              <a:t>Về</a:t>
            </a:r>
            <a:r>
              <a:rPr lang="en-US" sz="1800" dirty="0">
                <a:solidFill>
                  <a:srgbClr val="7F6000"/>
                </a:solidFill>
              </a:rPr>
              <a:t> </a:t>
            </a:r>
            <a:r>
              <a:rPr lang="en-US" sz="1800" dirty="0" err="1">
                <a:solidFill>
                  <a:srgbClr val="7F6000"/>
                </a:solidFill>
              </a:rPr>
              <a:t>nh</a:t>
            </a:r>
            <a:r>
              <a:rPr lang="en-US" dirty="0" err="1">
                <a:solidFill>
                  <a:srgbClr val="7F6000"/>
                </a:solidFill>
              </a:rPr>
              <a:t>ân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lực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cho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nỗ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lực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kiểm</a:t>
            </a:r>
            <a:r>
              <a:rPr lang="en-US" dirty="0">
                <a:solidFill>
                  <a:srgbClr val="7F6000"/>
                </a:solidFill>
              </a:rPr>
              <a:t> </a:t>
            </a:r>
            <a:r>
              <a:rPr lang="en-US" dirty="0" err="1">
                <a:solidFill>
                  <a:srgbClr val="7F6000"/>
                </a:solidFill>
              </a:rPr>
              <a:t>thử</a:t>
            </a:r>
            <a:endParaRPr lang="en-US" sz="1800" dirty="0">
              <a:solidFill>
                <a:srgbClr val="7F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7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AFF96957-C687-4496-8C15-5433401FDC08}"/>
              </a:ext>
            </a:extLst>
          </p:cNvPr>
          <p:cNvSpPr/>
          <p:nvPr/>
        </p:nvSpPr>
        <p:spPr>
          <a:xfrm>
            <a:off x="3036916" y="499349"/>
            <a:ext cx="6118167" cy="5815925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E4FB9125-F7DC-4782-A1A4-E75E2DE6E535}"/>
              </a:ext>
            </a:extLst>
          </p:cNvPr>
          <p:cNvSpPr/>
          <p:nvPr/>
        </p:nvSpPr>
        <p:spPr>
          <a:xfrm>
            <a:off x="3557847" y="864524"/>
            <a:ext cx="5087389" cy="5037512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4674309-B2E7-4B89-AE2A-7E7A9C561C19}"/>
              </a:ext>
            </a:extLst>
          </p:cNvPr>
          <p:cNvSpPr/>
          <p:nvPr/>
        </p:nvSpPr>
        <p:spPr>
          <a:xfrm>
            <a:off x="4127055" y="1481556"/>
            <a:ext cx="3948971" cy="380533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C80E66F0-B5E2-44C8-9E27-EB3DBC671AFD}"/>
              </a:ext>
            </a:extLst>
          </p:cNvPr>
          <p:cNvSpPr/>
          <p:nvPr/>
        </p:nvSpPr>
        <p:spPr>
          <a:xfrm>
            <a:off x="2197290" y="-150125"/>
            <a:ext cx="7697337" cy="7287904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E59405BA-9B0D-434F-87B7-0ADE15802AE4}"/>
              </a:ext>
            </a:extLst>
          </p:cNvPr>
          <p:cNvSpPr/>
          <p:nvPr/>
        </p:nvSpPr>
        <p:spPr>
          <a:xfrm>
            <a:off x="5473996" y="2313195"/>
            <a:ext cx="1237785" cy="117645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29DC94A-D2D4-44E8-8D87-A3D4C06DE955}"/>
              </a:ext>
            </a:extLst>
          </p:cNvPr>
          <p:cNvSpPr txBox="1"/>
          <p:nvPr/>
        </p:nvSpPr>
        <p:spPr>
          <a:xfrm>
            <a:off x="4566960" y="3568889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E6FF365-30A8-41B6-A211-07165540A50A}"/>
              </a:ext>
            </a:extLst>
          </p:cNvPr>
          <p:cNvSpPr txBox="1"/>
          <p:nvPr/>
        </p:nvSpPr>
        <p:spPr>
          <a:xfrm>
            <a:off x="5238309" y="3893595"/>
            <a:ext cx="17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24</a:t>
            </a: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ABD541A-D84A-4EE5-87E6-5C17F5D2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9665058" y="462454"/>
            <a:ext cx="2189995" cy="2189995"/>
          </a:xfrm>
          <a:prstGeom prst="rect">
            <a:avLst/>
          </a:prstGeom>
        </p:spPr>
      </p:pic>
      <p:pic>
        <p:nvPicPr>
          <p:cNvPr id="12" name="Hình ảnh 11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4C34F7C2-718E-444D-97E8-7AE4DED16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420676" y="4199902"/>
            <a:ext cx="1481510" cy="1481510"/>
          </a:xfrm>
          <a:prstGeom prst="rect">
            <a:avLst/>
          </a:prstGeom>
        </p:spPr>
      </p:pic>
      <p:pic>
        <p:nvPicPr>
          <p:cNvPr id="13" name="Hình ảnh 12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3A674D32-F3E5-4C76-AE8B-C6DFCB456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521110" y="631748"/>
            <a:ext cx="1791068" cy="179106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F76A64F2-DBDC-4874-AE88-699A6E642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992617" y="4419978"/>
            <a:ext cx="1460868" cy="14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Nhóm 16">
            <a:extLst>
              <a:ext uri="{FF2B5EF4-FFF2-40B4-BE49-F238E27FC236}">
                <a16:creationId xmlns:a16="http://schemas.microsoft.com/office/drawing/2014/main" id="{367E7617-690E-4E18-8AAC-5AFC3B043A22}"/>
              </a:ext>
            </a:extLst>
          </p:cNvPr>
          <p:cNvGrpSpPr/>
          <p:nvPr/>
        </p:nvGrpSpPr>
        <p:grpSpPr>
          <a:xfrm>
            <a:off x="813916" y="3567164"/>
            <a:ext cx="3261545" cy="1175657"/>
            <a:chOff x="813916" y="3567164"/>
            <a:chExt cx="3261545" cy="1175657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68945D91-B1BC-41D0-8585-DB9A0BBEDCA1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0816EB4A-8EB4-4E1D-B1CC-1334E9343008}"/>
                </a:ext>
              </a:extLst>
            </p:cNvPr>
            <p:cNvSpPr/>
            <p:nvPr/>
          </p:nvSpPr>
          <p:spPr>
            <a:xfrm>
              <a:off x="1076351" y="3730425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C4B86A47-5C19-4368-81DC-1E95975B048C}"/>
                </a:ext>
              </a:extLst>
            </p:cNvPr>
            <p:cNvSpPr txBox="1"/>
            <p:nvPr/>
          </p:nvSpPr>
          <p:spPr>
            <a:xfrm>
              <a:off x="2040991" y="3910795"/>
              <a:ext cx="1570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Nguyễn Thị Hồng Nhung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7B0CCB11-D359-42C4-B386-AF315AE5C996}"/>
              </a:ext>
            </a:extLst>
          </p:cNvPr>
          <p:cNvGrpSpPr/>
          <p:nvPr/>
        </p:nvGrpSpPr>
        <p:grpSpPr>
          <a:xfrm>
            <a:off x="4563626" y="3564343"/>
            <a:ext cx="3261545" cy="1175657"/>
            <a:chOff x="4563626" y="3564343"/>
            <a:chExt cx="3261545" cy="117565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C8B3C578-AC45-411C-AEE3-BD3FD6485515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8ADA9236-D406-4951-870B-CD1F5A4CD163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9DD7F2E1-9BCC-4681-AE14-9A8BE73C9AA8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Trần Nguyễn Quy</a:t>
              </a: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039480FA-5BCE-40A8-BD81-9947DD7BB29C}"/>
              </a:ext>
            </a:extLst>
          </p:cNvPr>
          <p:cNvGrpSpPr/>
          <p:nvPr/>
        </p:nvGrpSpPr>
        <p:grpSpPr>
          <a:xfrm>
            <a:off x="6397451" y="5076001"/>
            <a:ext cx="3261545" cy="1175657"/>
            <a:chOff x="6397451" y="5076001"/>
            <a:chExt cx="3261545" cy="1175657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2C4C471D-0E21-4DBD-9153-74D6B0501860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ED68515B-CFC7-4C02-BA86-216670528DCD}"/>
                </a:ext>
              </a:extLst>
            </p:cNvPr>
            <p:cNvSpPr/>
            <p:nvPr/>
          </p:nvSpPr>
          <p:spPr>
            <a:xfrm>
              <a:off x="6614058" y="5242082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AC57F7DD-9C97-4211-BD44-72C99099CDB1}"/>
                </a:ext>
              </a:extLst>
            </p:cNvPr>
            <p:cNvSpPr txBox="1"/>
            <p:nvPr/>
          </p:nvSpPr>
          <p:spPr>
            <a:xfrm>
              <a:off x="7602819" y="5451529"/>
              <a:ext cx="15701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Bùi Tiến Đạt</a:t>
              </a: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9C21E823-7A0C-492B-B29E-96917F450E6A}"/>
              </a:ext>
            </a:extLst>
          </p:cNvPr>
          <p:cNvGrpSpPr/>
          <p:nvPr/>
        </p:nvGrpSpPr>
        <p:grpSpPr>
          <a:xfrm>
            <a:off x="8340141" y="3564343"/>
            <a:ext cx="3261545" cy="1175657"/>
            <a:chOff x="8313336" y="3564343"/>
            <a:chExt cx="3261545" cy="1175657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ACFF0153-C11D-4633-BE09-4075EDB40BF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D25CC3A2-0D33-4D9A-AB9C-4D84DACC18C3}"/>
                </a:ext>
              </a:extLst>
            </p:cNvPr>
            <p:cNvSpPr/>
            <p:nvPr/>
          </p:nvSpPr>
          <p:spPr>
            <a:xfrm>
              <a:off x="8501759" y="37198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0BAB3AEA-9CA1-4C20-B6BC-DEC56079726D}"/>
                </a:ext>
              </a:extLst>
            </p:cNvPr>
            <p:cNvSpPr txBox="1"/>
            <p:nvPr/>
          </p:nvSpPr>
          <p:spPr>
            <a:xfrm>
              <a:off x="9545468" y="392133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Lý Bằng</a:t>
              </a: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035A5701-38B9-47F1-B090-631C4BA0009B}"/>
              </a:ext>
            </a:extLst>
          </p:cNvPr>
          <p:cNvGrpSpPr/>
          <p:nvPr/>
        </p:nvGrpSpPr>
        <p:grpSpPr>
          <a:xfrm>
            <a:off x="2346290" y="5089491"/>
            <a:ext cx="3261545" cy="1175657"/>
            <a:chOff x="2346290" y="5089491"/>
            <a:chExt cx="3261545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EB005012-DC2E-4210-B5A1-82B59107D97C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30C175EA-0AF5-4F94-8940-C4748825D952}"/>
                </a:ext>
              </a:extLst>
            </p:cNvPr>
            <p:cNvSpPr/>
            <p:nvPr/>
          </p:nvSpPr>
          <p:spPr>
            <a:xfrm>
              <a:off x="2613577" y="52420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1207AD46-DA62-46BD-B8DD-CD8EFC19FA71}"/>
                </a:ext>
              </a:extLst>
            </p:cNvPr>
            <p:cNvSpPr txBox="1"/>
            <p:nvPr/>
          </p:nvSpPr>
          <p:spPr>
            <a:xfrm>
              <a:off x="3549529" y="5446486"/>
              <a:ext cx="157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Hoàng Mạnh Cường</a:t>
              </a:r>
            </a:p>
          </p:txBody>
        </p:sp>
      </p:grp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DEF9ADC4-2E2C-44CA-8066-5D2238287358}"/>
              </a:ext>
            </a:extLst>
          </p:cNvPr>
          <p:cNvSpPr/>
          <p:nvPr/>
        </p:nvSpPr>
        <p:spPr>
          <a:xfrm>
            <a:off x="5046941" y="112821"/>
            <a:ext cx="2098115" cy="2074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9FE1BC-84CF-45F2-A497-226CF91B69BA}"/>
              </a:ext>
            </a:extLst>
          </p:cNvPr>
          <p:cNvSpPr txBox="1"/>
          <p:nvPr/>
        </p:nvSpPr>
        <p:spPr>
          <a:xfrm>
            <a:off x="4098089" y="2189028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54E5F28-FD0B-43E1-9B53-49C52B2FB59D}"/>
              </a:ext>
            </a:extLst>
          </p:cNvPr>
          <p:cNvSpPr/>
          <p:nvPr/>
        </p:nvSpPr>
        <p:spPr>
          <a:xfrm rot="6013877">
            <a:off x="757752" y="930805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EE31EDF2-8B4C-4E0C-A4FA-F8A84EC42710}"/>
              </a:ext>
            </a:extLst>
          </p:cNvPr>
          <p:cNvSpPr/>
          <p:nvPr/>
        </p:nvSpPr>
        <p:spPr>
          <a:xfrm rot="18756427">
            <a:off x="9968508" y="650817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DA36CA9A-FDB0-40A1-AFC9-83BEBDEAEF7C}"/>
              </a:ext>
            </a:extLst>
          </p:cNvPr>
          <p:cNvSpPr/>
          <p:nvPr/>
        </p:nvSpPr>
        <p:spPr>
          <a:xfrm rot="19919425">
            <a:off x="498461" y="5688588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143AFB4F-A587-4610-A7EF-4B31B754FF9B}"/>
              </a:ext>
            </a:extLst>
          </p:cNvPr>
          <p:cNvSpPr/>
          <p:nvPr/>
        </p:nvSpPr>
        <p:spPr>
          <a:xfrm rot="2375446">
            <a:off x="10753599" y="57181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D3334EF8-E99A-4797-8776-6D0FEE2574CD}"/>
              </a:ext>
            </a:extLst>
          </p:cNvPr>
          <p:cNvSpPr/>
          <p:nvPr/>
        </p:nvSpPr>
        <p:spPr>
          <a:xfrm rot="2375446">
            <a:off x="3615012" y="1158354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F1848110-80A7-410B-8EC8-A873ECFA17E8}"/>
              </a:ext>
            </a:extLst>
          </p:cNvPr>
          <p:cNvSpPr/>
          <p:nvPr/>
        </p:nvSpPr>
        <p:spPr>
          <a:xfrm rot="18424535">
            <a:off x="8837917" y="183205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4A82A809-649C-462B-BE0B-5600B57427A0}"/>
              </a:ext>
            </a:extLst>
          </p:cNvPr>
          <p:cNvSpPr/>
          <p:nvPr/>
        </p:nvSpPr>
        <p:spPr>
          <a:xfrm rot="18424535">
            <a:off x="1678940" y="2175690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Isosceles Triangle 3">
            <a:extLst>
              <a:ext uri="{FF2B5EF4-FFF2-40B4-BE49-F238E27FC236}">
                <a16:creationId xmlns:a16="http://schemas.microsoft.com/office/drawing/2014/main" id="{1B9CDDBE-50AC-422A-AED4-1698E60A7403}"/>
              </a:ext>
            </a:extLst>
          </p:cNvPr>
          <p:cNvSpPr/>
          <p:nvPr/>
        </p:nvSpPr>
        <p:spPr>
          <a:xfrm rot="20459947">
            <a:off x="7860956" y="39047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Isosceles Triangle 3">
            <a:extLst>
              <a:ext uri="{FF2B5EF4-FFF2-40B4-BE49-F238E27FC236}">
                <a16:creationId xmlns:a16="http://schemas.microsoft.com/office/drawing/2014/main" id="{56804DF9-7E08-46EB-A6A9-65AA98E303EE}"/>
              </a:ext>
            </a:extLst>
          </p:cNvPr>
          <p:cNvSpPr/>
          <p:nvPr/>
        </p:nvSpPr>
        <p:spPr>
          <a:xfrm rot="20459947">
            <a:off x="2192715" y="16161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Isosceles Triangle 3">
            <a:extLst>
              <a:ext uri="{FF2B5EF4-FFF2-40B4-BE49-F238E27FC236}">
                <a16:creationId xmlns:a16="http://schemas.microsoft.com/office/drawing/2014/main" id="{F6BDBF54-F132-4140-90C5-444C25C4A33A}"/>
              </a:ext>
            </a:extLst>
          </p:cNvPr>
          <p:cNvSpPr/>
          <p:nvPr/>
        </p:nvSpPr>
        <p:spPr>
          <a:xfrm rot="2160626">
            <a:off x="10982477" y="1589906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7B93D9D-EB6C-4494-B9F2-97BAE41CE204}"/>
              </a:ext>
            </a:extLst>
          </p:cNvPr>
          <p:cNvSpPr txBox="1"/>
          <p:nvPr/>
        </p:nvSpPr>
        <p:spPr>
          <a:xfrm>
            <a:off x="4465225" y="3021525"/>
            <a:ext cx="326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67AF00B3-358E-4D7D-BDA7-BDEC25365FF2}"/>
              </a:ext>
            </a:extLst>
          </p:cNvPr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2E7884E-33A1-4123-8FC3-A2BDF8325B3A}"/>
              </a:ext>
            </a:extLst>
          </p:cNvPr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9D3AE8C-CC8B-4DCF-81C2-890839B178D8}"/>
              </a:ext>
            </a:extLst>
          </p:cNvPr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CF75B89-C83E-4898-9D65-FD3B0E2B9177}"/>
              </a:ext>
            </a:extLst>
          </p:cNvPr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33B837AE-4A6A-4839-9141-5E71B5D3947C}"/>
              </a:ext>
            </a:extLst>
          </p:cNvPr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CA1A900D-9AF3-474E-872F-2B8B62301F61}"/>
              </a:ext>
            </a:extLst>
          </p:cNvPr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C1EDF187-8F1A-47F1-BAC1-308B6FA7DCE2}"/>
              </a:ext>
            </a:extLst>
          </p:cNvPr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6D55A046-467F-496B-9CBB-CB21F27C2819}"/>
                </a:ext>
              </a:extLst>
            </p:cNvPr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B544C1F8-321D-4292-980A-321F7E454CED}"/>
                </a:ext>
              </a:extLst>
            </p:cNvPr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26F7D100-2DA7-413B-9668-1891EB1EB918}"/>
              </a:ext>
            </a:extLst>
          </p:cNvPr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5CED7D7E-75CA-4665-8486-D223D437D19A}"/>
                </a:ext>
              </a:extLst>
            </p:cNvPr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A6810AB0-81A4-45DA-B45B-F8EB8DC4C280}"/>
                </a:ext>
              </a:extLst>
            </p:cNvPr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54696423-580E-448F-A3B6-E3EEB886CB66}"/>
              </a:ext>
            </a:extLst>
          </p:cNvPr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>
              <a:extLst>
                <a:ext uri="{FF2B5EF4-FFF2-40B4-BE49-F238E27FC236}">
                  <a16:creationId xmlns:a16="http://schemas.microsoft.com/office/drawing/2014/main" id="{92B9D1C9-A86D-4C80-94C5-B70D0D375B03}"/>
                </a:ext>
              </a:extLst>
            </p:cNvPr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>
              <a:extLst>
                <a:ext uri="{FF2B5EF4-FFF2-40B4-BE49-F238E27FC236}">
                  <a16:creationId xmlns:a16="http://schemas.microsoft.com/office/drawing/2014/main" id="{63B1520F-7B82-4439-B4DD-0583AD19364B}"/>
                </a:ext>
              </a:extLst>
            </p:cNvPr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8A272B54-C2F7-434E-92D9-61500B130220}"/>
              </a:ext>
            </a:extLst>
          </p:cNvPr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840BB8FF-8A30-40C7-8EE0-21DB8380CBF6}"/>
                </a:ext>
              </a:extLst>
            </p:cNvPr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>
              <a:extLst>
                <a:ext uri="{FF2B5EF4-FFF2-40B4-BE49-F238E27FC236}">
                  <a16:creationId xmlns:a16="http://schemas.microsoft.com/office/drawing/2014/main" id="{45A5D125-34BD-4E18-8B1C-4D7185E13A8B}"/>
                </a:ext>
              </a:extLst>
            </p:cNvPr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7A657942-D511-4E53-A319-D19D7BF5425C}"/>
              </a:ext>
            </a:extLst>
          </p:cNvPr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3C164530-D855-49A1-836E-8993B6CF72EA}"/>
              </a:ext>
            </a:extLst>
          </p:cNvPr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E38AD1BA-11E3-40B3-AD7C-184244241F17}"/>
              </a:ext>
            </a:extLst>
          </p:cNvPr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069F4731-9B12-4167-A8AB-F9AACF53D348}"/>
              </a:ext>
            </a:extLst>
          </p:cNvPr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</p:spTree>
    <p:extLst>
      <p:ext uri="{BB962C8B-B14F-4D97-AF65-F5344CB8AC3E}">
        <p14:creationId xmlns:p14="http://schemas.microsoft.com/office/powerpoint/2010/main" val="36206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535287" y="18047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468580" y="349590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405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535287" y="268899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535287" y="370105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590314" y="462797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1B0A2202-B398-4BA3-9B55-3244DD69CBF0}"/>
              </a:ext>
            </a:extLst>
          </p:cNvPr>
          <p:cNvGrpSpPr/>
          <p:nvPr/>
        </p:nvGrpSpPr>
        <p:grpSpPr>
          <a:xfrm>
            <a:off x="6606778" y="1210105"/>
            <a:ext cx="2210551" cy="2638295"/>
            <a:chOff x="6606778" y="1210105"/>
            <a:chExt cx="2210551" cy="263829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6723058" y="131953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606778" y="121010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6E117F04-595D-451A-BDD2-96EDA1AB982E}"/>
              </a:ext>
            </a:extLst>
          </p:cNvPr>
          <p:cNvGrpSpPr/>
          <p:nvPr/>
        </p:nvGrpSpPr>
        <p:grpSpPr>
          <a:xfrm>
            <a:off x="9202577" y="1097807"/>
            <a:ext cx="2210549" cy="2638295"/>
            <a:chOff x="9202577" y="1097807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9318855" y="120723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9202577" y="1097807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0A18E7A1-5068-44F7-9B99-D117A627D5E6}"/>
              </a:ext>
            </a:extLst>
          </p:cNvPr>
          <p:cNvGrpSpPr/>
          <p:nvPr/>
        </p:nvGrpSpPr>
        <p:grpSpPr>
          <a:xfrm>
            <a:off x="9391135" y="3938065"/>
            <a:ext cx="2210551" cy="2655924"/>
            <a:chOff x="9391135" y="3938065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9507415" y="406512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9391135" y="3938065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3CED25C4-EC9F-4B6E-A914-C0C5C0653B46}"/>
              </a:ext>
            </a:extLst>
          </p:cNvPr>
          <p:cNvGrpSpPr/>
          <p:nvPr/>
        </p:nvGrpSpPr>
        <p:grpSpPr>
          <a:xfrm>
            <a:off x="6827573" y="4075537"/>
            <a:ext cx="2210551" cy="2638295"/>
            <a:chOff x="6827573" y="4075537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6943853" y="418496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6827573" y="4075537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652786" y="2004768"/>
            <a:ext cx="377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1.Tầm nhìn và sứ mệnh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652785" y="2912687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2.Quản lí dự án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676360" y="3902902"/>
            <a:ext cx="37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3.Yêu cầu phần mềm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731387" y="4829820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4.Phân tích và thiết kế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7229" y="281677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230E3141-AC3B-4157-9302-314B6A78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9059">
            <a:off x="4765064" y="2100309"/>
            <a:ext cx="774415" cy="774415"/>
          </a:xfrm>
          <a:prstGeom prst="rect">
            <a:avLst/>
          </a:prstGeom>
        </p:spPr>
      </p:pic>
      <p:sp>
        <p:nvSpPr>
          <p:cNvPr id="14" name="Hình chữ nhật 11">
            <a:extLst>
              <a:ext uri="{FF2B5EF4-FFF2-40B4-BE49-F238E27FC236}">
                <a16:creationId xmlns:a16="http://schemas.microsoft.com/office/drawing/2014/main" id="{7846D062-4017-127D-F200-76478264225A}"/>
              </a:ext>
            </a:extLst>
          </p:cNvPr>
          <p:cNvSpPr/>
          <p:nvPr/>
        </p:nvSpPr>
        <p:spPr>
          <a:xfrm>
            <a:off x="590314" y="564003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8" name="Hộp Văn bản 25">
            <a:extLst>
              <a:ext uri="{FF2B5EF4-FFF2-40B4-BE49-F238E27FC236}">
                <a16:creationId xmlns:a16="http://schemas.microsoft.com/office/drawing/2014/main" id="{1A9DDDA2-9445-519A-5469-F6A4CF5DF96C}"/>
              </a:ext>
            </a:extLst>
          </p:cNvPr>
          <p:cNvSpPr txBox="1"/>
          <p:nvPr/>
        </p:nvSpPr>
        <p:spPr>
          <a:xfrm>
            <a:off x="731387" y="5841879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304581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483974" y="1727413"/>
            <a:ext cx="4868539" cy="132787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595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1181" y="31490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E8A0BDBA-7280-432F-9CF9-87E58A490CDB}"/>
              </a:ext>
            </a:extLst>
          </p:cNvPr>
          <p:cNvGrpSpPr/>
          <p:nvPr/>
        </p:nvGrpSpPr>
        <p:grpSpPr>
          <a:xfrm>
            <a:off x="6996313" y="1188496"/>
            <a:ext cx="4191532" cy="5281663"/>
            <a:chOff x="6996313" y="1188496"/>
            <a:chExt cx="4191532" cy="5281663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7192901" y="1423455"/>
              <a:ext cx="3994944" cy="50467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996313" y="1188496"/>
              <a:ext cx="3994944" cy="50467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Nêu vấn đề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Tuyên ngôn sản phẩm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Người dùng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Thị trường</a:t>
              </a:r>
            </a:p>
            <a:p>
              <a:pPr marL="1257300" lvl="2" indent="-342900">
                <a:buFont typeface="+mj-lt"/>
                <a:buAutoNum type="alphaLcPeriod"/>
              </a:pPr>
              <a:endParaRPr lang="vi-VN" dirty="0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C8E7BE67-BA1B-41C0-88E0-C0F68C9FB036}"/>
              </a:ext>
            </a:extLst>
          </p:cNvPr>
          <p:cNvGrpSpPr/>
          <p:nvPr/>
        </p:nvGrpSpPr>
        <p:grpSpPr>
          <a:xfrm>
            <a:off x="14657233" y="3799154"/>
            <a:ext cx="2210549" cy="2638295"/>
            <a:chOff x="14657233" y="3799154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E24C523F-4D53-4C4F-9B18-6C564304D8A2}"/>
              </a:ext>
            </a:extLst>
          </p:cNvPr>
          <p:cNvGrpSpPr/>
          <p:nvPr/>
        </p:nvGrpSpPr>
        <p:grpSpPr>
          <a:xfrm>
            <a:off x="17655688" y="3808577"/>
            <a:ext cx="2210551" cy="2655924"/>
            <a:chOff x="17655688" y="3808577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1C2E9AB-EFB4-46D2-8B0E-BEC44AD3F6B1}"/>
              </a:ext>
            </a:extLst>
          </p:cNvPr>
          <p:cNvGrpSpPr/>
          <p:nvPr/>
        </p:nvGrpSpPr>
        <p:grpSpPr>
          <a:xfrm>
            <a:off x="11658776" y="3851804"/>
            <a:ext cx="2210551" cy="2638295"/>
            <a:chOff x="11658776" y="3851804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11775056" y="396123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11658776" y="3851804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581738" y="2151730"/>
            <a:ext cx="34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1.Tầm nhìn và sứ mệnh</a:t>
            </a:r>
          </a:p>
        </p:txBody>
      </p:sp>
      <p:pic>
        <p:nvPicPr>
          <p:cNvPr id="4" name="Hình ảnh 3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69075037-646F-4086-82C7-0A4439FC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3872577" y="1377438"/>
            <a:ext cx="1787615" cy="1787615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B208755-9E26-4A2F-9F09-D3B230ACD72A}"/>
              </a:ext>
            </a:extLst>
          </p:cNvPr>
          <p:cNvSpPr txBox="1"/>
          <p:nvPr/>
        </p:nvSpPr>
        <p:spPr>
          <a:xfrm>
            <a:off x="2491275" y="403432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sp>
        <p:nvSpPr>
          <p:cNvPr id="38" name="Hình chữ nhật 9">
            <a:extLst>
              <a:ext uri="{FF2B5EF4-FFF2-40B4-BE49-F238E27FC236}">
                <a16:creationId xmlns:a16="http://schemas.microsoft.com/office/drawing/2014/main" id="{D2A5D35C-9921-7A25-FB18-3D36D14D2BA0}"/>
              </a:ext>
            </a:extLst>
          </p:cNvPr>
          <p:cNvSpPr/>
          <p:nvPr/>
        </p:nvSpPr>
        <p:spPr>
          <a:xfrm>
            <a:off x="520096" y="312442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39" name="Hình chữ nhật 10">
            <a:extLst>
              <a:ext uri="{FF2B5EF4-FFF2-40B4-BE49-F238E27FC236}">
                <a16:creationId xmlns:a16="http://schemas.microsoft.com/office/drawing/2014/main" id="{AB5B5FE9-987E-6DCE-3DC1-100FA1B8A677}"/>
              </a:ext>
            </a:extLst>
          </p:cNvPr>
          <p:cNvSpPr/>
          <p:nvPr/>
        </p:nvSpPr>
        <p:spPr>
          <a:xfrm>
            <a:off x="514593" y="403713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0" name="Hình chữ nhật 11">
            <a:extLst>
              <a:ext uri="{FF2B5EF4-FFF2-40B4-BE49-F238E27FC236}">
                <a16:creationId xmlns:a16="http://schemas.microsoft.com/office/drawing/2014/main" id="{8C1D7736-1426-6522-D8BE-1947FB348B6F}"/>
              </a:ext>
            </a:extLst>
          </p:cNvPr>
          <p:cNvSpPr/>
          <p:nvPr/>
        </p:nvSpPr>
        <p:spPr>
          <a:xfrm>
            <a:off x="569620" y="496405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1" name="Hộp Văn bản 23">
            <a:extLst>
              <a:ext uri="{FF2B5EF4-FFF2-40B4-BE49-F238E27FC236}">
                <a16:creationId xmlns:a16="http://schemas.microsoft.com/office/drawing/2014/main" id="{0F533374-7349-F003-90FC-6600B6BADE57}"/>
              </a:ext>
            </a:extLst>
          </p:cNvPr>
          <p:cNvSpPr txBox="1"/>
          <p:nvPr/>
        </p:nvSpPr>
        <p:spPr>
          <a:xfrm>
            <a:off x="632091" y="3248770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2.Quản lí dự án</a:t>
            </a:r>
          </a:p>
        </p:txBody>
      </p:sp>
      <p:sp>
        <p:nvSpPr>
          <p:cNvPr id="42" name="Hộp Văn bản 24">
            <a:extLst>
              <a:ext uri="{FF2B5EF4-FFF2-40B4-BE49-F238E27FC236}">
                <a16:creationId xmlns:a16="http://schemas.microsoft.com/office/drawing/2014/main" id="{A6B494AD-2144-B913-4B59-B503C91B95AD}"/>
              </a:ext>
            </a:extLst>
          </p:cNvPr>
          <p:cNvSpPr txBox="1"/>
          <p:nvPr/>
        </p:nvSpPr>
        <p:spPr>
          <a:xfrm>
            <a:off x="655666" y="4238985"/>
            <a:ext cx="37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3.Yêu cầu phần mềm</a:t>
            </a:r>
          </a:p>
        </p:txBody>
      </p:sp>
      <p:sp>
        <p:nvSpPr>
          <p:cNvPr id="43" name="Hộp Văn bản 25">
            <a:extLst>
              <a:ext uri="{FF2B5EF4-FFF2-40B4-BE49-F238E27FC236}">
                <a16:creationId xmlns:a16="http://schemas.microsoft.com/office/drawing/2014/main" id="{FDEF4B41-9D32-5680-DBC6-E351786B7970}"/>
              </a:ext>
            </a:extLst>
          </p:cNvPr>
          <p:cNvSpPr txBox="1"/>
          <p:nvPr/>
        </p:nvSpPr>
        <p:spPr>
          <a:xfrm>
            <a:off x="710693" y="516590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4.Phân tích và thiết kế</a:t>
            </a:r>
          </a:p>
        </p:txBody>
      </p:sp>
      <p:sp>
        <p:nvSpPr>
          <p:cNvPr id="44" name="Hình chữ nhật 11">
            <a:extLst>
              <a:ext uri="{FF2B5EF4-FFF2-40B4-BE49-F238E27FC236}">
                <a16:creationId xmlns:a16="http://schemas.microsoft.com/office/drawing/2014/main" id="{8D632139-558B-6BEF-5E4A-D6BB5862035F}"/>
              </a:ext>
            </a:extLst>
          </p:cNvPr>
          <p:cNvSpPr/>
          <p:nvPr/>
        </p:nvSpPr>
        <p:spPr>
          <a:xfrm>
            <a:off x="569620" y="59761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ộp Văn bản 25">
            <a:extLst>
              <a:ext uri="{FF2B5EF4-FFF2-40B4-BE49-F238E27FC236}">
                <a16:creationId xmlns:a16="http://schemas.microsoft.com/office/drawing/2014/main" id="{F7E1AEE3-52F3-07BD-096B-066C25B4A35F}"/>
              </a:ext>
            </a:extLst>
          </p:cNvPr>
          <p:cNvSpPr txBox="1"/>
          <p:nvPr/>
        </p:nvSpPr>
        <p:spPr>
          <a:xfrm>
            <a:off x="710693" y="6177962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260127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  <a:p>
            <a:pPr algn="ctr"/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486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12611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663431" y="3964055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641345" y="5222618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397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4">
                    <a:lumMod val="50000"/>
                  </a:schemeClr>
                </a:solidFill>
              </a:rPr>
              <a:t>1.Tầm nhìn và sứ mệnh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77869" y="3098019"/>
            <a:ext cx="2498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2.Quản lí dự án</a:t>
            </a:r>
          </a:p>
          <a:p>
            <a:endParaRPr lang="vi-V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04504" y="4165904"/>
            <a:ext cx="3123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3.Yêu cầu phần mềm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04504" y="5120476"/>
            <a:ext cx="366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4.Phân tích và thiết kế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11475316" y="3831224"/>
            <a:ext cx="2210549" cy="2638295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4387151" y="3877125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548090" y="1175972"/>
            <a:ext cx="4358030" cy="5293547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Cấu trúc nhóm</a:t>
              </a:r>
              <a:endParaRPr lang="en-US" dirty="0"/>
            </a:p>
            <a:p>
              <a:pPr marL="1257300" lvl="2" indent="-342900">
                <a:buFont typeface="+mj-lt"/>
                <a:buAutoNum type="alphaLcPeriod"/>
              </a:pPr>
              <a:r>
                <a:rPr lang="en-US" dirty="0" err="1"/>
                <a:t>Lịch</a:t>
              </a:r>
              <a:r>
                <a:rPr lang="en-US" dirty="0"/>
                <a:t> </a:t>
              </a:r>
              <a:r>
                <a:rPr lang="en-US" dirty="0" err="1"/>
                <a:t>biểu</a:t>
              </a:r>
              <a:r>
                <a:rPr lang="en-US" dirty="0"/>
                <a:t> </a:t>
              </a:r>
            </a:p>
            <a:p>
              <a:pPr marL="1257300" lvl="2" indent="-342900">
                <a:buFont typeface="+mj-lt"/>
                <a:buAutoNum type="alphaLcPeriod"/>
              </a:pPr>
              <a:r>
                <a:rPr lang="en-US" dirty="0" err="1"/>
                <a:t>Giám</a:t>
              </a:r>
              <a:r>
                <a:rPr lang="en-US" dirty="0"/>
                <a:t> </a:t>
              </a:r>
              <a:r>
                <a:rPr lang="en-US" dirty="0" err="1"/>
                <a:t>sát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kiểm</a:t>
              </a:r>
              <a:r>
                <a:rPr lang="en-US" dirty="0"/>
                <a:t> </a:t>
              </a:r>
              <a:r>
                <a:rPr lang="en-US" dirty="0" err="1"/>
                <a:t>soát</a:t>
              </a:r>
              <a:r>
                <a:rPr lang="en-US" dirty="0"/>
                <a:t> </a:t>
              </a:r>
              <a:r>
                <a:rPr lang="en-US" dirty="0" err="1"/>
                <a:t>dự</a:t>
              </a:r>
              <a:r>
                <a:rPr lang="en-US" dirty="0"/>
                <a:t> </a:t>
              </a:r>
              <a:r>
                <a:rPr lang="en-US" dirty="0" err="1"/>
                <a:t>án</a:t>
              </a:r>
              <a:endParaRPr lang="vi-VN" dirty="0"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3716845" y="2386521"/>
            <a:ext cx="1457475" cy="1457475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39" name="Hình ảnh 38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A5F6170-A051-4067-9179-5D86C8848E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0239">
            <a:off x="4637515" y="4488119"/>
            <a:ext cx="805705" cy="805705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4074CA3-0522-4A7C-8F0F-7466D18F6FCD}"/>
              </a:ext>
            </a:extLst>
          </p:cNvPr>
          <p:cNvSpPr txBox="1"/>
          <p:nvPr/>
        </p:nvSpPr>
        <p:spPr>
          <a:xfrm>
            <a:off x="2666555" y="5010587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sp>
        <p:nvSpPr>
          <p:cNvPr id="15" name="Hình chữ nhật 11">
            <a:extLst>
              <a:ext uri="{FF2B5EF4-FFF2-40B4-BE49-F238E27FC236}">
                <a16:creationId xmlns:a16="http://schemas.microsoft.com/office/drawing/2014/main" id="{5D3EE33C-8E85-CF3E-8344-0EF1BBFD767F}"/>
              </a:ext>
            </a:extLst>
          </p:cNvPr>
          <p:cNvSpPr/>
          <p:nvPr/>
        </p:nvSpPr>
        <p:spPr>
          <a:xfrm>
            <a:off x="663431" y="578649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6" name="Hộp Văn bản 25">
            <a:extLst>
              <a:ext uri="{FF2B5EF4-FFF2-40B4-BE49-F238E27FC236}">
                <a16:creationId xmlns:a16="http://schemas.microsoft.com/office/drawing/2014/main" id="{78C0AC48-6935-1936-F7C7-87DB20716CB7}"/>
              </a:ext>
            </a:extLst>
          </p:cNvPr>
          <p:cNvSpPr txBox="1"/>
          <p:nvPr/>
        </p:nvSpPr>
        <p:spPr>
          <a:xfrm>
            <a:off x="804504" y="5988342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235937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43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36903" y="3620497"/>
            <a:ext cx="4905837" cy="13459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37784" y="4018793"/>
            <a:ext cx="2965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3.Yêu cầu phần mềm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881694" y="1424996"/>
            <a:ext cx="4262556" cy="4980993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+mj-lt"/>
                <a:buAutoNum type="alphaLcPeriod"/>
              </a:pPr>
              <a:r>
                <a:rPr lang="vi-VN" dirty="0" err="1"/>
                <a:t>Use</a:t>
              </a:r>
              <a:r>
                <a:rPr lang="vi-VN" dirty="0"/>
                <a:t> </a:t>
              </a:r>
              <a:r>
                <a:rPr lang="vi-VN" dirty="0" err="1"/>
                <a:t>case</a:t>
              </a:r>
              <a:r>
                <a:rPr lang="vi-VN" dirty="0"/>
                <a:t> </a:t>
              </a:r>
              <a:r>
                <a:rPr lang="vi-VN" dirty="0" err="1"/>
                <a:t>model</a:t>
              </a:r>
              <a:endParaRPr lang="vi-VN" dirty="0"/>
            </a:p>
            <a:p>
              <a:pPr marL="1257300" lvl="2" indent="-342900">
                <a:buFont typeface="+mj-lt"/>
                <a:buAutoNum type="alphaLcPeriod"/>
              </a:pPr>
              <a:r>
                <a:rPr lang="vi-VN" dirty="0"/>
                <a:t>Yêu cầu phi chức năng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1800863" y="3762282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355526" y="11235707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3872687" y="3185125"/>
            <a:ext cx="1783480" cy="1783480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9ACBCA3-7D1C-4193-93E4-32554AB576CF}"/>
              </a:ext>
            </a:extLst>
          </p:cNvPr>
          <p:cNvSpPr txBox="1"/>
          <p:nvPr/>
        </p:nvSpPr>
        <p:spPr>
          <a:xfrm>
            <a:off x="2707184" y="5531740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4</a:t>
            </a:r>
          </a:p>
        </p:txBody>
      </p: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F5A2D51A-8D62-4DA0-92E5-3E43ED8B65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6726" y="4781515"/>
            <a:ext cx="741659" cy="741659"/>
          </a:xfrm>
          <a:prstGeom prst="rect">
            <a:avLst/>
          </a:prstGeom>
        </p:spPr>
      </p:pic>
      <p:sp>
        <p:nvSpPr>
          <p:cNvPr id="15" name="Hình chữ nhật 6">
            <a:extLst>
              <a:ext uri="{FF2B5EF4-FFF2-40B4-BE49-F238E27FC236}">
                <a16:creationId xmlns:a16="http://schemas.microsoft.com/office/drawing/2014/main" id="{DF775B80-6E19-225F-EE12-E15212916A63}"/>
              </a:ext>
            </a:extLst>
          </p:cNvPr>
          <p:cNvSpPr/>
          <p:nvPr/>
        </p:nvSpPr>
        <p:spPr>
          <a:xfrm>
            <a:off x="535287" y="18047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7" name="Hình chữ nhật 9">
            <a:extLst>
              <a:ext uri="{FF2B5EF4-FFF2-40B4-BE49-F238E27FC236}">
                <a16:creationId xmlns:a16="http://schemas.microsoft.com/office/drawing/2014/main" id="{6B793BC7-BA4B-DBAF-D935-21BE75FF4665}"/>
              </a:ext>
            </a:extLst>
          </p:cNvPr>
          <p:cNvSpPr/>
          <p:nvPr/>
        </p:nvSpPr>
        <p:spPr>
          <a:xfrm>
            <a:off x="535287" y="268899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8" name="Hộp Văn bản 22">
            <a:extLst>
              <a:ext uri="{FF2B5EF4-FFF2-40B4-BE49-F238E27FC236}">
                <a16:creationId xmlns:a16="http://schemas.microsoft.com/office/drawing/2014/main" id="{F494B9E8-0310-629E-0CF8-642E91DFE152}"/>
              </a:ext>
            </a:extLst>
          </p:cNvPr>
          <p:cNvSpPr txBox="1"/>
          <p:nvPr/>
        </p:nvSpPr>
        <p:spPr>
          <a:xfrm>
            <a:off x="652786" y="2004768"/>
            <a:ext cx="377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1.Tầm nhìn và sứ mệnh</a:t>
            </a:r>
          </a:p>
        </p:txBody>
      </p:sp>
      <p:sp>
        <p:nvSpPr>
          <p:cNvPr id="19" name="Hộp Văn bản 23">
            <a:extLst>
              <a:ext uri="{FF2B5EF4-FFF2-40B4-BE49-F238E27FC236}">
                <a16:creationId xmlns:a16="http://schemas.microsoft.com/office/drawing/2014/main" id="{829E07F3-56C8-8742-AE41-A24CE0F73A4A}"/>
              </a:ext>
            </a:extLst>
          </p:cNvPr>
          <p:cNvSpPr txBox="1"/>
          <p:nvPr/>
        </p:nvSpPr>
        <p:spPr>
          <a:xfrm>
            <a:off x="652785" y="2912687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2.Quản lí dự án</a:t>
            </a:r>
          </a:p>
        </p:txBody>
      </p:sp>
      <p:sp>
        <p:nvSpPr>
          <p:cNvPr id="20" name="Hình chữ nhật 11">
            <a:extLst>
              <a:ext uri="{FF2B5EF4-FFF2-40B4-BE49-F238E27FC236}">
                <a16:creationId xmlns:a16="http://schemas.microsoft.com/office/drawing/2014/main" id="{E2AD132A-A132-5C4F-7E8E-38E37E818D6C}"/>
              </a:ext>
            </a:extLst>
          </p:cNvPr>
          <p:cNvSpPr/>
          <p:nvPr/>
        </p:nvSpPr>
        <p:spPr>
          <a:xfrm>
            <a:off x="569620" y="496405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1" name="Hộp Văn bản 25">
            <a:extLst>
              <a:ext uri="{FF2B5EF4-FFF2-40B4-BE49-F238E27FC236}">
                <a16:creationId xmlns:a16="http://schemas.microsoft.com/office/drawing/2014/main" id="{92751952-D072-67D6-E8C0-23C1183FCC78}"/>
              </a:ext>
            </a:extLst>
          </p:cNvPr>
          <p:cNvSpPr txBox="1"/>
          <p:nvPr/>
        </p:nvSpPr>
        <p:spPr>
          <a:xfrm>
            <a:off x="710693" y="516590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4.Phân tích và thiết kế</a:t>
            </a:r>
          </a:p>
        </p:txBody>
      </p:sp>
      <p:sp>
        <p:nvSpPr>
          <p:cNvPr id="22" name="Hình chữ nhật 11">
            <a:extLst>
              <a:ext uri="{FF2B5EF4-FFF2-40B4-BE49-F238E27FC236}">
                <a16:creationId xmlns:a16="http://schemas.microsoft.com/office/drawing/2014/main" id="{24305B4B-CB86-DD00-5020-AB19A815318E}"/>
              </a:ext>
            </a:extLst>
          </p:cNvPr>
          <p:cNvSpPr/>
          <p:nvPr/>
        </p:nvSpPr>
        <p:spPr>
          <a:xfrm>
            <a:off x="569620" y="5976113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8" name="Hộp Văn bản 25">
            <a:extLst>
              <a:ext uri="{FF2B5EF4-FFF2-40B4-BE49-F238E27FC236}">
                <a16:creationId xmlns:a16="http://schemas.microsoft.com/office/drawing/2014/main" id="{ED3BD0AF-CB0C-55CB-2E72-5D94B618F528}"/>
              </a:ext>
            </a:extLst>
          </p:cNvPr>
          <p:cNvSpPr txBox="1"/>
          <p:nvPr/>
        </p:nvSpPr>
        <p:spPr>
          <a:xfrm>
            <a:off x="710693" y="6177962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8323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603380C8-28A4-40AA-ABCB-D6A0A0128FB6}"/>
              </a:ext>
            </a:extLst>
          </p:cNvPr>
          <p:cNvSpPr/>
          <p:nvPr/>
        </p:nvSpPr>
        <p:spPr>
          <a:xfrm rot="20305115">
            <a:off x="872330" y="443856"/>
            <a:ext cx="10558675" cy="60386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C07EC737-5089-455A-8EE4-A5A9B23C051C}"/>
              </a:ext>
            </a:extLst>
          </p:cNvPr>
          <p:cNvSpPr/>
          <p:nvPr/>
        </p:nvSpPr>
        <p:spPr>
          <a:xfrm>
            <a:off x="1473722" y="901929"/>
            <a:ext cx="9453579" cy="49305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6D7B480-0CD5-4065-8BCB-F5420ACD3377}"/>
              </a:ext>
            </a:extLst>
          </p:cNvPr>
          <p:cNvSpPr/>
          <p:nvPr/>
        </p:nvSpPr>
        <p:spPr>
          <a:xfrm>
            <a:off x="2378394" y="1311385"/>
            <a:ext cx="7436865" cy="42050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A56E0EB-3982-4E47-B5F5-BDE5DDE01C8F}"/>
              </a:ext>
            </a:extLst>
          </p:cNvPr>
          <p:cNvSpPr/>
          <p:nvPr/>
        </p:nvSpPr>
        <p:spPr>
          <a:xfrm>
            <a:off x="3176062" y="1921636"/>
            <a:ext cx="5943599" cy="324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Viền Kim Cương Xanh Ngọc">
            <a:extLst>
              <a:ext uri="{FF2B5EF4-FFF2-40B4-BE49-F238E27FC236}">
                <a16:creationId xmlns:a16="http://schemas.microsoft.com/office/drawing/2014/main" id="{13107193-BB54-4325-B089-705F200F6930}"/>
              </a:ext>
            </a:extLst>
          </p:cNvPr>
          <p:cNvSpPr/>
          <p:nvPr/>
        </p:nvSpPr>
        <p:spPr>
          <a:xfrm rot="8910161">
            <a:off x="9069369" y="385632"/>
            <a:ext cx="1306471" cy="1374933"/>
          </a:xfrm>
          <a:prstGeom prst="diamond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accent4">
                <a:lumMod val="50000"/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</a:rPr>
              <a:t>Nhóm 24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PHARMA TRACK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440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ĐỒ ÁN NHẬP MÔN CNPM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561835" y="3986274"/>
            <a:ext cx="4950427" cy="14680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586685" y="4418983"/>
            <a:ext cx="339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4. </a:t>
            </a:r>
            <a:r>
              <a:rPr 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tích và thiết kế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857757" y="7550638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527776" y="7310841"/>
            <a:ext cx="2502884" cy="3286524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7019979" y="1468763"/>
            <a:ext cx="4314264" cy="4788046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0" lvl="3" indent="-342900">
                <a:buFont typeface="+mj-lt"/>
                <a:buAutoNum type="alphaLcPeriod"/>
              </a:pPr>
              <a:r>
                <a:rPr lang="vi-VN" dirty="0"/>
                <a:t>Kiến trúc</a:t>
              </a:r>
            </a:p>
            <a:p>
              <a:pPr marL="1714500" lvl="3" indent="-342900">
                <a:buFont typeface="+mj-lt"/>
                <a:buAutoNum type="alphaLcPeriod"/>
              </a:pPr>
              <a:r>
                <a:rPr lang="vi-VN" dirty="0"/>
                <a:t>Công nghệ</a:t>
              </a:r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3569955" y="7220141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4051804" y="3004469"/>
            <a:ext cx="940437" cy="940437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BE028D20-D0EB-474F-9C55-9178FF93A973}"/>
              </a:ext>
            </a:extLst>
          </p:cNvPr>
          <p:cNvSpPr txBox="1"/>
          <p:nvPr/>
        </p:nvSpPr>
        <p:spPr>
          <a:xfrm>
            <a:off x="2104425" y="392052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017BC5C-E1BA-4FAC-8769-174585EA8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22" y="3722135"/>
            <a:ext cx="1461900" cy="1461900"/>
          </a:xfrm>
          <a:prstGeom prst="rect">
            <a:avLst/>
          </a:prstGeom>
        </p:spPr>
      </p:pic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D3C2A5C0-D647-456C-8073-51545FEA31B0}"/>
              </a:ext>
            </a:extLst>
          </p:cNvPr>
          <p:cNvSpPr/>
          <p:nvPr/>
        </p:nvSpPr>
        <p:spPr>
          <a:xfrm>
            <a:off x="586686" y="8126525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7AB0C9C4-7E44-4E34-A0CB-FC6986F70817}"/>
              </a:ext>
            </a:extLst>
          </p:cNvPr>
          <p:cNvSpPr/>
          <p:nvPr/>
        </p:nvSpPr>
        <p:spPr>
          <a:xfrm>
            <a:off x="9808864" y="20466630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8E187CB-5A76-4F04-8DEA-1F738F7FFEF1}"/>
              </a:ext>
            </a:extLst>
          </p:cNvPr>
          <p:cNvSpPr/>
          <p:nvPr/>
        </p:nvSpPr>
        <p:spPr>
          <a:xfrm>
            <a:off x="9983693" y="12264189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B2060BBC-C4F4-49F0-AD1B-5A5373D501CA}"/>
              </a:ext>
            </a:extLst>
          </p:cNvPr>
          <p:cNvSpPr/>
          <p:nvPr/>
        </p:nvSpPr>
        <p:spPr>
          <a:xfrm>
            <a:off x="783754" y="18200151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D966AE-E4FA-6A0B-B7FB-A6C44FFC7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8564" y="3507311"/>
            <a:ext cx="2124514" cy="2657307"/>
          </a:xfrm>
          <a:prstGeom prst="rect">
            <a:avLst/>
          </a:prstGeom>
        </p:spPr>
      </p:pic>
      <p:sp>
        <p:nvSpPr>
          <p:cNvPr id="28" name="Hình chữ nhật 9">
            <a:extLst>
              <a:ext uri="{FF2B5EF4-FFF2-40B4-BE49-F238E27FC236}">
                <a16:creationId xmlns:a16="http://schemas.microsoft.com/office/drawing/2014/main" id="{16E6D83D-12F6-E8F2-07BA-A259A2914BB7}"/>
              </a:ext>
            </a:extLst>
          </p:cNvPr>
          <p:cNvSpPr/>
          <p:nvPr/>
        </p:nvSpPr>
        <p:spPr>
          <a:xfrm>
            <a:off x="753783" y="271248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" name="Hình chữ nhật 9">
            <a:extLst>
              <a:ext uri="{FF2B5EF4-FFF2-40B4-BE49-F238E27FC236}">
                <a16:creationId xmlns:a16="http://schemas.microsoft.com/office/drawing/2014/main" id="{154D13A2-E2B9-53BA-C1E2-2C3DE183EC5F}"/>
              </a:ext>
            </a:extLst>
          </p:cNvPr>
          <p:cNvSpPr/>
          <p:nvPr/>
        </p:nvSpPr>
        <p:spPr>
          <a:xfrm>
            <a:off x="506029" y="256927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Hộp Văn bản 23">
            <a:extLst>
              <a:ext uri="{FF2B5EF4-FFF2-40B4-BE49-F238E27FC236}">
                <a16:creationId xmlns:a16="http://schemas.microsoft.com/office/drawing/2014/main" id="{C6709CD1-E398-643A-2FB2-84B8EE2BDADC}"/>
              </a:ext>
            </a:extLst>
          </p:cNvPr>
          <p:cNvSpPr txBox="1"/>
          <p:nvPr/>
        </p:nvSpPr>
        <p:spPr>
          <a:xfrm>
            <a:off x="548113" y="2697273"/>
            <a:ext cx="377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2.Quản lí dự án</a:t>
            </a:r>
          </a:p>
        </p:txBody>
      </p:sp>
      <p:sp>
        <p:nvSpPr>
          <p:cNvPr id="52" name="Hộp Văn bản 24">
            <a:extLst>
              <a:ext uri="{FF2B5EF4-FFF2-40B4-BE49-F238E27FC236}">
                <a16:creationId xmlns:a16="http://schemas.microsoft.com/office/drawing/2014/main" id="{C706C9D2-6BDE-CFC9-0A23-813CD34F4DDA}"/>
              </a:ext>
            </a:extLst>
          </p:cNvPr>
          <p:cNvSpPr txBox="1"/>
          <p:nvPr/>
        </p:nvSpPr>
        <p:spPr>
          <a:xfrm>
            <a:off x="535507" y="3446434"/>
            <a:ext cx="37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3.Yêu cầu phần mềm</a:t>
            </a:r>
          </a:p>
        </p:txBody>
      </p:sp>
      <p:sp>
        <p:nvSpPr>
          <p:cNvPr id="53" name="Hộp Văn bản 25">
            <a:extLst>
              <a:ext uri="{FF2B5EF4-FFF2-40B4-BE49-F238E27FC236}">
                <a16:creationId xmlns:a16="http://schemas.microsoft.com/office/drawing/2014/main" id="{E1E6F808-5E14-8B02-45AB-52DB1DCD102F}"/>
              </a:ext>
            </a:extLst>
          </p:cNvPr>
          <p:cNvSpPr txBox="1"/>
          <p:nvPr/>
        </p:nvSpPr>
        <p:spPr>
          <a:xfrm>
            <a:off x="587718" y="185277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1.Tầm nhìn và sứ mệnh</a:t>
            </a:r>
          </a:p>
        </p:txBody>
      </p:sp>
      <p:sp>
        <p:nvSpPr>
          <p:cNvPr id="54" name="Hình chữ nhật 11">
            <a:extLst>
              <a:ext uri="{FF2B5EF4-FFF2-40B4-BE49-F238E27FC236}">
                <a16:creationId xmlns:a16="http://schemas.microsoft.com/office/drawing/2014/main" id="{FF146CF7-24EF-60B1-D2C7-02AFD19FA6E7}"/>
              </a:ext>
            </a:extLst>
          </p:cNvPr>
          <p:cNvSpPr/>
          <p:nvPr/>
        </p:nvSpPr>
        <p:spPr>
          <a:xfrm>
            <a:off x="485741" y="5511504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55" name="Hộp Văn bản 25">
            <a:extLst>
              <a:ext uri="{FF2B5EF4-FFF2-40B4-BE49-F238E27FC236}">
                <a16:creationId xmlns:a16="http://schemas.microsoft.com/office/drawing/2014/main" id="{CEA9B54C-ED4F-0B89-B360-6488F5407253}"/>
              </a:ext>
            </a:extLst>
          </p:cNvPr>
          <p:cNvSpPr txBox="1"/>
          <p:nvPr/>
        </p:nvSpPr>
        <p:spPr>
          <a:xfrm>
            <a:off x="626814" y="5713353"/>
            <a:ext cx="386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50000"/>
                  </a:schemeClr>
                </a:solidFill>
              </a:rPr>
              <a:t>5.Kiểm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24151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967</Words>
  <Application>Microsoft Office PowerPoint</Application>
  <PresentationFormat>Widescreen</PresentationFormat>
  <Paragraphs>207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Symbol Tiger</vt:lpstr>
      <vt:lpstr>Arial</vt:lpstr>
      <vt:lpstr>Calibri</vt:lpstr>
      <vt:lpstr>Courier New</vt:lpstr>
      <vt:lpstr>Roboto</vt:lpstr>
      <vt:lpstr>Segoe UI Historic</vt:lpstr>
      <vt:lpstr>Times New Roman</vt:lpstr>
      <vt:lpstr>Wingdings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 Thành</dc:creator>
  <cp:lastModifiedBy>BÙI TIẾN ĐẠT</cp:lastModifiedBy>
  <cp:revision>11</cp:revision>
  <dcterms:created xsi:type="dcterms:W3CDTF">2021-10-30T08:41:15Z</dcterms:created>
  <dcterms:modified xsi:type="dcterms:W3CDTF">2023-01-11T12:33:23Z</dcterms:modified>
</cp:coreProperties>
</file>