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86" r:id="rId13"/>
    <p:sldId id="266" r:id="rId14"/>
    <p:sldId id="278" r:id="rId15"/>
    <p:sldId id="267" r:id="rId16"/>
    <p:sldId id="268" r:id="rId17"/>
    <p:sldId id="283" r:id="rId18"/>
    <p:sldId id="284" r:id="rId19"/>
    <p:sldId id="269" r:id="rId20"/>
    <p:sldId id="270" r:id="rId21"/>
    <p:sldId id="280" r:id="rId22"/>
    <p:sldId id="285" r:id="rId23"/>
    <p:sldId id="271" r:id="rId24"/>
    <p:sldId id="272" r:id="rId25"/>
    <p:sldId id="273" r:id="rId26"/>
    <p:sldId id="281" r:id="rId27"/>
    <p:sldId id="282" r:id="rId28"/>
    <p:sldId id="289" r:id="rId29"/>
    <p:sldId id="287" r:id="rId30"/>
    <p:sldId id="288" r:id="rId31"/>
    <p:sldId id="274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24D"/>
    <a:srgbClr val="E55123"/>
    <a:srgbClr val="A07900"/>
    <a:srgbClr val="7F6000"/>
    <a:srgbClr val="81D6FB"/>
    <a:srgbClr val="FFFFFF"/>
    <a:srgbClr val="E8EFEC"/>
    <a:srgbClr val="FCF1D7"/>
    <a:srgbClr val="FE9B95"/>
    <a:srgbClr val="F4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2" y="-2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10/01/2023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4263169" y="2977168"/>
            <a:ext cx="3540491" cy="191256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4024128" y="6677247"/>
            <a:ext cx="4143743" cy="1846592"/>
          </a:xfrm>
          <a:prstGeom prst="roundRect">
            <a:avLst>
              <a:gd name="adj" fmla="val 3208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 rot="20232160">
            <a:off x="1078313" y="3324382"/>
            <a:ext cx="817635" cy="977153"/>
            <a:chOff x="952551" y="1131050"/>
            <a:chExt cx="2103666" cy="3280322"/>
          </a:xfrm>
          <a:solidFill>
            <a:srgbClr val="FE9B95">
              <a:alpha val="0"/>
            </a:srgbClr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 rot="1313128">
            <a:off x="12303956" y="2916907"/>
            <a:ext cx="637781" cy="1723851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76486EDF-A5F4-4FFE-A561-568BFC2B76E2}"/>
              </a:ext>
            </a:extLst>
          </p:cNvPr>
          <p:cNvSpPr/>
          <p:nvPr/>
        </p:nvSpPr>
        <p:spPr>
          <a:xfrm>
            <a:off x="1956391" y="5203767"/>
            <a:ext cx="9069572" cy="1654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09488" y="4263414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237702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5018303" y="4928782"/>
            <a:ext cx="2155393" cy="418737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5240515" y="4470770"/>
            <a:ext cx="1709790" cy="418737"/>
          </a:xfrm>
          <a:prstGeom prst="roundRect">
            <a:avLst>
              <a:gd name="adj" fmla="val 38029"/>
            </a:avLst>
          </a:prstGeom>
          <a:solidFill>
            <a:srgbClr val="F6AEA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561103" y="5537550"/>
            <a:ext cx="4076281" cy="11313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380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86277" y="3241072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6996313" y="1188496"/>
            <a:ext cx="4191532" cy="5281663"/>
            <a:chOff x="6996313" y="1188496"/>
            <a:chExt cx="4191532" cy="5281663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996313" y="1188496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kumimoji="0" lang="vi-V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Môi trường kiểm thử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>
                  <a:solidFill>
                    <a:prstClr val="white"/>
                  </a:solidFill>
                  <a:latin typeface="Arial" panose="020B0604020202020204" pitchFamily="34" charset="0"/>
                </a:rPr>
                <a:t>Kế hoạch kiểm thử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>
                  <a:solidFill>
                    <a:prstClr val="white"/>
                  </a:solidFill>
                  <a:latin typeface="Arial" panose="020B0604020202020204" pitchFamily="34" charset="0"/>
                </a:rPr>
                <a:t>Kết quả kiểm thử</a:t>
              </a:r>
              <a:endParaRPr kumimoji="0" lang="vi-V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1257300" lvl="2" indent="-342900">
                <a:buFont typeface="+mj-lt"/>
                <a:buAutoNum type="alphaLcPeriod"/>
              </a:pPr>
              <a:endParaRPr kumimoji="0" lang="vi-V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592834" y="5828353"/>
            <a:ext cx="344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5.Kiểm thử phần mềm</a:t>
            </a: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859854" y="5077372"/>
            <a:ext cx="1787615" cy="1787615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566371" y="4126357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  <a:alpha val="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Ghi chú Nội dung 2</a:t>
            </a:r>
          </a:p>
        </p:txBody>
      </p:sp>
      <p:sp>
        <p:nvSpPr>
          <p:cNvPr id="38" name="Hình chữ nhật 9">
            <a:extLst>
              <a:ext uri="{FF2B5EF4-FFF2-40B4-BE49-F238E27FC236}">
                <a16:creationId xmlns:a16="http://schemas.microsoft.com/office/drawing/2014/main" id="{D2A5D35C-9921-7A25-FB18-3D36D14D2BA0}"/>
              </a:ext>
            </a:extLst>
          </p:cNvPr>
          <p:cNvSpPr/>
          <p:nvPr/>
        </p:nvSpPr>
        <p:spPr>
          <a:xfrm>
            <a:off x="575186" y="3241072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Hình chữ nhật 10">
            <a:extLst>
              <a:ext uri="{FF2B5EF4-FFF2-40B4-BE49-F238E27FC236}">
                <a16:creationId xmlns:a16="http://schemas.microsoft.com/office/drawing/2014/main" id="{AB5B5FE9-987E-6DCE-3DC1-100FA1B8A677}"/>
              </a:ext>
            </a:extLst>
          </p:cNvPr>
          <p:cNvSpPr/>
          <p:nvPr/>
        </p:nvSpPr>
        <p:spPr>
          <a:xfrm>
            <a:off x="394506" y="376046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Hình chữ nhật 11">
            <a:extLst>
              <a:ext uri="{FF2B5EF4-FFF2-40B4-BE49-F238E27FC236}">
                <a16:creationId xmlns:a16="http://schemas.microsoft.com/office/drawing/2014/main" id="{8C1D7736-1426-6522-D8BE-1947FB348B6F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Hộp Văn bản 23">
            <a:extLst>
              <a:ext uri="{FF2B5EF4-FFF2-40B4-BE49-F238E27FC236}">
                <a16:creationId xmlns:a16="http://schemas.microsoft.com/office/drawing/2014/main" id="{0F533374-7349-F003-90FC-6600B6BADE57}"/>
              </a:ext>
            </a:extLst>
          </p:cNvPr>
          <p:cNvSpPr txBox="1"/>
          <p:nvPr/>
        </p:nvSpPr>
        <p:spPr>
          <a:xfrm>
            <a:off x="572402" y="2981844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2.Quản lí dự án</a:t>
            </a:r>
          </a:p>
        </p:txBody>
      </p:sp>
      <p:sp>
        <p:nvSpPr>
          <p:cNvPr id="42" name="Hộp Văn bản 24">
            <a:extLst>
              <a:ext uri="{FF2B5EF4-FFF2-40B4-BE49-F238E27FC236}">
                <a16:creationId xmlns:a16="http://schemas.microsoft.com/office/drawing/2014/main" id="{A6B494AD-2144-B913-4B59-B503C91B95AD}"/>
              </a:ext>
            </a:extLst>
          </p:cNvPr>
          <p:cNvSpPr txBox="1"/>
          <p:nvPr/>
        </p:nvSpPr>
        <p:spPr>
          <a:xfrm>
            <a:off x="572402" y="3822434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3.Yêu cầu phần mềm</a:t>
            </a:r>
          </a:p>
        </p:txBody>
      </p:sp>
      <p:sp>
        <p:nvSpPr>
          <p:cNvPr id="43" name="Hộp Văn bản 25">
            <a:extLst>
              <a:ext uri="{FF2B5EF4-FFF2-40B4-BE49-F238E27FC236}">
                <a16:creationId xmlns:a16="http://schemas.microsoft.com/office/drawing/2014/main" id="{FDEF4B41-9D32-5680-DBC6-E351786B7970}"/>
              </a:ext>
            </a:extLst>
          </p:cNvPr>
          <p:cNvSpPr txBox="1"/>
          <p:nvPr/>
        </p:nvSpPr>
        <p:spPr>
          <a:xfrm>
            <a:off x="539795" y="4676839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4.Phân tích và thiết kế</a:t>
            </a:r>
          </a:p>
        </p:txBody>
      </p:sp>
      <p:sp>
        <p:nvSpPr>
          <p:cNvPr id="44" name="Hình chữ nhật 11">
            <a:extLst>
              <a:ext uri="{FF2B5EF4-FFF2-40B4-BE49-F238E27FC236}">
                <a16:creationId xmlns:a16="http://schemas.microsoft.com/office/drawing/2014/main" id="{8D632139-558B-6BEF-5E4A-D6BB5862035F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Hộp Văn bản 25">
            <a:extLst>
              <a:ext uri="{FF2B5EF4-FFF2-40B4-BE49-F238E27FC236}">
                <a16:creationId xmlns:a16="http://schemas.microsoft.com/office/drawing/2014/main" id="{F7E1AEE3-52F3-07BD-096B-066C25B4A35F}"/>
              </a:ext>
            </a:extLst>
          </p:cNvPr>
          <p:cNvSpPr txBox="1"/>
          <p:nvPr/>
        </p:nvSpPr>
        <p:spPr>
          <a:xfrm>
            <a:off x="592834" y="216453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1.Tầm nhìn và sứ mệnh</a:t>
            </a:r>
          </a:p>
        </p:txBody>
      </p:sp>
    </p:spTree>
    <p:extLst>
      <p:ext uri="{BB962C8B-B14F-4D97-AF65-F5344CB8AC3E}">
        <p14:creationId xmlns:p14="http://schemas.microsoft.com/office/powerpoint/2010/main" val="248221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9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Tầm nhìn và sứ mệnh</a:t>
            </a:r>
            <a:endParaRPr lang="vi-VN" sz="2400" b="1" dirty="0"/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FB1B6E9D-F8CB-3473-CF1A-76E46132AD02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72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b="1" dirty="0">
                <a:solidFill>
                  <a:srgbClr val="7F6000"/>
                </a:solidFill>
              </a:rPr>
              <a:t>Tầm</a:t>
            </a:r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447F75D-20BF-FE6D-000E-9230F7EBC660}"/>
              </a:ext>
            </a:extLst>
          </p:cNvPr>
          <p:cNvSpPr/>
          <p:nvPr/>
        </p:nvSpPr>
        <p:spPr>
          <a:xfrm rot="18209734">
            <a:off x="4828309" y="2799702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0" name="Hình Bầu dục 1029">
            <a:extLst>
              <a:ext uri="{FF2B5EF4-FFF2-40B4-BE49-F238E27FC236}">
                <a16:creationId xmlns:a16="http://schemas.microsoft.com/office/drawing/2014/main" id="{FD23439E-2D6B-B0EB-C0D6-B6AA15E84A8B}"/>
              </a:ext>
            </a:extLst>
          </p:cNvPr>
          <p:cNvSpPr/>
          <p:nvPr/>
        </p:nvSpPr>
        <p:spPr>
          <a:xfrm rot="11810461">
            <a:off x="3813908" y="2078737"/>
            <a:ext cx="3877372" cy="37716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32" name="Hình chữ nhật 1031">
            <a:extLst>
              <a:ext uri="{FF2B5EF4-FFF2-40B4-BE49-F238E27FC236}">
                <a16:creationId xmlns:a16="http://schemas.microsoft.com/office/drawing/2014/main" id="{F38852F3-A47B-82B2-F3F3-16C74645CA55}"/>
              </a:ext>
            </a:extLst>
          </p:cNvPr>
          <p:cNvSpPr/>
          <p:nvPr/>
        </p:nvSpPr>
        <p:spPr>
          <a:xfrm>
            <a:off x="1769389" y="2705194"/>
            <a:ext cx="2727875" cy="20336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320 bệnh viện tư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3" name="Hình chữ nhật 1032">
            <a:extLst>
              <a:ext uri="{FF2B5EF4-FFF2-40B4-BE49-F238E27FC236}">
                <a16:creationId xmlns:a16="http://schemas.microsoft.com/office/drawing/2014/main" id="{3C7DF22D-1146-1D00-0AB7-82696A263505}"/>
              </a:ext>
            </a:extLst>
          </p:cNvPr>
          <p:cNvSpPr/>
          <p:nvPr/>
        </p:nvSpPr>
        <p:spPr>
          <a:xfrm>
            <a:off x="7235622" y="2696040"/>
            <a:ext cx="2599239" cy="20336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38.000 phòng khám tư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4" name="Đám mây 1033">
            <a:extLst>
              <a:ext uri="{FF2B5EF4-FFF2-40B4-BE49-F238E27FC236}">
                <a16:creationId xmlns:a16="http://schemas.microsoft.com/office/drawing/2014/main" id="{BA853846-BD10-992A-120F-EA773978E3A2}"/>
              </a:ext>
            </a:extLst>
          </p:cNvPr>
          <p:cNvSpPr/>
          <p:nvPr/>
        </p:nvSpPr>
        <p:spPr>
          <a:xfrm>
            <a:off x="3944296" y="2786000"/>
            <a:ext cx="3896139" cy="2149270"/>
          </a:xfrm>
          <a:prstGeom prst="cloud">
            <a:avLst/>
          </a:prstGeom>
          <a:solidFill>
            <a:srgbClr val="E551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8135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032" grpId="0" animBg="1"/>
      <p:bldP spid="1033" grpId="0" animBg="1"/>
      <p:bldP spid="1034" grpId="0" animBg="1"/>
      <p:bldP spid="10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solidFill>
                  <a:srgbClr val="7F6000"/>
                </a:solidFill>
              </a:rPr>
              <a:t>Tầm</a:t>
            </a:r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Tiny cute cartoon patient man character broken Vector Image">
            <a:extLst>
              <a:ext uri="{FF2B5EF4-FFF2-40B4-BE49-F238E27FC236}">
                <a16:creationId xmlns:a16="http://schemas.microsoft.com/office/drawing/2014/main" id="{07674AFB-B6A0-2D20-2808-B014DF2D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42" y="1841369"/>
            <a:ext cx="3243275" cy="33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948AB6E-BE45-34A1-7570-3B83B67C9A2C}"/>
              </a:ext>
            </a:extLst>
          </p:cNvPr>
          <p:cNvSpPr txBox="1"/>
          <p:nvPr/>
        </p:nvSpPr>
        <p:spPr>
          <a:xfrm>
            <a:off x="1633859" y="2028329"/>
            <a:ext cx="394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A07900"/>
                </a:solidFill>
              </a:rPr>
              <a:t>Nêu vấn đề: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A07900"/>
                </a:solidFill>
              </a:rPr>
              <a:t>Đối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với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bệnh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nhân</a:t>
            </a:r>
            <a:endParaRPr lang="en-US" sz="2400" dirty="0">
              <a:solidFill>
                <a:srgbClr val="A07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A07900"/>
                </a:solidFill>
              </a:rPr>
              <a:t>Đối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với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phòng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khám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tư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nhân</a:t>
            </a:r>
            <a:endParaRPr lang="en-US" sz="2400" dirty="0">
              <a:solidFill>
                <a:srgbClr val="A07900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Premium Vector | Cartoon character of doctor and nurse.">
            <a:extLst>
              <a:ext uri="{FF2B5EF4-FFF2-40B4-BE49-F238E27FC236}">
                <a16:creationId xmlns:a16="http://schemas.microsoft.com/office/drawing/2014/main" id="{F00B9606-0C29-4350-B0E4-1CE14BF0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25" y="2028329"/>
            <a:ext cx="3444336" cy="34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428421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332813" y="962300"/>
            <a:ext cx="5146298" cy="572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b="1" dirty="0">
                <a:solidFill>
                  <a:srgbClr val="7F6000"/>
                </a:solidFill>
              </a:rPr>
              <a:t>Tầm</a:t>
            </a:r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Mũi tên: Cong Phải 22">
            <a:extLst>
              <a:ext uri="{FF2B5EF4-FFF2-40B4-BE49-F238E27FC236}">
                <a16:creationId xmlns:a16="http://schemas.microsoft.com/office/drawing/2014/main" id="{11E26052-9E47-AF32-F538-396DDB99F7C6}"/>
              </a:ext>
            </a:extLst>
          </p:cNvPr>
          <p:cNvSpPr/>
          <p:nvPr/>
        </p:nvSpPr>
        <p:spPr>
          <a:xfrm>
            <a:off x="2522847" y="1959891"/>
            <a:ext cx="775252" cy="546069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5E584FB-AA0D-4BDB-498A-F1AE4865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7" y="1768531"/>
            <a:ext cx="3160470" cy="928791"/>
          </a:xfrm>
          <a:prstGeom prst="rect">
            <a:avLst/>
          </a:prstGeom>
        </p:spPr>
      </p:pic>
      <p:pic>
        <p:nvPicPr>
          <p:cNvPr id="1026" name="Picture 2" descr="Premium Vector | Nurse with patient cartoon character">
            <a:extLst>
              <a:ext uri="{FF2B5EF4-FFF2-40B4-BE49-F238E27FC236}">
                <a16:creationId xmlns:a16="http://schemas.microsoft.com/office/drawing/2014/main" id="{A9F15C47-D2B9-1445-12C9-61E186D8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7" y="2907124"/>
            <a:ext cx="1568846" cy="27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F7C38CB-7D0F-8947-C3F2-985FB87BD2DA}"/>
              </a:ext>
            </a:extLst>
          </p:cNvPr>
          <p:cNvSpPr txBox="1"/>
          <p:nvPr/>
        </p:nvSpPr>
        <p:spPr>
          <a:xfrm>
            <a:off x="4048796" y="3778052"/>
            <a:ext cx="6112394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uy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gần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nơi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quảng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bá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0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84989" y="291460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529091" y="4887935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6391275" y="705636"/>
            <a:ext cx="5333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>
            <a:off x="1317781" y="1343859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>
            <a:off x="3544442" y="3000798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436791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F4E38FC-F83D-E7F2-8820-DE87BACEDDE6}"/>
              </a:ext>
            </a:extLst>
          </p:cNvPr>
          <p:cNvSpPr txBox="1"/>
          <p:nvPr/>
        </p:nvSpPr>
        <p:spPr>
          <a:xfrm>
            <a:off x="6684262" y="1678387"/>
            <a:ext cx="481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Cấu trúc nhóm</a:t>
            </a:r>
          </a:p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Lịch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biểu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Giám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sát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kiểm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soát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964708"/>
            <a:ext cx="9152856" cy="460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842770" y="955681"/>
            <a:ext cx="340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Cấu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trúc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nhóm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DC5EBD2-4984-E7D8-39EB-DD701EB9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52" y="2155956"/>
            <a:ext cx="8495169" cy="41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584477"/>
            <a:ext cx="9152856" cy="498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548869" y="993830"/>
            <a:ext cx="340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Lịch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dự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án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pic>
        <p:nvPicPr>
          <p:cNvPr id="2050" name="Picture 2" descr="Waterfall chart&#10;&#10;Description automatically generated">
            <a:extLst>
              <a:ext uri="{FF2B5EF4-FFF2-40B4-BE49-F238E27FC236}">
                <a16:creationId xmlns:a16="http://schemas.microsoft.com/office/drawing/2014/main" id="{309F0058-C337-A044-06F3-4D1FF573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5" y="1845386"/>
            <a:ext cx="7901607" cy="44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4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584477"/>
            <a:ext cx="9152856" cy="4985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548869" y="993830"/>
            <a:ext cx="531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Giám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sát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soát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dự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án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85597F6-498A-0A50-D1CB-7E582E6038C9}"/>
              </a:ext>
            </a:extLst>
          </p:cNvPr>
          <p:cNvSpPr txBox="1"/>
          <p:nvPr/>
        </p:nvSpPr>
        <p:spPr>
          <a:xfrm>
            <a:off x="2832652" y="2166730"/>
            <a:ext cx="4061565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300"/>
              </a:spcAft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vi-VN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tối thứ 5 hàng tuần, sẽ được cập nhật trong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Informal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trên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endParaRPr lang="en-US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2.Risk Management </a:t>
            </a:r>
            <a:endParaRPr lang="en-US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543086-ECA6-C29A-0570-194D1CEF55E1}"/>
              </a:ext>
            </a:extLst>
          </p:cNvPr>
          <p:cNvSpPr txBox="1"/>
          <p:nvPr/>
        </p:nvSpPr>
        <p:spPr>
          <a:xfrm>
            <a:off x="7028427" y="1964708"/>
            <a:ext cx="432206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Hợp đồng giữa 2 (hoặc nhiều) bên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 kinh doanh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 trường, luật pháp, chính trị, văn hóa...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600"/>
              </a:spcBef>
              <a:spcAft>
                <a:spcPts val="300"/>
              </a:spcAft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vi-VN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vi-VN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văn bản hoặc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ảnh</a:t>
            </a: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lưu trữ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lưu trữ UI</a:t>
            </a:r>
          </a:p>
          <a:p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3441137" y="-9553996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6034757" y="-142967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553692" y="4393416"/>
            <a:ext cx="17299384" cy="9255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D1866A-3C6E-404F-AA9F-20E9BA5230C6}"/>
              </a:ext>
            </a:extLst>
          </p:cNvPr>
          <p:cNvSpPr/>
          <p:nvPr/>
        </p:nvSpPr>
        <p:spPr>
          <a:xfrm>
            <a:off x="7812943" y="1291311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68250" y="1041378"/>
            <a:ext cx="618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3.Yêu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phần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mềm</a:t>
            </a:r>
            <a:endParaRPr lang="vi-VN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68251" y="2037647"/>
            <a:ext cx="618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Use</a:t>
            </a: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case</a:t>
            </a: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model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Yêu cầu phi chức năng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52797651-E567-447F-825E-C6AC321E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8506">
            <a:off x="8199388" y="8199659"/>
            <a:ext cx="3803935" cy="3803935"/>
          </a:xfrm>
          <a:prstGeom prst="rect">
            <a:avLst/>
          </a:prstGeom>
        </p:spPr>
      </p:pic>
      <p:pic>
        <p:nvPicPr>
          <p:cNvPr id="27" name="Hình ảnh 26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C69F3E0-CCAD-478E-A85C-AD74B2D8E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212">
            <a:off x="7979621" y="14630977"/>
            <a:ext cx="1481510" cy="1481510"/>
          </a:xfrm>
          <a:prstGeom prst="rect">
            <a:avLst/>
          </a:prstGeom>
        </p:spPr>
      </p:pic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784C79B3-DC69-4C42-80A0-160576FD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656">
            <a:off x="9853518" y="15324295"/>
            <a:ext cx="1791068" cy="1791068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27E73391-86E3-405F-AF10-2288E442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00" y="18869700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1399571" y="686734"/>
            <a:ext cx="9671683" cy="471290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3352210" y="2038766"/>
            <a:ext cx="5486400" cy="2631143"/>
          </a:xfrm>
          <a:prstGeom prst="roundRect">
            <a:avLst>
              <a:gd name="adj" fmla="val 3208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35642" y="4711235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711235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>
            <a:off x="9465112" y="2674256"/>
            <a:ext cx="1104561" cy="2631143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>
            <a:off x="952551" y="1615872"/>
            <a:ext cx="2103666" cy="3280322"/>
            <a:chOff x="952551" y="1131050"/>
            <a:chExt cx="2103666" cy="3280322"/>
          </a:xfrm>
          <a:solidFill>
            <a:srgbClr val="FE9B95"/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solidFill>
              <a:srgbClr val="FC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7A80872-7F7F-48CA-987D-0519F28BA6D5}"/>
              </a:ext>
            </a:extLst>
          </p:cNvPr>
          <p:cNvSpPr/>
          <p:nvPr/>
        </p:nvSpPr>
        <p:spPr>
          <a:xfrm>
            <a:off x="2518264" y="1863777"/>
            <a:ext cx="2694059" cy="3021127"/>
          </a:xfrm>
          <a:custGeom>
            <a:avLst/>
            <a:gdLst>
              <a:gd name="connsiteX0" fmla="*/ 0 w 2694059"/>
              <a:gd name="connsiteY0" fmla="*/ 0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0 w 2694059"/>
              <a:gd name="connsiteY4" fmla="*/ 0 h 3019743"/>
              <a:gd name="connsiteX0" fmla="*/ 133165 w 2694059"/>
              <a:gd name="connsiteY0" fmla="*/ 736846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33165 w 2694059"/>
              <a:gd name="connsiteY4" fmla="*/ 736846 h 3019743"/>
              <a:gd name="connsiteX0" fmla="*/ 17755 w 2694059"/>
              <a:gd name="connsiteY0" fmla="*/ 843378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7755 w 2694059"/>
              <a:gd name="connsiteY4" fmla="*/ 843378 h 3019743"/>
              <a:gd name="connsiteX0" fmla="*/ 17755 w 2694059"/>
              <a:gd name="connsiteY0" fmla="*/ 825623 h 3001988"/>
              <a:gd name="connsiteX1" fmla="*/ 510152 w 2694059"/>
              <a:gd name="connsiteY1" fmla="*/ 0 h 3001988"/>
              <a:gd name="connsiteX2" fmla="*/ 2694059 w 2694059"/>
              <a:gd name="connsiteY2" fmla="*/ 3001988 h 3001988"/>
              <a:gd name="connsiteX3" fmla="*/ 0 w 2694059"/>
              <a:gd name="connsiteY3" fmla="*/ 3001988 h 3001988"/>
              <a:gd name="connsiteX4" fmla="*/ 17755 w 2694059"/>
              <a:gd name="connsiteY4" fmla="*/ 825623 h 300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59" h="3001988">
                <a:moveTo>
                  <a:pt x="17755" y="825623"/>
                </a:moveTo>
                <a:lnTo>
                  <a:pt x="510152" y="0"/>
                </a:lnTo>
                <a:lnTo>
                  <a:pt x="2694059" y="3001988"/>
                </a:lnTo>
                <a:lnTo>
                  <a:pt x="0" y="3001988"/>
                </a:lnTo>
                <a:lnTo>
                  <a:pt x="17755" y="825623"/>
                </a:lnTo>
                <a:close/>
              </a:path>
            </a:pathLst>
          </a:custGeom>
          <a:solidFill>
            <a:srgbClr val="E8EFE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22EFE3F2-2BA0-440E-AA9D-525C2107DF44}"/>
              </a:ext>
            </a:extLst>
          </p:cNvPr>
          <p:cNvSpPr/>
          <p:nvPr/>
        </p:nvSpPr>
        <p:spPr>
          <a:xfrm>
            <a:off x="1956391" y="5654226"/>
            <a:ext cx="9069572" cy="17878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8E5E1E4-1D54-4911-BD93-518AD605867B}"/>
              </a:ext>
            </a:extLst>
          </p:cNvPr>
          <p:cNvGrpSpPr/>
          <p:nvPr/>
        </p:nvGrpSpPr>
        <p:grpSpPr>
          <a:xfrm>
            <a:off x="5238686" y="2585173"/>
            <a:ext cx="1693056" cy="1365627"/>
            <a:chOff x="5238686" y="2585173"/>
            <a:chExt cx="1693056" cy="1365627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1CD3F079-6D87-4866-BB57-77957BCFD265}"/>
                </a:ext>
              </a:extLst>
            </p:cNvPr>
            <p:cNvSpPr/>
            <p:nvPr/>
          </p:nvSpPr>
          <p:spPr>
            <a:xfrm>
              <a:off x="5635080" y="2585173"/>
              <a:ext cx="938618" cy="933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041E1A9-9885-420B-B72E-25AEED6273A6}"/>
                </a:ext>
              </a:extLst>
            </p:cNvPr>
            <p:cNvSpPr txBox="1"/>
            <p:nvPr/>
          </p:nvSpPr>
          <p:spPr>
            <a:xfrm>
              <a:off x="5238686" y="3581468"/>
              <a:ext cx="16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chemeClr val="accent4">
                      <a:lumMod val="50000"/>
                    </a:schemeClr>
                  </a:solidFill>
                </a:rPr>
                <a:t>Nhóm 24</a:t>
              </a:r>
            </a:p>
          </p:txBody>
        </p:sp>
      </p:grp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2070418" y="4878748"/>
            <a:ext cx="7974106" cy="977153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810126" y="4893133"/>
            <a:ext cx="10446579" cy="277906"/>
          </a:xfrm>
          <a:prstGeom prst="roundRect">
            <a:avLst>
              <a:gd name="adj" fmla="val 38029"/>
            </a:avLst>
          </a:prstGeom>
          <a:solidFill>
            <a:srgbClr val="F6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-1" y="420870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861529" y="1378133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Case Model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03204B51-DACA-C821-9935-893FF6247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69" y="2056503"/>
            <a:ext cx="9328617" cy="50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-1" y="420870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861529" y="1378133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Case Model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9241800-8CEB-9060-40A8-D19D78AB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29" y="2002857"/>
            <a:ext cx="9361971" cy="4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210BF2D-A6B5-683A-CAC8-79CED9402E8B}"/>
              </a:ext>
            </a:extLst>
          </p:cNvPr>
          <p:cNvSpPr/>
          <p:nvPr/>
        </p:nvSpPr>
        <p:spPr>
          <a:xfrm>
            <a:off x="585993" y="2163986"/>
            <a:ext cx="9599177" cy="35567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Hiệu suất và khả năng mở rộng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Sự linh hoạt và khả năng tương thích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Độ tin cậy, tính bảo trì và tính khả dụng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Bảo mật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Độ xác thực của định vị</a:t>
            </a:r>
          </a:p>
          <a:p>
            <a:pPr algn="ctr"/>
            <a:endParaRPr lang="vi-V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259543" y="420869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1031821" y="1374909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Yêu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cầu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phi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chức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năng</a:t>
            </a:r>
            <a:endParaRPr lang="vi-VN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Mũi tên: Trái 9">
            <a:extLst>
              <a:ext uri="{FF2B5EF4-FFF2-40B4-BE49-F238E27FC236}">
                <a16:creationId xmlns:a16="http://schemas.microsoft.com/office/drawing/2014/main" id="{4B124CD7-BB9F-D16D-4E20-2F5D9F4E3640}"/>
              </a:ext>
            </a:extLst>
          </p:cNvPr>
          <p:cNvSpPr/>
          <p:nvPr/>
        </p:nvSpPr>
        <p:spPr>
          <a:xfrm>
            <a:off x="6652221" y="2324313"/>
            <a:ext cx="726788" cy="542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5141176" y="1505415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2743200" y="3539318"/>
            <a:ext cx="6794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thiết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Hình ảnh 22" descr="Ảnh có chứa mũi tên&#10;&#10;Mô tả được tạo tự động">
            <a:extLst>
              <a:ext uri="{FF2B5EF4-FFF2-40B4-BE49-F238E27FC236}">
                <a16:creationId xmlns:a16="http://schemas.microsoft.com/office/drawing/2014/main" id="{F88CEB87-C19A-45D2-9324-CCD10F83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209" y="7114480"/>
            <a:ext cx="635256" cy="423504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F46693F-9904-4629-B323-0143897E2154}"/>
              </a:ext>
            </a:extLst>
          </p:cNvPr>
          <p:cNvSpPr/>
          <p:nvPr/>
        </p:nvSpPr>
        <p:spPr>
          <a:xfrm rot="1941096">
            <a:off x="9984123" y="-2003330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11F5CC0-CEEF-4E85-998F-C0F8B796A33C}"/>
              </a:ext>
            </a:extLst>
          </p:cNvPr>
          <p:cNvSpPr/>
          <p:nvPr/>
        </p:nvSpPr>
        <p:spPr>
          <a:xfrm rot="1941096">
            <a:off x="-5546012" y="-560776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7D2CFA9-B5F9-437B-BF29-3B1F6697E776}"/>
              </a:ext>
            </a:extLst>
          </p:cNvPr>
          <p:cNvSpPr/>
          <p:nvPr/>
        </p:nvSpPr>
        <p:spPr>
          <a:xfrm>
            <a:off x="602902" y="524554"/>
            <a:ext cx="5060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4" y="356842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934460" y="457645"/>
            <a:ext cx="450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4. Phân tích và thiết kế</a:t>
            </a:r>
          </a:p>
          <a:p>
            <a:pPr algn="ctr"/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9DF563D0-8336-4B9B-B439-47E4989B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5" y="1003734"/>
            <a:ext cx="635256" cy="42350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A60A1BB-2010-4ECB-BAFD-4208D959E8FB}"/>
              </a:ext>
            </a:extLst>
          </p:cNvPr>
          <p:cNvSpPr/>
          <p:nvPr/>
        </p:nvSpPr>
        <p:spPr>
          <a:xfrm rot="1941096">
            <a:off x="15470523" y="-1195256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3FE724B-92D3-4033-B120-8E15DA52EB06}"/>
              </a:ext>
            </a:extLst>
          </p:cNvPr>
          <p:cNvSpPr/>
          <p:nvPr/>
        </p:nvSpPr>
        <p:spPr>
          <a:xfrm rot="1941096">
            <a:off x="-11396817" y="-6709144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6BD7F446-C78D-5784-4CCD-86C54330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27" y="1215486"/>
            <a:ext cx="9539945" cy="50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F12AAAD6-BDCB-474D-8A9E-5EBE28701E0A}"/>
              </a:ext>
            </a:extLst>
          </p:cNvPr>
          <p:cNvSpPr/>
          <p:nvPr/>
        </p:nvSpPr>
        <p:spPr>
          <a:xfrm>
            <a:off x="-1" y="-2057400"/>
            <a:ext cx="12670971" cy="1156062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D6B9E5E-8044-442F-8E2A-AA88F08330B5}"/>
              </a:ext>
            </a:extLst>
          </p:cNvPr>
          <p:cNvSpPr/>
          <p:nvPr/>
        </p:nvSpPr>
        <p:spPr>
          <a:xfrm>
            <a:off x="1193180" y="-825190"/>
            <a:ext cx="9645805" cy="9088244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07A63B4-74B3-4F16-998B-279B2B1B8298}"/>
              </a:ext>
            </a:extLst>
          </p:cNvPr>
          <p:cNvSpPr/>
          <p:nvPr/>
        </p:nvSpPr>
        <p:spPr>
          <a:xfrm>
            <a:off x="2620537" y="289932"/>
            <a:ext cx="6969512" cy="6713033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36D474A-9BDF-4D4F-B03D-4122862E2754}"/>
              </a:ext>
            </a:extLst>
          </p:cNvPr>
          <p:cNvSpPr/>
          <p:nvPr/>
        </p:nvSpPr>
        <p:spPr>
          <a:xfrm>
            <a:off x="-2710542" y="-5150629"/>
            <a:ext cx="17987724" cy="173643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66923B18-6844-4EB5-B82E-358490DF2D41}"/>
              </a:ext>
            </a:extLst>
          </p:cNvPr>
          <p:cNvSpPr/>
          <p:nvPr/>
        </p:nvSpPr>
        <p:spPr>
          <a:xfrm rot="2868396">
            <a:off x="5833320" y="2395123"/>
            <a:ext cx="525360" cy="512273"/>
          </a:xfrm>
          <a:prstGeom prst="roundRect">
            <a:avLst/>
          </a:prstGeom>
          <a:solidFill>
            <a:schemeClr val="accent4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6BF6607-A10D-4431-9406-F08400753131}"/>
              </a:ext>
            </a:extLst>
          </p:cNvPr>
          <p:cNvSpPr txBox="1"/>
          <p:nvPr/>
        </p:nvSpPr>
        <p:spPr>
          <a:xfrm>
            <a:off x="4566960" y="7427207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686F41A-2B2D-4CA4-B3D6-DA80BC7C4629}"/>
              </a:ext>
            </a:extLst>
          </p:cNvPr>
          <p:cNvSpPr/>
          <p:nvPr/>
        </p:nvSpPr>
        <p:spPr>
          <a:xfrm>
            <a:off x="855918" y="880946"/>
            <a:ext cx="11019647" cy="5687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6" y="289933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855918" y="357726"/>
            <a:ext cx="446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Hình ảnh 5" descr="Ảnh có chứa mũi tên&#10;&#10;Mô tả được tạo tự động">
            <a:extLst>
              <a:ext uri="{FF2B5EF4-FFF2-40B4-BE49-F238E27FC236}">
                <a16:creationId xmlns:a16="http://schemas.microsoft.com/office/drawing/2014/main" id="{0231EEC1-1421-4F7D-A91B-A1ABA5539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332" y="1148577"/>
            <a:ext cx="635256" cy="423504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424DD27-221A-49ED-8376-724E80D2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7892">
            <a:off x="9881722" y="1545653"/>
            <a:ext cx="1251232" cy="1251232"/>
          </a:xfrm>
          <a:prstGeom prst="rect">
            <a:avLst/>
          </a:prstGeom>
        </p:spPr>
      </p:pic>
      <p:pic>
        <p:nvPicPr>
          <p:cNvPr id="15" name="Hình ảnh 14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E1375551-54C0-4010-8C87-C1BFA7BF3FB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3979">
            <a:off x="289375" y="4503231"/>
            <a:ext cx="846446" cy="846446"/>
          </a:xfrm>
          <a:prstGeom prst="rect">
            <a:avLst/>
          </a:prstGeom>
        </p:spPr>
      </p:pic>
      <p:pic>
        <p:nvPicPr>
          <p:cNvPr id="16" name="Hình ảnh 15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919BE5C8-3CCA-4493-9DDC-4D72D7CBC4A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0662">
            <a:off x="464356" y="1332754"/>
            <a:ext cx="1023308" cy="102330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91BE53F-B14F-485E-8BBD-31858E6C735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7824">
            <a:off x="9876944" y="4843630"/>
            <a:ext cx="834652" cy="83465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DBAFB3-8B7F-419B-A08A-7A4D0FBEED3F}"/>
              </a:ext>
            </a:extLst>
          </p:cNvPr>
          <p:cNvSpPr txBox="1"/>
          <p:nvPr/>
        </p:nvSpPr>
        <p:spPr>
          <a:xfrm>
            <a:off x="1371600" y="1188194"/>
            <a:ext cx="4190999" cy="16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Web</a:t>
            </a:r>
            <a:r>
              <a:rPr lang="vi-VN" sz="2400" dirty="0">
                <a:solidFill>
                  <a:srgbClr val="7F6000"/>
                </a:solidFill>
              </a:rPr>
              <a:t> </a:t>
            </a:r>
            <a:r>
              <a:rPr lang="vi-VN" sz="2400" dirty="0" err="1">
                <a:solidFill>
                  <a:srgbClr val="7F6000"/>
                </a:solidFill>
              </a:rPr>
              <a:t>Application</a:t>
            </a:r>
            <a:r>
              <a:rPr lang="en-US" sz="2400" dirty="0">
                <a:solidFill>
                  <a:srgbClr val="7F6000"/>
                </a:solidFill>
              </a:rPr>
              <a:t>:  ReactJS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Web</a:t>
            </a:r>
            <a:r>
              <a:rPr lang="vi-VN" sz="2400" dirty="0">
                <a:solidFill>
                  <a:srgbClr val="7F6000"/>
                </a:solidFill>
              </a:rPr>
              <a:t> Server</a:t>
            </a:r>
            <a:r>
              <a:rPr lang="en-US" sz="2400" dirty="0">
                <a:solidFill>
                  <a:srgbClr val="7F6000"/>
                </a:solidFill>
              </a:rPr>
              <a:t>: </a:t>
            </a:r>
            <a:r>
              <a:rPr lang="en-US" sz="2400" dirty="0" err="1">
                <a:solidFill>
                  <a:srgbClr val="7F6000"/>
                </a:solidFill>
              </a:rPr>
              <a:t>FirseBase</a:t>
            </a:r>
            <a:endParaRPr lang="en-US" sz="2400" dirty="0">
              <a:solidFill>
                <a:srgbClr val="7F6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Database</a:t>
            </a:r>
            <a:r>
              <a:rPr lang="en-US" sz="2400" dirty="0">
                <a:solidFill>
                  <a:srgbClr val="7F6000"/>
                </a:solidFill>
              </a:rPr>
              <a:t>: </a:t>
            </a:r>
            <a:r>
              <a:rPr lang="en-US" sz="2400" dirty="0" err="1">
                <a:solidFill>
                  <a:srgbClr val="7F6000"/>
                </a:solidFill>
              </a:rPr>
              <a:t>PostgressSQL</a:t>
            </a:r>
            <a:endParaRPr lang="vi-VN" sz="2400" dirty="0">
              <a:solidFill>
                <a:srgbClr val="7F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12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200" b="1" dirty="0">
                <a:solidFill>
                  <a:schemeClr val="accent4">
                    <a:lumMod val="50000"/>
                  </a:schemeClr>
                </a:solidFill>
              </a:rPr>
              <a:t>Kiểm thử phần mềm</a:t>
            </a: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5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19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64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7F6000"/>
                </a:solidFill>
              </a:rPr>
              <a:t>Kiểm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thử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phần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mềm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36585-928C-F9FF-7465-050426F34150}"/>
              </a:ext>
            </a:extLst>
          </p:cNvPr>
          <p:cNvSpPr txBox="1"/>
          <p:nvPr/>
        </p:nvSpPr>
        <p:spPr>
          <a:xfrm>
            <a:off x="1822147" y="1990725"/>
            <a:ext cx="83600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7F6000"/>
                </a:solidFill>
              </a:rPr>
              <a:t>Môi trường kiểm thử</a:t>
            </a:r>
            <a:r>
              <a:rPr lang="en-US" sz="2400" dirty="0">
                <a:solidFill>
                  <a:srgbClr val="7F6000"/>
                </a:solidFill>
              </a:rPr>
              <a:t>:</a:t>
            </a:r>
          </a:p>
          <a:p>
            <a:r>
              <a:rPr lang="en-US" sz="2400" dirty="0" err="1">
                <a:solidFill>
                  <a:srgbClr val="7F6000"/>
                </a:solidFill>
              </a:rPr>
              <a:t>Sử</a:t>
            </a:r>
            <a:r>
              <a:rPr lang="en-US" sz="2400" dirty="0">
                <a:solidFill>
                  <a:srgbClr val="7F6000"/>
                </a:solidFill>
              </a:rPr>
              <a:t> </a:t>
            </a:r>
            <a:r>
              <a:rPr lang="en-US" sz="2400" dirty="0" err="1">
                <a:solidFill>
                  <a:srgbClr val="7F6000"/>
                </a:solidFill>
              </a:rPr>
              <a:t>dụng</a:t>
            </a:r>
            <a:r>
              <a:rPr lang="en-US" sz="2400" dirty="0">
                <a:solidFill>
                  <a:srgbClr val="7F6000"/>
                </a:solidFill>
              </a:rPr>
              <a:t> </a:t>
            </a:r>
            <a:r>
              <a:rPr lang="en-US" sz="2400" dirty="0" err="1">
                <a:solidFill>
                  <a:srgbClr val="7F6000"/>
                </a:solidFill>
              </a:rPr>
              <a:t>Katalon</a:t>
            </a:r>
            <a:r>
              <a:rPr lang="en-US" sz="2400" dirty="0">
                <a:solidFill>
                  <a:srgbClr val="7F6000"/>
                </a:solidFill>
              </a:rPr>
              <a:t> Studio</a:t>
            </a:r>
          </a:p>
          <a:p>
            <a:endParaRPr lang="vi-VN" sz="2400" dirty="0">
              <a:solidFill>
                <a:srgbClr val="7F6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F8461"/>
                </a:solidFill>
                <a:effectLst/>
                <a:latin typeface="Roboto" panose="020B0604020202020204" pitchFamily="2" charset="0"/>
              </a:rPr>
              <a:t>Katalon</a:t>
            </a:r>
            <a:r>
              <a:rPr lang="en-US" sz="2000" b="0" i="0" dirty="0">
                <a:solidFill>
                  <a:srgbClr val="0F8461"/>
                </a:solidFill>
                <a:effectLst/>
                <a:latin typeface="Roboto" panose="020B0604020202020204" pitchFamily="2" charset="0"/>
              </a:rPr>
              <a:t> Studio - Platform Edition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BF3DC2"/>
                </a:solidFill>
                <a:effectLst/>
                <a:latin typeface="Roboto" panose="02000000000000000000" pitchFamily="2" charset="0"/>
              </a:rPr>
              <a:t>Katalon</a:t>
            </a:r>
            <a:r>
              <a:rPr lang="en-US" sz="2000" b="0" i="0" dirty="0">
                <a:solidFill>
                  <a:srgbClr val="BF3DC2"/>
                </a:solidFill>
                <a:effectLst/>
                <a:latin typeface="Roboto" panose="02000000000000000000" pitchFamily="2" charset="0"/>
              </a:rPr>
              <a:t> Runtime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Katalon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Studio - Standalone Edition</a:t>
            </a:r>
            <a:endParaRPr lang="vi-VN" sz="2000" dirty="0">
              <a:solidFill>
                <a:srgbClr val="7F6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Katalon Studio – Wikipedia tiếng Việt">
            <a:extLst>
              <a:ext uri="{FF2B5EF4-FFF2-40B4-BE49-F238E27FC236}">
                <a16:creationId xmlns:a16="http://schemas.microsoft.com/office/drawing/2014/main" id="{21BD05A5-4A44-1697-493D-4C3BC2D4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35" y="2087881"/>
            <a:ext cx="3112949" cy="311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2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64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7F6000"/>
                </a:solidFill>
              </a:rPr>
              <a:t>Kiểm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thử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phần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mềm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Đường kết nối 22">
            <a:extLst>
              <a:ext uri="{FF2B5EF4-FFF2-40B4-BE49-F238E27FC236}">
                <a16:creationId xmlns:a16="http://schemas.microsoft.com/office/drawing/2014/main" id="{3FCDB2FE-FEA3-6795-49A4-A5A9E56198E4}"/>
              </a:ext>
            </a:extLst>
          </p:cNvPr>
          <p:cNvSpPr/>
          <p:nvPr/>
        </p:nvSpPr>
        <p:spPr>
          <a:xfrm>
            <a:off x="1469997" y="2766862"/>
            <a:ext cx="1573520" cy="136166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ưu đồ: Đường kết nối 23">
            <a:extLst>
              <a:ext uri="{FF2B5EF4-FFF2-40B4-BE49-F238E27FC236}">
                <a16:creationId xmlns:a16="http://schemas.microsoft.com/office/drawing/2014/main" id="{A590DE4D-7313-549E-4310-8ABBCB00BCBD}"/>
              </a:ext>
            </a:extLst>
          </p:cNvPr>
          <p:cNvSpPr/>
          <p:nvPr/>
        </p:nvSpPr>
        <p:spPr>
          <a:xfrm>
            <a:off x="4057034" y="2752051"/>
            <a:ext cx="1573520" cy="13716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 test cases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BA1777EE-509F-3B53-DA49-4EADA324DCD0}"/>
              </a:ext>
            </a:extLst>
          </p:cNvPr>
          <p:cNvSpPr/>
          <p:nvPr/>
        </p:nvSpPr>
        <p:spPr>
          <a:xfrm>
            <a:off x="7944160" y="2035701"/>
            <a:ext cx="1971652" cy="10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 passed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AD548BB9-6078-5262-CB68-EA49318ABDA6}"/>
              </a:ext>
            </a:extLst>
          </p:cNvPr>
          <p:cNvSpPr/>
          <p:nvPr/>
        </p:nvSpPr>
        <p:spPr>
          <a:xfrm>
            <a:off x="7966702" y="3820449"/>
            <a:ext cx="1971652" cy="105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failed</a:t>
            </a:r>
          </a:p>
        </p:txBody>
      </p:sp>
      <p:sp>
        <p:nvSpPr>
          <p:cNvPr id="27" name="Mũi tên: Phải 26">
            <a:extLst>
              <a:ext uri="{FF2B5EF4-FFF2-40B4-BE49-F238E27FC236}">
                <a16:creationId xmlns:a16="http://schemas.microsoft.com/office/drawing/2014/main" id="{A9BBBF88-3548-DDED-89DB-B5D91F54FD42}"/>
              </a:ext>
            </a:extLst>
          </p:cNvPr>
          <p:cNvSpPr/>
          <p:nvPr/>
        </p:nvSpPr>
        <p:spPr>
          <a:xfrm>
            <a:off x="3159270" y="3201641"/>
            <a:ext cx="736870" cy="39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4CA83A5D-3A56-A7C8-8172-B8582DC0083A}"/>
              </a:ext>
            </a:extLst>
          </p:cNvPr>
          <p:cNvCxnSpPr>
            <a:stCxn id="24" idx="6"/>
            <a:endCxn id="26" idx="1"/>
          </p:cNvCxnSpPr>
          <p:nvPr/>
        </p:nvCxnSpPr>
        <p:spPr>
          <a:xfrm>
            <a:off x="5630554" y="3437851"/>
            <a:ext cx="2336148" cy="90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9F4A3DDB-A461-20F5-2F45-1DECEE492F54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>
          <a:xfrm flipV="1">
            <a:off x="5630554" y="2560701"/>
            <a:ext cx="2313606" cy="87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Hộp Văn bản 3076">
            <a:extLst>
              <a:ext uri="{FF2B5EF4-FFF2-40B4-BE49-F238E27FC236}">
                <a16:creationId xmlns:a16="http://schemas.microsoft.com/office/drawing/2014/main" id="{223650F4-F8C8-2A0C-71AB-68A246146559}"/>
              </a:ext>
            </a:extLst>
          </p:cNvPr>
          <p:cNvSpPr txBox="1"/>
          <p:nvPr/>
        </p:nvSpPr>
        <p:spPr>
          <a:xfrm>
            <a:off x="1867728" y="4983327"/>
            <a:ext cx="672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Trong làm và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testing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chúng em tìm được 8 lỗi và được báo cáo ở trong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Bug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Report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, phần lớn đã được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Fixed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để phù hợp với chương trình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8" name="Đám mây 3077">
            <a:extLst>
              <a:ext uri="{FF2B5EF4-FFF2-40B4-BE49-F238E27FC236}">
                <a16:creationId xmlns:a16="http://schemas.microsoft.com/office/drawing/2014/main" id="{FF6DB07C-9943-6B8C-A1BE-28FE3727E365}"/>
              </a:ext>
            </a:extLst>
          </p:cNvPr>
          <p:cNvSpPr/>
          <p:nvPr/>
        </p:nvSpPr>
        <p:spPr>
          <a:xfrm>
            <a:off x="6233640" y="3148731"/>
            <a:ext cx="1359856" cy="6188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4731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30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7F6000"/>
                </a:solidFill>
              </a:rPr>
              <a:t>Kiểm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thử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phần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mềm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36585-928C-F9FF-7465-050426F34150}"/>
              </a:ext>
            </a:extLst>
          </p:cNvPr>
          <p:cNvSpPr txBox="1"/>
          <p:nvPr/>
        </p:nvSpPr>
        <p:spPr>
          <a:xfrm>
            <a:off x="1822147" y="1990725"/>
            <a:ext cx="836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7F6000"/>
              </a:solidFill>
            </a:endParaRPr>
          </a:p>
          <a:p>
            <a:endParaRPr lang="en-US" dirty="0"/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59553702-1AFF-C651-408A-346157EB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98" y="2440922"/>
            <a:ext cx="8154788" cy="30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5BBFB2C-1877-4E39-9418-C85306CC9330}"/>
              </a:ext>
            </a:extLst>
          </p:cNvPr>
          <p:cNvSpPr/>
          <p:nvPr/>
        </p:nvSpPr>
        <p:spPr>
          <a:xfrm>
            <a:off x="5046941" y="127614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9" y="346957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DE5DCE9F-73D6-4D48-952F-517894D2D7E1}"/>
              </a:ext>
            </a:extLst>
          </p:cNvPr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04FE9CF1-841F-45C7-93B1-4DA3D6281DDD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9C7F1348-03C1-407B-A9B8-4F8A5F9B4144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434F6107-182C-438B-A357-F6AF99F13696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ABCBDA4-19EF-4539-BF98-0C252575E9E5}"/>
              </a:ext>
            </a:extLst>
          </p:cNvPr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FD8C9283-7B06-43F0-9442-7E569E449C2A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72A73C95-0275-4D6E-BA6F-2846CCBE4039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96880B-DFF0-4DB7-92DA-9BBB9E12C9BD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DDCE527F-94BC-4B8C-8597-F47E5CA96A1F}"/>
              </a:ext>
            </a:extLst>
          </p:cNvPr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9BC24A49-86AC-4408-8617-77AFA982561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AED3D738-E0CE-4FCB-BDBC-4A5F20301B60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1758D9C-72E0-4B44-9F64-8904C7B2D885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7BE73F2E-5163-4612-B9FE-902AE6D431AA}"/>
              </a:ext>
            </a:extLst>
          </p:cNvPr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69F4BDF-D909-4EA9-A93B-DDAC5A5320D3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F8961594-E910-401E-A571-C3AD8DC4801A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8814952C-133E-4988-8DEE-D5E1813C0B4C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6ACB0BE6-9BC6-4B51-8E82-900D2CD30E46}"/>
              </a:ext>
            </a:extLst>
          </p:cNvPr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>
            <a:extLst>
              <a:ext uri="{FF2B5EF4-FFF2-40B4-BE49-F238E27FC236}">
                <a16:creationId xmlns:a16="http://schemas.microsoft.com/office/drawing/2014/main" id="{CF42425B-9A97-416D-A4B8-211B5D358DFE}"/>
              </a:ext>
            </a:extLst>
          </p:cNvPr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>
            <a:extLst>
              <a:ext uri="{FF2B5EF4-FFF2-40B4-BE49-F238E27FC236}">
                <a16:creationId xmlns:a16="http://schemas.microsoft.com/office/drawing/2014/main" id="{E85457AC-A6A6-49D4-80E2-7E05DF5507A5}"/>
              </a:ext>
            </a:extLst>
          </p:cNvPr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>
            <a:extLst>
              <a:ext uri="{FF2B5EF4-FFF2-40B4-BE49-F238E27FC236}">
                <a16:creationId xmlns:a16="http://schemas.microsoft.com/office/drawing/2014/main" id="{50DF39E7-F0F7-4270-8057-6A02BB0F399E}"/>
              </a:ext>
            </a:extLst>
          </p:cNvPr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67F9B286-687C-4A30-A2AC-72D13DFC6415}"/>
              </a:ext>
            </a:extLst>
          </p:cNvPr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605CB38B-D178-4B83-B32E-8555069274B6}"/>
              </a:ext>
            </a:extLst>
          </p:cNvPr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32189CFA-D67B-4849-A28F-E9F91F5BACA8}"/>
              </a:ext>
            </a:extLst>
          </p:cNvPr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58F82A3B-2CE8-45EC-BB6A-305DAB5721B8}"/>
              </a:ext>
            </a:extLst>
          </p:cNvPr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7B6F3BB0-969B-4F3B-B5CD-E2E8913EFCFC}"/>
              </a:ext>
            </a:extLst>
          </p:cNvPr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EFDD432D-2ADB-4F1F-B693-C4F5097C14DA}"/>
              </a:ext>
            </a:extLst>
          </p:cNvPr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952270"/>
            <a:ext cx="5146298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7F6000"/>
                </a:solidFill>
              </a:rPr>
              <a:t>Kiểm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thử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phần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mềm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81310F4D-3740-796E-90A1-8AE396248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689" y="1840006"/>
            <a:ext cx="7485188" cy="39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F7FF3CC-612E-BA37-BE34-3EAF117F0180}"/>
              </a:ext>
            </a:extLst>
          </p:cNvPr>
          <p:cNvSpPr txBox="1"/>
          <p:nvPr/>
        </p:nvSpPr>
        <p:spPr>
          <a:xfrm>
            <a:off x="4436350" y="1401327"/>
            <a:ext cx="349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7F6000"/>
                </a:solidFill>
              </a:rPr>
              <a:t>Về</a:t>
            </a:r>
            <a:r>
              <a:rPr lang="en-US" sz="1800" dirty="0">
                <a:solidFill>
                  <a:srgbClr val="7F6000"/>
                </a:solidFill>
              </a:rPr>
              <a:t> </a:t>
            </a:r>
            <a:r>
              <a:rPr lang="en-US" sz="1800" dirty="0" err="1">
                <a:solidFill>
                  <a:srgbClr val="7F6000"/>
                </a:solidFill>
              </a:rPr>
              <a:t>nh</a:t>
            </a:r>
            <a:r>
              <a:rPr lang="en-US" dirty="0" err="1">
                <a:solidFill>
                  <a:srgbClr val="7F6000"/>
                </a:solidFill>
              </a:rPr>
              <a:t>ân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lực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cho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nỗ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lực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kiểm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thử</a:t>
            </a:r>
            <a:endParaRPr lang="en-US" sz="1800" dirty="0">
              <a:solidFill>
                <a:srgbClr val="7F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73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AFF96957-C687-4496-8C15-5433401FDC08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E4FB9125-F7DC-4782-A1A4-E75E2DE6E535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674309-B2E7-4B89-AE2A-7E7A9C561C19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80E66F0-B5E2-44C8-9E27-EB3DBC671AFD}"/>
              </a:ext>
            </a:extLst>
          </p:cNvPr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E59405BA-9B0D-434F-87B7-0ADE15802AE4}"/>
              </a:ext>
            </a:extLst>
          </p:cNvPr>
          <p:cNvSpPr/>
          <p:nvPr/>
        </p:nvSpPr>
        <p:spPr>
          <a:xfrm>
            <a:off x="5473996" y="2313195"/>
            <a:ext cx="1237785" cy="117645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29DC94A-D2D4-44E8-8D87-A3D4C06DE955}"/>
              </a:ext>
            </a:extLst>
          </p:cNvPr>
          <p:cNvSpPr txBox="1"/>
          <p:nvPr/>
        </p:nvSpPr>
        <p:spPr>
          <a:xfrm>
            <a:off x="4566960" y="3568889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6FF365-30A8-41B6-A211-07165540A50A}"/>
              </a:ext>
            </a:extLst>
          </p:cNvPr>
          <p:cNvSpPr txBox="1"/>
          <p:nvPr/>
        </p:nvSpPr>
        <p:spPr>
          <a:xfrm>
            <a:off x="5238309" y="3893595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24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ABD541A-D84A-4EE5-87E6-5C17F5D2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4C34F7C2-718E-444D-97E8-7AE4DED1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A674D32-F3E5-4C76-AE8B-C6DFCB45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76A64F2-DBDC-4874-AE88-699A6E64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367E7617-690E-4E18-8AAC-5AFC3B043A22}"/>
              </a:ext>
            </a:extLst>
          </p:cNvPr>
          <p:cNvGrpSpPr/>
          <p:nvPr/>
        </p:nvGrpSpPr>
        <p:grpSpPr>
          <a:xfrm>
            <a:off x="813916" y="3567164"/>
            <a:ext cx="3261545" cy="1175657"/>
            <a:chOff x="813916" y="3567164"/>
            <a:chExt cx="3261545" cy="1175657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8945D91-B1BC-41D0-8585-DB9A0BBEDCA1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0816EB4A-8EB4-4E1D-B1CC-1334E9343008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4B86A47-5C19-4368-81DC-1E95975B048C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Thị Hồng Nhung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8ADA9236-D406-4951-870B-CD1F5A4CD163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Trần Nguyễn Quy</a:t>
              </a: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039480FA-5BCE-40A8-BD81-9947DD7BB29C}"/>
              </a:ext>
            </a:extLst>
          </p:cNvPr>
          <p:cNvGrpSpPr/>
          <p:nvPr/>
        </p:nvGrpSpPr>
        <p:grpSpPr>
          <a:xfrm>
            <a:off x="6397451" y="5076001"/>
            <a:ext cx="3261545" cy="1175657"/>
            <a:chOff x="6397451" y="5076001"/>
            <a:chExt cx="3261545" cy="1175657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2C4C471D-0E21-4DBD-9153-74D6B0501860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ED68515B-CFC7-4C02-BA86-216670528DCD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C57F7DD-9C97-4211-BD44-72C99099CDB1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Bùi Tiến Đạt</a:t>
              </a: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C21E823-7A0C-492B-B29E-96917F450E6A}"/>
              </a:ext>
            </a:extLst>
          </p:cNvPr>
          <p:cNvGrpSpPr/>
          <p:nvPr/>
        </p:nvGrpSpPr>
        <p:grpSpPr>
          <a:xfrm>
            <a:off x="8340141" y="3564343"/>
            <a:ext cx="3261545" cy="1175657"/>
            <a:chOff x="8313336" y="3564343"/>
            <a:chExt cx="3261545" cy="117565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ACFF0153-C11D-4633-BE09-4075EDB40BF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25CC3A2-0D33-4D9A-AB9C-4D84DACC18C3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BAB3AEA-9CA1-4C20-B6BC-DEC56079726D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Lý Bằng</a:t>
              </a: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035A5701-38B9-47F1-B090-631C4BA0009B}"/>
              </a:ext>
            </a:extLst>
          </p:cNvPr>
          <p:cNvGrpSpPr/>
          <p:nvPr/>
        </p:nvGrpSpPr>
        <p:grpSpPr>
          <a:xfrm>
            <a:off x="2346290" y="5089491"/>
            <a:ext cx="3261545" cy="1175657"/>
            <a:chOff x="2346290" y="5089491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EB005012-DC2E-4210-B5A1-82B59107D97C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30C175EA-0AF5-4F94-8940-C4748825D952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207AD46-DA62-46BD-B8DD-CD8EFC19FA71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Hoàng Mạnh Cường</a:t>
              </a:r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EF9ADC4-2E2C-44CA-8066-5D2238287358}"/>
              </a:ext>
            </a:extLst>
          </p:cNvPr>
          <p:cNvSpPr/>
          <p:nvPr/>
        </p:nvSpPr>
        <p:spPr>
          <a:xfrm>
            <a:off x="5046941" y="11282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4E5F28-FD0B-43E1-9B53-49C52B2FB59D}"/>
              </a:ext>
            </a:extLst>
          </p:cNvPr>
          <p:cNvSpPr/>
          <p:nvPr/>
        </p:nvSpPr>
        <p:spPr>
          <a:xfrm rot="6013877">
            <a:off x="757752" y="930805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EE31EDF2-8B4C-4E0C-A4FA-F8A84EC42710}"/>
              </a:ext>
            </a:extLst>
          </p:cNvPr>
          <p:cNvSpPr/>
          <p:nvPr/>
        </p:nvSpPr>
        <p:spPr>
          <a:xfrm rot="18756427">
            <a:off x="9968508" y="650817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DA36CA9A-FDB0-40A1-AFC9-83BEBDEAEF7C}"/>
              </a:ext>
            </a:extLst>
          </p:cNvPr>
          <p:cNvSpPr/>
          <p:nvPr/>
        </p:nvSpPr>
        <p:spPr>
          <a:xfrm rot="19919425">
            <a:off x="498461" y="5688588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143AFB4F-A587-4610-A7EF-4B31B754FF9B}"/>
              </a:ext>
            </a:extLst>
          </p:cNvPr>
          <p:cNvSpPr/>
          <p:nvPr/>
        </p:nvSpPr>
        <p:spPr>
          <a:xfrm rot="2375446">
            <a:off x="10753599" y="57181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D3334EF8-E99A-4797-8776-6D0FEE2574CD}"/>
              </a:ext>
            </a:extLst>
          </p:cNvPr>
          <p:cNvSpPr/>
          <p:nvPr/>
        </p:nvSpPr>
        <p:spPr>
          <a:xfrm rot="2375446">
            <a:off x="3615012" y="1158354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F1848110-80A7-410B-8EC8-A873ECFA17E8}"/>
              </a:ext>
            </a:extLst>
          </p:cNvPr>
          <p:cNvSpPr/>
          <p:nvPr/>
        </p:nvSpPr>
        <p:spPr>
          <a:xfrm rot="18424535">
            <a:off x="8837917" y="183205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4A82A809-649C-462B-BE0B-5600B57427A0}"/>
              </a:ext>
            </a:extLst>
          </p:cNvPr>
          <p:cNvSpPr/>
          <p:nvPr/>
        </p:nvSpPr>
        <p:spPr>
          <a:xfrm rot="18424535">
            <a:off x="1678940" y="2175690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1B9CDDBE-50AC-422A-AED4-1698E60A7403}"/>
              </a:ext>
            </a:extLst>
          </p:cNvPr>
          <p:cNvSpPr/>
          <p:nvPr/>
        </p:nvSpPr>
        <p:spPr>
          <a:xfrm rot="20459947">
            <a:off x="7860956" y="39047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Isosceles Triangle 3">
            <a:extLst>
              <a:ext uri="{FF2B5EF4-FFF2-40B4-BE49-F238E27FC236}">
                <a16:creationId xmlns:a16="http://schemas.microsoft.com/office/drawing/2014/main" id="{56804DF9-7E08-46EB-A6A9-65AA98E303EE}"/>
              </a:ext>
            </a:extLst>
          </p:cNvPr>
          <p:cNvSpPr/>
          <p:nvPr/>
        </p:nvSpPr>
        <p:spPr>
          <a:xfrm rot="20459947">
            <a:off x="2192715" y="16161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F6BDBF54-F132-4140-90C5-444C25C4A33A}"/>
              </a:ext>
            </a:extLst>
          </p:cNvPr>
          <p:cNvSpPr/>
          <p:nvPr/>
        </p:nvSpPr>
        <p:spPr>
          <a:xfrm rot="2160626">
            <a:off x="10982477" y="1589906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535287" y="18047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468580" y="349590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05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535287" y="268899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535287" y="370105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590314" y="462797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652786" y="2004768"/>
            <a:ext cx="377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652785" y="2912687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676360" y="3902902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31387" y="4829820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  <p:sp>
        <p:nvSpPr>
          <p:cNvPr id="14" name="Hình chữ nhật 11">
            <a:extLst>
              <a:ext uri="{FF2B5EF4-FFF2-40B4-BE49-F238E27FC236}">
                <a16:creationId xmlns:a16="http://schemas.microsoft.com/office/drawing/2014/main" id="{7846D062-4017-127D-F200-76478264225A}"/>
              </a:ext>
            </a:extLst>
          </p:cNvPr>
          <p:cNvSpPr/>
          <p:nvPr/>
        </p:nvSpPr>
        <p:spPr>
          <a:xfrm>
            <a:off x="590314" y="564003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Hộp Văn bản 25">
            <a:extLst>
              <a:ext uri="{FF2B5EF4-FFF2-40B4-BE49-F238E27FC236}">
                <a16:creationId xmlns:a16="http://schemas.microsoft.com/office/drawing/2014/main" id="{1A9DDDA2-9445-519A-5469-F6A4CF5DF96C}"/>
              </a:ext>
            </a:extLst>
          </p:cNvPr>
          <p:cNvSpPr txBox="1"/>
          <p:nvPr/>
        </p:nvSpPr>
        <p:spPr>
          <a:xfrm>
            <a:off x="731387" y="5841879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483974" y="1727413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595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1181" y="31490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6996313" y="1188496"/>
            <a:ext cx="4191532" cy="5281663"/>
            <a:chOff x="6996313" y="1188496"/>
            <a:chExt cx="4191532" cy="5281663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996313" y="1188496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Nêu vấn đề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Tuyên ngôn sản phẩm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Người dùng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Thị trường</a:t>
              </a:r>
            </a:p>
            <a:p>
              <a:pPr marL="1257300" lvl="2" indent="-342900">
                <a:buFont typeface="+mj-lt"/>
                <a:buAutoNum type="alphaLcPeriod"/>
              </a:pPr>
              <a:endParaRPr lang="vi-VN" dirty="0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581738" y="2151730"/>
            <a:ext cx="34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1.Tầm nhìn và sứ mệnh</a:t>
            </a: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872577" y="1377438"/>
            <a:ext cx="1787615" cy="1787615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1275" y="403432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sp>
        <p:nvSpPr>
          <p:cNvPr id="38" name="Hình chữ nhật 9">
            <a:extLst>
              <a:ext uri="{FF2B5EF4-FFF2-40B4-BE49-F238E27FC236}">
                <a16:creationId xmlns:a16="http://schemas.microsoft.com/office/drawing/2014/main" id="{D2A5D35C-9921-7A25-FB18-3D36D14D2BA0}"/>
              </a:ext>
            </a:extLst>
          </p:cNvPr>
          <p:cNvSpPr/>
          <p:nvPr/>
        </p:nvSpPr>
        <p:spPr>
          <a:xfrm>
            <a:off x="520096" y="312442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39" name="Hình chữ nhật 10">
            <a:extLst>
              <a:ext uri="{FF2B5EF4-FFF2-40B4-BE49-F238E27FC236}">
                <a16:creationId xmlns:a16="http://schemas.microsoft.com/office/drawing/2014/main" id="{AB5B5FE9-987E-6DCE-3DC1-100FA1B8A677}"/>
              </a:ext>
            </a:extLst>
          </p:cNvPr>
          <p:cNvSpPr/>
          <p:nvPr/>
        </p:nvSpPr>
        <p:spPr>
          <a:xfrm>
            <a:off x="514593" y="403713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0" name="Hình chữ nhật 11">
            <a:extLst>
              <a:ext uri="{FF2B5EF4-FFF2-40B4-BE49-F238E27FC236}">
                <a16:creationId xmlns:a16="http://schemas.microsoft.com/office/drawing/2014/main" id="{8C1D7736-1426-6522-D8BE-1947FB348B6F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1" name="Hộp Văn bản 23">
            <a:extLst>
              <a:ext uri="{FF2B5EF4-FFF2-40B4-BE49-F238E27FC236}">
                <a16:creationId xmlns:a16="http://schemas.microsoft.com/office/drawing/2014/main" id="{0F533374-7349-F003-90FC-6600B6BADE57}"/>
              </a:ext>
            </a:extLst>
          </p:cNvPr>
          <p:cNvSpPr txBox="1"/>
          <p:nvPr/>
        </p:nvSpPr>
        <p:spPr>
          <a:xfrm>
            <a:off x="632091" y="3248770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42" name="Hộp Văn bản 24">
            <a:extLst>
              <a:ext uri="{FF2B5EF4-FFF2-40B4-BE49-F238E27FC236}">
                <a16:creationId xmlns:a16="http://schemas.microsoft.com/office/drawing/2014/main" id="{A6B494AD-2144-B913-4B59-B503C91B95AD}"/>
              </a:ext>
            </a:extLst>
          </p:cNvPr>
          <p:cNvSpPr txBox="1"/>
          <p:nvPr/>
        </p:nvSpPr>
        <p:spPr>
          <a:xfrm>
            <a:off x="655666" y="4238985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43" name="Hộp Văn bản 25">
            <a:extLst>
              <a:ext uri="{FF2B5EF4-FFF2-40B4-BE49-F238E27FC236}">
                <a16:creationId xmlns:a16="http://schemas.microsoft.com/office/drawing/2014/main" id="{FDEF4B41-9D32-5680-DBC6-E351786B7970}"/>
              </a:ext>
            </a:extLst>
          </p:cNvPr>
          <p:cNvSpPr txBox="1"/>
          <p:nvPr/>
        </p:nvSpPr>
        <p:spPr>
          <a:xfrm>
            <a:off x="710693" y="516590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44" name="Hình chữ nhật 11">
            <a:extLst>
              <a:ext uri="{FF2B5EF4-FFF2-40B4-BE49-F238E27FC236}">
                <a16:creationId xmlns:a16="http://schemas.microsoft.com/office/drawing/2014/main" id="{8D632139-558B-6BEF-5E4A-D6BB5862035F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ộp Văn bản 25">
            <a:extLst>
              <a:ext uri="{FF2B5EF4-FFF2-40B4-BE49-F238E27FC236}">
                <a16:creationId xmlns:a16="http://schemas.microsoft.com/office/drawing/2014/main" id="{F7E1AEE3-52F3-07BD-096B-066C25B4A35F}"/>
              </a:ext>
            </a:extLst>
          </p:cNvPr>
          <p:cNvSpPr txBox="1"/>
          <p:nvPr/>
        </p:nvSpPr>
        <p:spPr>
          <a:xfrm>
            <a:off x="710693" y="617796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  <a:p>
            <a:pPr algn="ctr"/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8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663431" y="3964055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641345" y="5222618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397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77869" y="3098019"/>
            <a:ext cx="249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2.Quản lí dự án</a:t>
            </a:r>
          </a:p>
          <a:p>
            <a:endParaRPr lang="vi-V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04504" y="4165904"/>
            <a:ext cx="312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04504" y="5120476"/>
            <a:ext cx="36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Cấu trúc nhóm</a:t>
              </a:r>
              <a:endParaRPr lang="en-US" dirty="0"/>
            </a:p>
            <a:p>
              <a:pPr marL="1257300" lvl="2" indent="-342900">
                <a:buFont typeface="+mj-lt"/>
                <a:buAutoNum type="alphaLcPeriod"/>
              </a:pPr>
              <a:r>
                <a:rPr lang="en-US" dirty="0" err="1"/>
                <a:t>Lịch</a:t>
              </a:r>
              <a:r>
                <a:rPr lang="en-US" dirty="0"/>
                <a:t> </a:t>
              </a:r>
              <a:r>
                <a:rPr lang="en-US" dirty="0" err="1"/>
                <a:t>biểu</a:t>
              </a:r>
              <a:r>
                <a:rPr lang="en-US" dirty="0"/>
                <a:t> 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en-US" dirty="0" err="1"/>
                <a:t>Giám</a:t>
              </a:r>
              <a:r>
                <a:rPr lang="en-US" dirty="0"/>
                <a:t> </a:t>
              </a:r>
              <a:r>
                <a:rPr lang="en-US" dirty="0" err="1"/>
                <a:t>sát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kiểm</a:t>
              </a:r>
              <a:r>
                <a:rPr lang="en-US" dirty="0"/>
                <a:t> </a:t>
              </a:r>
              <a:r>
                <a:rPr lang="en-US" dirty="0" err="1"/>
                <a:t>soát</a:t>
              </a:r>
              <a:r>
                <a:rPr lang="en-US" dirty="0"/>
                <a:t> </a:t>
              </a:r>
              <a:r>
                <a:rPr lang="en-US" dirty="0" err="1"/>
                <a:t>dự</a:t>
              </a:r>
              <a:r>
                <a:rPr lang="en-US" dirty="0"/>
                <a:t> </a:t>
              </a:r>
              <a:r>
                <a:rPr lang="en-US" dirty="0" err="1"/>
                <a:t>án</a:t>
              </a:r>
              <a:endParaRPr lang="vi-VN" dirty="0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3716845" y="2386521"/>
            <a:ext cx="1457475" cy="1457475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637515" y="4488119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66555" y="5010587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sp>
        <p:nvSpPr>
          <p:cNvPr id="15" name="Hình chữ nhật 11">
            <a:extLst>
              <a:ext uri="{FF2B5EF4-FFF2-40B4-BE49-F238E27FC236}">
                <a16:creationId xmlns:a16="http://schemas.microsoft.com/office/drawing/2014/main" id="{5D3EE33C-8E85-CF3E-8344-0EF1BBFD767F}"/>
              </a:ext>
            </a:extLst>
          </p:cNvPr>
          <p:cNvSpPr/>
          <p:nvPr/>
        </p:nvSpPr>
        <p:spPr>
          <a:xfrm>
            <a:off x="663431" y="578649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6" name="Hộp Văn bản 25">
            <a:extLst>
              <a:ext uri="{FF2B5EF4-FFF2-40B4-BE49-F238E27FC236}">
                <a16:creationId xmlns:a16="http://schemas.microsoft.com/office/drawing/2014/main" id="{78C0AC48-6935-1936-F7C7-87DB20716CB7}"/>
              </a:ext>
            </a:extLst>
          </p:cNvPr>
          <p:cNvSpPr txBox="1"/>
          <p:nvPr/>
        </p:nvSpPr>
        <p:spPr>
          <a:xfrm>
            <a:off x="804504" y="598834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3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36903" y="3620497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37784" y="4018793"/>
            <a:ext cx="296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3.Yêu cầu phần mềm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 err="1"/>
                <a:t>Use</a:t>
              </a:r>
              <a:r>
                <a:rPr lang="vi-VN" dirty="0"/>
                <a:t> </a:t>
              </a:r>
              <a:r>
                <a:rPr lang="vi-VN" dirty="0" err="1"/>
                <a:t>case</a:t>
              </a:r>
              <a:r>
                <a:rPr lang="vi-VN" dirty="0"/>
                <a:t> </a:t>
              </a:r>
              <a:r>
                <a:rPr lang="vi-VN" dirty="0" err="1"/>
                <a:t>model</a:t>
              </a:r>
              <a:endParaRPr lang="vi-VN" dirty="0"/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Yêu cầu phi chức năng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3872687" y="3185125"/>
            <a:ext cx="1783480" cy="1783480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  <p:sp>
        <p:nvSpPr>
          <p:cNvPr id="15" name="Hình chữ nhật 6">
            <a:extLst>
              <a:ext uri="{FF2B5EF4-FFF2-40B4-BE49-F238E27FC236}">
                <a16:creationId xmlns:a16="http://schemas.microsoft.com/office/drawing/2014/main" id="{DF775B80-6E19-225F-EE12-E15212916A63}"/>
              </a:ext>
            </a:extLst>
          </p:cNvPr>
          <p:cNvSpPr/>
          <p:nvPr/>
        </p:nvSpPr>
        <p:spPr>
          <a:xfrm>
            <a:off x="535287" y="18047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7" name="Hình chữ nhật 9">
            <a:extLst>
              <a:ext uri="{FF2B5EF4-FFF2-40B4-BE49-F238E27FC236}">
                <a16:creationId xmlns:a16="http://schemas.microsoft.com/office/drawing/2014/main" id="{6B793BC7-BA4B-DBAF-D935-21BE75FF4665}"/>
              </a:ext>
            </a:extLst>
          </p:cNvPr>
          <p:cNvSpPr/>
          <p:nvPr/>
        </p:nvSpPr>
        <p:spPr>
          <a:xfrm>
            <a:off x="535287" y="268899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8" name="Hộp Văn bản 22">
            <a:extLst>
              <a:ext uri="{FF2B5EF4-FFF2-40B4-BE49-F238E27FC236}">
                <a16:creationId xmlns:a16="http://schemas.microsoft.com/office/drawing/2014/main" id="{F494B9E8-0310-629E-0CF8-642E91DFE152}"/>
              </a:ext>
            </a:extLst>
          </p:cNvPr>
          <p:cNvSpPr txBox="1"/>
          <p:nvPr/>
        </p:nvSpPr>
        <p:spPr>
          <a:xfrm>
            <a:off x="652786" y="2004768"/>
            <a:ext cx="377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19" name="Hộp Văn bản 23">
            <a:extLst>
              <a:ext uri="{FF2B5EF4-FFF2-40B4-BE49-F238E27FC236}">
                <a16:creationId xmlns:a16="http://schemas.microsoft.com/office/drawing/2014/main" id="{829E07F3-56C8-8742-AE41-A24CE0F73A4A}"/>
              </a:ext>
            </a:extLst>
          </p:cNvPr>
          <p:cNvSpPr txBox="1"/>
          <p:nvPr/>
        </p:nvSpPr>
        <p:spPr>
          <a:xfrm>
            <a:off x="652785" y="2912687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0" name="Hình chữ nhật 11">
            <a:extLst>
              <a:ext uri="{FF2B5EF4-FFF2-40B4-BE49-F238E27FC236}">
                <a16:creationId xmlns:a16="http://schemas.microsoft.com/office/drawing/2014/main" id="{E2AD132A-A132-5C4F-7E8E-38E37E818D6C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1" name="Hộp Văn bản 25">
            <a:extLst>
              <a:ext uri="{FF2B5EF4-FFF2-40B4-BE49-F238E27FC236}">
                <a16:creationId xmlns:a16="http://schemas.microsoft.com/office/drawing/2014/main" id="{92751952-D072-67D6-E8C0-23C1183FCC78}"/>
              </a:ext>
            </a:extLst>
          </p:cNvPr>
          <p:cNvSpPr txBox="1"/>
          <p:nvPr/>
        </p:nvSpPr>
        <p:spPr>
          <a:xfrm>
            <a:off x="710693" y="516590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2" name="Hình chữ nhật 11">
            <a:extLst>
              <a:ext uri="{FF2B5EF4-FFF2-40B4-BE49-F238E27FC236}">
                <a16:creationId xmlns:a16="http://schemas.microsoft.com/office/drawing/2014/main" id="{24305B4B-CB86-DD00-5020-AB19A815318E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Hộp Văn bản 25">
            <a:extLst>
              <a:ext uri="{FF2B5EF4-FFF2-40B4-BE49-F238E27FC236}">
                <a16:creationId xmlns:a16="http://schemas.microsoft.com/office/drawing/2014/main" id="{ED3BD0AF-CB0C-55CB-2E72-5D94B618F528}"/>
              </a:ext>
            </a:extLst>
          </p:cNvPr>
          <p:cNvSpPr txBox="1"/>
          <p:nvPr/>
        </p:nvSpPr>
        <p:spPr>
          <a:xfrm>
            <a:off x="710693" y="617796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40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561835" y="398627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586685" y="4418983"/>
            <a:ext cx="339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4.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0" lvl="3" indent="-342900">
                <a:buFont typeface="+mj-lt"/>
                <a:buAutoNum type="alphaLcPeriod"/>
              </a:pPr>
              <a:r>
                <a:rPr lang="vi-VN" dirty="0"/>
                <a:t>Kiến trúc</a:t>
              </a:r>
            </a:p>
            <a:p>
              <a:pPr marL="1714500" lvl="3" indent="-342900">
                <a:buFont typeface="+mj-lt"/>
                <a:buAutoNum type="alphaLcPeriod"/>
              </a:pPr>
              <a:r>
                <a:rPr lang="vi-VN" dirty="0"/>
                <a:t>Công nghệ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051804" y="3004469"/>
            <a:ext cx="940437" cy="940437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104425" y="392052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17BC5C-E1BA-4FAC-8769-174585EA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2" y="3722135"/>
            <a:ext cx="1461900" cy="1461900"/>
          </a:xfrm>
          <a:prstGeom prst="rect">
            <a:avLst/>
          </a:prstGeom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D966AE-E4FA-6A0B-B7FB-A6C44FFC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8564" y="3507311"/>
            <a:ext cx="2124514" cy="2657307"/>
          </a:xfrm>
          <a:prstGeom prst="rect">
            <a:avLst/>
          </a:prstGeom>
        </p:spPr>
      </p:pic>
      <p:sp>
        <p:nvSpPr>
          <p:cNvPr id="28" name="Hình chữ nhật 9">
            <a:extLst>
              <a:ext uri="{FF2B5EF4-FFF2-40B4-BE49-F238E27FC236}">
                <a16:creationId xmlns:a16="http://schemas.microsoft.com/office/drawing/2014/main" id="{16E6D83D-12F6-E8F2-07BA-A259A2914BB7}"/>
              </a:ext>
            </a:extLst>
          </p:cNvPr>
          <p:cNvSpPr/>
          <p:nvPr/>
        </p:nvSpPr>
        <p:spPr>
          <a:xfrm>
            <a:off x="753783" y="271248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Hình chữ nhật 9">
            <a:extLst>
              <a:ext uri="{FF2B5EF4-FFF2-40B4-BE49-F238E27FC236}">
                <a16:creationId xmlns:a16="http://schemas.microsoft.com/office/drawing/2014/main" id="{154D13A2-E2B9-53BA-C1E2-2C3DE183EC5F}"/>
              </a:ext>
            </a:extLst>
          </p:cNvPr>
          <p:cNvSpPr/>
          <p:nvPr/>
        </p:nvSpPr>
        <p:spPr>
          <a:xfrm>
            <a:off x="506029" y="256927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Hộp Văn bản 23">
            <a:extLst>
              <a:ext uri="{FF2B5EF4-FFF2-40B4-BE49-F238E27FC236}">
                <a16:creationId xmlns:a16="http://schemas.microsoft.com/office/drawing/2014/main" id="{C6709CD1-E398-643A-2FB2-84B8EE2BDADC}"/>
              </a:ext>
            </a:extLst>
          </p:cNvPr>
          <p:cNvSpPr txBox="1"/>
          <p:nvPr/>
        </p:nvSpPr>
        <p:spPr>
          <a:xfrm>
            <a:off x="548113" y="2697273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2.Quản lí dự án</a:t>
            </a:r>
          </a:p>
        </p:txBody>
      </p:sp>
      <p:sp>
        <p:nvSpPr>
          <p:cNvPr id="52" name="Hộp Văn bản 24">
            <a:extLst>
              <a:ext uri="{FF2B5EF4-FFF2-40B4-BE49-F238E27FC236}">
                <a16:creationId xmlns:a16="http://schemas.microsoft.com/office/drawing/2014/main" id="{C706C9D2-6BDE-CFC9-0A23-813CD34F4DDA}"/>
              </a:ext>
            </a:extLst>
          </p:cNvPr>
          <p:cNvSpPr txBox="1"/>
          <p:nvPr/>
        </p:nvSpPr>
        <p:spPr>
          <a:xfrm>
            <a:off x="535507" y="3446434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3.Yêu cầu phần mềm</a:t>
            </a:r>
          </a:p>
        </p:txBody>
      </p:sp>
      <p:sp>
        <p:nvSpPr>
          <p:cNvPr id="53" name="Hộp Văn bản 25">
            <a:extLst>
              <a:ext uri="{FF2B5EF4-FFF2-40B4-BE49-F238E27FC236}">
                <a16:creationId xmlns:a16="http://schemas.microsoft.com/office/drawing/2014/main" id="{E1E6F808-5E14-8B02-45AB-52DB1DCD102F}"/>
              </a:ext>
            </a:extLst>
          </p:cNvPr>
          <p:cNvSpPr txBox="1"/>
          <p:nvPr/>
        </p:nvSpPr>
        <p:spPr>
          <a:xfrm>
            <a:off x="587718" y="185277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1.Tầm nhìn và sứ mệnh</a:t>
            </a:r>
          </a:p>
        </p:txBody>
      </p:sp>
      <p:sp>
        <p:nvSpPr>
          <p:cNvPr id="54" name="Hình chữ nhật 11">
            <a:extLst>
              <a:ext uri="{FF2B5EF4-FFF2-40B4-BE49-F238E27FC236}">
                <a16:creationId xmlns:a16="http://schemas.microsoft.com/office/drawing/2014/main" id="{FF146CF7-24EF-60B1-D2C7-02AFD19FA6E7}"/>
              </a:ext>
            </a:extLst>
          </p:cNvPr>
          <p:cNvSpPr/>
          <p:nvPr/>
        </p:nvSpPr>
        <p:spPr>
          <a:xfrm>
            <a:off x="485741" y="551150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55" name="Hộp Văn bản 25">
            <a:extLst>
              <a:ext uri="{FF2B5EF4-FFF2-40B4-BE49-F238E27FC236}">
                <a16:creationId xmlns:a16="http://schemas.microsoft.com/office/drawing/2014/main" id="{CEA9B54C-ED4F-0B89-B360-6488F5407253}"/>
              </a:ext>
            </a:extLst>
          </p:cNvPr>
          <p:cNvSpPr txBox="1"/>
          <p:nvPr/>
        </p:nvSpPr>
        <p:spPr>
          <a:xfrm>
            <a:off x="626814" y="571335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965</Words>
  <Application>Microsoft Office PowerPoint</Application>
  <PresentationFormat>Màn hình rộng</PresentationFormat>
  <Paragraphs>207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Roboto</vt:lpstr>
      <vt:lpstr>Segoe UI Historic</vt:lpstr>
      <vt:lpstr>Symbol Tiger</vt:lpstr>
      <vt:lpstr>Times New Roman</vt:lpstr>
      <vt:lpstr>Wingdings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NGUYỄN THỊ HỒNG NHUNG</cp:lastModifiedBy>
  <cp:revision>10</cp:revision>
  <dcterms:created xsi:type="dcterms:W3CDTF">2021-10-30T08:41:15Z</dcterms:created>
  <dcterms:modified xsi:type="dcterms:W3CDTF">2023-01-10T15:52:21Z</dcterms:modified>
</cp:coreProperties>
</file>