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EC7"/>
    <a:srgbClr val="F660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A153C-452E-49F5-ADF7-2024A1260343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6A3F-6169-4912-9213-C30C21E86B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5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5AB1E-6E35-473A-A13F-E8AF337C1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21B585-DBF2-4361-80C3-CBE9B13DD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893FD-E00B-47D2-93D3-493CF543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18F2-D2A6-400F-95F6-D823092F3F4C}" type="datetime1">
              <a:rPr lang="it-IT" smtClean="0"/>
              <a:t>13/04/2022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87F4F0-6A25-4EAD-B2F3-425CB3F4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250530-E21A-42C1-AE8D-2B97F68B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66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C1147-329C-4A51-90BE-C573F85B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384D90-6387-4E46-963F-C5011B16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B1BDC0-10FF-4A69-AAF6-A5EF07D6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19B3-5F35-49E5-80A0-B74F47ACC76A}" type="datetime1">
              <a:rPr lang="it-IT" smtClean="0"/>
              <a:t>13/04/2022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AE57AB-15A9-48EB-A8A9-1FD3B6E2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6170F0-0B01-4FE7-9978-1FE01509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1F1156-D013-4947-BEF0-38428EB63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B4520D-E607-40F6-B407-62991D5E9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865B0D-5E05-4655-8627-C2EA93B3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040E-B412-4C3E-A692-595A3C63F3F8}" type="datetime1">
              <a:rPr lang="it-IT" smtClean="0"/>
              <a:t>13/04/2022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661C9-A350-46A7-B21D-B8AD0170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CED1D6-CCEC-4D4A-A897-7C93BD32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6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A1118-8F11-42C8-A495-E1B0446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8B296-07E0-437C-A329-EE97FE29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B4E547-7C07-4BAE-876B-6B2F2D4A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21DF-5C51-41C0-8190-9BFB2D1143E6}" type="datetime1">
              <a:rPr lang="it-IT" smtClean="0"/>
              <a:t>13/04/2022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11EC72-0B46-47CD-B051-418B5A14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CB87E3-B40E-445F-A39C-50BF34B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43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CF311-740B-47F4-8549-7F2A1587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A0D889-0CB7-4812-9294-4BA64EAC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CE3216-BAD9-40DE-9D3B-39831A63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64F5-D958-420E-826A-D0520134B5B9}" type="datetime1">
              <a:rPr lang="it-IT" smtClean="0"/>
              <a:t>13/04/2022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5B585-C2F8-41A9-9EF8-74796CF3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63341C-88E5-4E2D-AB4F-4D0D4CA4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35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1C71C-F3CC-4850-8B6C-C9A8CCCA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074BD5-9980-46C3-AA35-06CED5EFD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120085-AC1B-4A32-9FB9-A98AFAE0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267CAE-6555-4423-9BEA-7A6C9C42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A440-7164-4F61-96ED-479431980D94}" type="datetime1">
              <a:rPr lang="it-IT" smtClean="0"/>
              <a:t>13/04/2022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03A670-AD65-4245-BBCE-643EF265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B32AD8-BB9D-42B4-B46E-05A9D012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8EE1A-1AEC-48E1-B207-0AA5362C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F404F8-F80A-4BCB-9BB2-FA2D8FDF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EAEC3E-AA75-44D6-890D-9DC0E9B88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79B415-A16D-4399-AD1E-258644612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173C4C-D14E-4A98-B89B-FEC3500B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3E1999-FDE4-400C-8B72-3F17C133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65C3-402F-4129-B692-F6F1E665E9E1}" type="datetime1">
              <a:rPr lang="it-IT" smtClean="0"/>
              <a:t>13/04/2022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ADFBE1-7105-48BB-9304-A282DF5B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626550-4920-4E0C-ACE2-46093250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75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8D4BC-4AA2-4D46-88E0-6CF1412C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16C69D-D3C9-458B-8DCA-A25D7F86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9349-A15F-4FAE-BFA2-A61DD6796F2E}" type="datetime1">
              <a:rPr lang="it-IT" smtClean="0"/>
              <a:t>13/04/2022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69A202-6DF2-4FF9-98BE-6B12729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44EF25-A802-4A47-973F-A5654C54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0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38A15D-206B-4819-90A5-7F45A953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EB1D-E772-4658-B458-CB8F8C4BDC48}" type="datetime1">
              <a:rPr lang="it-IT" smtClean="0"/>
              <a:t>13/04/2022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57D1D0-D19A-4DD6-82E4-6B2F012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20486D-8C5A-483A-B491-8AF810D1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43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B4450-805D-4CA2-B7E0-2B65A2A7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47FC0D-6831-4FAE-8E5E-68A35407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FB0C3E-00E1-464A-8295-B8AA971B1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818B13-08EB-4A5A-950A-2B3D1E69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BB68-4E79-48C5-890D-0EA4DCCA55AA}" type="datetime1">
              <a:rPr lang="it-IT" smtClean="0"/>
              <a:t>13/04/2022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21429C-4361-46BC-A305-DB0765A9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4679EC-CE0F-40FB-8B64-C0C414C3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11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BC125-2699-4B82-8876-D8639797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738034-5BE8-40BA-A419-D0B55B11C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3885ED-42AF-48B2-93CD-FCBD90897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3D3660-4745-4A9C-853F-382EE3EA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29F4-A878-4719-94C3-6A2E199473FA}" type="datetime1">
              <a:rPr lang="it-IT" smtClean="0"/>
              <a:t>13/04/2022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967E3F-640E-48E1-9DA0-167664D3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ED7E0A-4138-4F05-99C4-24FB7969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60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D3AC29-9A45-4C70-AE9F-09064902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517968-DA7F-4FB2-A760-D2870147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55FEBA-ADE4-433A-9025-AE92D7C9C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45F9-4066-4FBE-B978-140335A37302}" type="datetime1">
              <a:rPr lang="it-IT" smtClean="0"/>
              <a:t>13/04/2022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C196EF-6B4A-4208-9479-AAA269BC7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33566D-77BF-42D1-9717-38759FF6F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81EF-DBE0-4DE6-822E-15BDFAD96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32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oresa.it/Pagine/e-covid_sinfonia.aspx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BABF93D-8A8F-4D98-A4FA-A63674F9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21" y="1263317"/>
            <a:ext cx="3932237" cy="1044742"/>
          </a:xfrm>
        </p:spPr>
        <p:txBody>
          <a:bodyPr>
            <a:noAutofit/>
          </a:bodyPr>
          <a:lstStyle/>
          <a:p>
            <a:r>
              <a:rPr lang="it-IT" sz="2800" dirty="0">
                <a:solidFill>
                  <a:srgbClr val="357EC7"/>
                </a:solidFill>
              </a:rPr>
              <a:t>Università degli Studi di Napoli «Parthenope»</a:t>
            </a:r>
            <a:br>
              <a:rPr lang="it-IT" sz="1800" dirty="0">
                <a:solidFill>
                  <a:srgbClr val="357EC7"/>
                </a:solidFill>
              </a:rPr>
            </a:br>
            <a:endParaRPr lang="it-IT" sz="1800" dirty="0">
              <a:solidFill>
                <a:srgbClr val="357EC7"/>
              </a:solidFill>
            </a:endParaRPr>
          </a:p>
        </p:txBody>
      </p:sp>
      <p:pic>
        <p:nvPicPr>
          <p:cNvPr id="11" name="Segnaposto immagine 10">
            <a:extLst>
              <a:ext uri="{FF2B5EF4-FFF2-40B4-BE49-F238E27FC236}">
                <a16:creationId xmlns:a16="http://schemas.microsoft.com/office/drawing/2014/main" id="{4976332E-7563-4005-971F-7C5461DAE6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8" b="10718"/>
          <a:stretch>
            <a:fillRect/>
          </a:stretch>
        </p:blipFill>
        <p:spPr>
          <a:xfrm>
            <a:off x="8744535" y="2057400"/>
            <a:ext cx="2372644" cy="1873461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6F8CA06-1613-420A-89FB-AE8D2376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820" y="2514600"/>
            <a:ext cx="4399965" cy="3354388"/>
          </a:xfrm>
        </p:spPr>
        <p:txBody>
          <a:bodyPr/>
          <a:lstStyle/>
          <a:p>
            <a:r>
              <a:rPr lang="it-IT" sz="1600" b="1" dirty="0">
                <a:solidFill>
                  <a:srgbClr val="357EC7"/>
                </a:solidFill>
                <a:latin typeface="Century Gothic" panose="020B0502020202020204" pitchFamily="34" charset="0"/>
              </a:rPr>
              <a:t>Progetto di Programmazione III</a:t>
            </a:r>
            <a:br>
              <a:rPr lang="it-IT" sz="1600" b="1" dirty="0">
                <a:solidFill>
                  <a:srgbClr val="357EC7"/>
                </a:solidFill>
                <a:latin typeface="Century Gothic" panose="020B0502020202020204" pitchFamily="34" charset="0"/>
              </a:rPr>
            </a:br>
            <a:r>
              <a:rPr lang="it-IT" sz="1600" b="1" dirty="0">
                <a:solidFill>
                  <a:srgbClr val="357EC7"/>
                </a:solidFill>
                <a:latin typeface="Century Gothic" panose="020B0502020202020204" pitchFamily="34" charset="0"/>
              </a:rPr>
              <a:t>e</a:t>
            </a:r>
            <a:br>
              <a:rPr lang="it-IT" sz="1600" b="1" dirty="0">
                <a:solidFill>
                  <a:srgbClr val="357EC7"/>
                </a:solidFill>
                <a:latin typeface="Century Gothic" panose="020B0502020202020204" pitchFamily="34" charset="0"/>
              </a:rPr>
            </a:br>
            <a:r>
              <a:rPr lang="it-IT" sz="1600" b="1" dirty="0">
                <a:solidFill>
                  <a:srgbClr val="357EC7"/>
                </a:solidFill>
                <a:latin typeface="Century Gothic" panose="020B0502020202020204" pitchFamily="34" charset="0"/>
              </a:rPr>
              <a:t>Laboratorio di Programmazione III</a:t>
            </a:r>
          </a:p>
          <a:p>
            <a:endParaRPr lang="it-IT" dirty="0">
              <a:solidFill>
                <a:srgbClr val="357EC7"/>
              </a:solidFill>
              <a:latin typeface="Century Gothic" panose="020B0502020202020204" pitchFamily="34" charset="0"/>
            </a:endParaRPr>
          </a:p>
          <a:p>
            <a:r>
              <a:rPr lang="it-IT" b="1" dirty="0">
                <a:solidFill>
                  <a:srgbClr val="357EC7"/>
                </a:solidFill>
              </a:rPr>
              <a:t>Studente: </a:t>
            </a:r>
            <a:r>
              <a:rPr lang="it-IT" i="1" dirty="0">
                <a:solidFill>
                  <a:srgbClr val="357EC7"/>
                </a:solidFill>
              </a:rPr>
              <a:t>Francesco Calcopietro</a:t>
            </a:r>
          </a:p>
          <a:p>
            <a:r>
              <a:rPr lang="it-IT" b="1" dirty="0">
                <a:solidFill>
                  <a:srgbClr val="357EC7"/>
                </a:solidFill>
              </a:rPr>
              <a:t>Professori: </a:t>
            </a:r>
            <a:r>
              <a:rPr lang="it-IT" i="1" dirty="0">
                <a:solidFill>
                  <a:srgbClr val="357EC7"/>
                </a:solidFill>
              </a:rPr>
              <a:t>Angelo Ciaramella, Raffaele Montella</a:t>
            </a:r>
          </a:p>
          <a:p>
            <a:endParaRPr lang="it-IT" i="1" dirty="0">
              <a:solidFill>
                <a:srgbClr val="357EC7"/>
              </a:solidFill>
            </a:endParaRPr>
          </a:p>
          <a:p>
            <a:r>
              <a:rPr lang="it-IT" b="1" dirty="0">
                <a:solidFill>
                  <a:srgbClr val="357EC7"/>
                </a:solidFill>
              </a:rPr>
              <a:t>Anno Accademico: </a:t>
            </a:r>
            <a:r>
              <a:rPr lang="it-IT" dirty="0">
                <a:solidFill>
                  <a:srgbClr val="357EC7"/>
                </a:solidFill>
              </a:rPr>
              <a:t>2021/2022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CB0189-C40E-4B99-B878-156226BCBFA6}"/>
              </a:ext>
            </a:extLst>
          </p:cNvPr>
          <p:cNvSpPr txBox="1"/>
          <p:nvPr/>
        </p:nvSpPr>
        <p:spPr>
          <a:xfrm>
            <a:off x="8722895" y="3963194"/>
            <a:ext cx="243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357EC7"/>
                </a:solidFill>
              </a:rPr>
              <a:t>         #WeGet</a:t>
            </a:r>
            <a:r>
              <a:rPr lang="it-IT" sz="2000" dirty="0">
                <a:solidFill>
                  <a:srgbClr val="F660AB"/>
                </a:solidFill>
              </a:rPr>
              <a:t>V</a:t>
            </a:r>
            <a:r>
              <a:rPr lang="it-IT" sz="2000" dirty="0">
                <a:solidFill>
                  <a:srgbClr val="357EC7"/>
                </a:solidFill>
              </a:rPr>
              <a:t>ax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70A867A-8A66-4C94-9991-786B9072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06" y="2057400"/>
            <a:ext cx="2480509" cy="23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3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E0191-7E22-48ED-B601-113A3314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D0B7AC-C917-4C61-B242-48CE53AC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939CE73-14FD-4E3D-B50D-64FB68D2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9316" cy="633495"/>
          </a:xfrm>
        </p:spPr>
        <p:txBody>
          <a:bodyPr>
            <a:normAutofit fontScale="90000"/>
          </a:bodyPr>
          <a:lstStyle/>
          <a:p>
            <a:r>
              <a:rPr lang="it-IT" sz="3600" b="1" dirty="0">
                <a:solidFill>
                  <a:srgbClr val="357EC7"/>
                </a:solidFill>
              </a:rPr>
              <a:t>              L’idea: gestire la campagna vaccinale contro la Covid-19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0F1631-056E-4B0A-AEE0-3AFA99C34594}"/>
              </a:ext>
            </a:extLst>
          </p:cNvPr>
          <p:cNvSpPr txBox="1"/>
          <p:nvPr/>
        </p:nvSpPr>
        <p:spPr>
          <a:xfrm>
            <a:off x="838200" y="1203158"/>
            <a:ext cx="3320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357EC7"/>
                </a:solidFill>
              </a:rPr>
              <a:t>Utenti: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Vaccinando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Medico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7C9289-84AA-4686-81BA-8165A924813F}"/>
              </a:ext>
            </a:extLst>
          </p:cNvPr>
          <p:cNvSpPr txBox="1"/>
          <p:nvPr/>
        </p:nvSpPr>
        <p:spPr>
          <a:xfrm>
            <a:off x="838200" y="2182300"/>
            <a:ext cx="33207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357EC7"/>
                </a:solidFill>
              </a:rPr>
              <a:t>Azioni possibili</a:t>
            </a:r>
          </a:p>
          <a:p>
            <a:r>
              <a:rPr lang="it-IT" b="1" dirty="0">
                <a:solidFill>
                  <a:srgbClr val="357EC7"/>
                </a:solidFill>
              </a:rPr>
              <a:t>Vaccinando: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Registrarsi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Accedere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Inserire monitoraggi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Prenotarsi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Visualizzare anamnesi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Visualizzare resoconti vaccinali</a:t>
            </a:r>
          </a:p>
          <a:p>
            <a:r>
              <a:rPr lang="it-IT" b="1" dirty="0">
                <a:solidFill>
                  <a:srgbClr val="357EC7"/>
                </a:solidFill>
              </a:rPr>
              <a:t>Medico: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Registrarsi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Accedere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Registrare anamnesi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Registrare resoconti vaccinali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57EC7"/>
                </a:solidFill>
              </a:rPr>
              <a:t>Inserire prenotazioni</a:t>
            </a:r>
          </a:p>
          <a:p>
            <a:endParaRPr lang="it-IT" dirty="0">
              <a:solidFill>
                <a:srgbClr val="357EC7"/>
              </a:solidFill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4CB19F-991D-46C2-9ACB-93121B74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Francesco Calcopietro Progetto Programmazione III 2021/2022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D64FAD0-3707-4BB4-BD85-ED8E6B2D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47" y="998620"/>
            <a:ext cx="5871411" cy="53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0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E59A23C-155D-4299-A7AF-715B927D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850"/>
          </a:xfrm>
        </p:spPr>
        <p:txBody>
          <a:bodyPr>
            <a:noAutofit/>
          </a:bodyPr>
          <a:lstStyle/>
          <a:p>
            <a:r>
              <a:rPr lang="it-IT" sz="3200" dirty="0"/>
              <a:t>                                         </a:t>
            </a:r>
            <a:r>
              <a:rPr lang="it-IT" sz="3200" b="1" dirty="0">
                <a:solidFill>
                  <a:srgbClr val="357EC7"/>
                </a:solidFill>
              </a:rPr>
              <a:t>Implementazione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5A37FA-240E-45D5-A833-B6EFED96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2DB549-0068-4E0D-B3BA-58EFD9B38064}"/>
              </a:ext>
            </a:extLst>
          </p:cNvPr>
          <p:cNvSpPr txBox="1"/>
          <p:nvPr/>
        </p:nvSpPr>
        <p:spPr>
          <a:xfrm>
            <a:off x="838200" y="1174750"/>
            <a:ext cx="39052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357EC7"/>
                </a:solidFill>
              </a:rPr>
              <a:t>Programmi utilizzati:</a:t>
            </a:r>
          </a:p>
          <a:p>
            <a:endParaRPr lang="it-IT" sz="2000" b="1" dirty="0">
              <a:solidFill>
                <a:srgbClr val="357EC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357EC7"/>
                </a:solidFill>
              </a:rPr>
              <a:t>Intellij</a:t>
            </a:r>
            <a:r>
              <a:rPr lang="it-IT" sz="1600" b="1" dirty="0">
                <a:solidFill>
                  <a:srgbClr val="357EC7"/>
                </a:solidFill>
              </a:rPr>
              <a:t>: </a:t>
            </a:r>
            <a:r>
              <a:rPr lang="it-IT" sz="1600" dirty="0">
                <a:solidFill>
                  <a:srgbClr val="357EC7"/>
                </a:solidFill>
              </a:rPr>
              <a:t>Ambiente di sviluppo integrato per il linguaggio di programmazione Java, sviluppato da </a:t>
            </a:r>
            <a:r>
              <a:rPr lang="it-IT" sz="1600" dirty="0" err="1">
                <a:solidFill>
                  <a:srgbClr val="357EC7"/>
                </a:solidFill>
              </a:rPr>
              <a:t>JetBrains</a:t>
            </a:r>
            <a:r>
              <a:rPr lang="it-IT" sz="1600" dirty="0">
                <a:solidFill>
                  <a:srgbClr val="357EC7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b="1" dirty="0">
              <a:solidFill>
                <a:srgbClr val="357EC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357EC7"/>
                </a:solidFill>
              </a:rPr>
              <a:t>JavaFX</a:t>
            </a:r>
            <a:r>
              <a:rPr lang="it-IT" sz="1600" b="1" dirty="0">
                <a:solidFill>
                  <a:srgbClr val="357EC7"/>
                </a:solidFill>
              </a:rPr>
              <a:t>: </a:t>
            </a:r>
            <a:r>
              <a:rPr lang="it-IT" sz="1600" dirty="0">
                <a:solidFill>
                  <a:srgbClr val="357EC7"/>
                </a:solidFill>
              </a:rPr>
              <a:t>Una famiglia di software applicativi, basati sulla piattaforma Java, per la creazione di Rich Internet </a:t>
            </a:r>
            <a:r>
              <a:rPr lang="it-IT" sz="1600" dirty="0" err="1">
                <a:solidFill>
                  <a:srgbClr val="357EC7"/>
                </a:solidFill>
              </a:rPr>
              <a:t>application</a:t>
            </a:r>
            <a:r>
              <a:rPr lang="it-IT" sz="1600" dirty="0">
                <a:solidFill>
                  <a:srgbClr val="357EC7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357EC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357EC7"/>
                </a:solidFill>
              </a:rPr>
              <a:t>SceneBuilder</a:t>
            </a:r>
            <a:r>
              <a:rPr lang="it-IT" sz="1600" b="1" dirty="0">
                <a:solidFill>
                  <a:srgbClr val="357EC7"/>
                </a:solidFill>
              </a:rPr>
              <a:t>: </a:t>
            </a:r>
            <a:r>
              <a:rPr lang="it-IT" sz="1600" dirty="0">
                <a:solidFill>
                  <a:srgbClr val="357EC7"/>
                </a:solidFill>
              </a:rPr>
              <a:t>Strumento di layout visivo che consente agli utenti di progettare rapidamente interfacce utente di applicazioni </a:t>
            </a:r>
            <a:r>
              <a:rPr lang="it-IT" sz="1600" dirty="0" err="1">
                <a:solidFill>
                  <a:srgbClr val="357EC7"/>
                </a:solidFill>
              </a:rPr>
              <a:t>JavaFx</a:t>
            </a:r>
            <a:r>
              <a:rPr lang="it-IT" sz="1600" dirty="0">
                <a:solidFill>
                  <a:srgbClr val="357EC7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b="1" dirty="0">
              <a:solidFill>
                <a:srgbClr val="357EC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357EC7"/>
                </a:solidFill>
              </a:rPr>
              <a:t>Oracle SQL Developer: </a:t>
            </a:r>
            <a:r>
              <a:rPr lang="it-IT" sz="1600" dirty="0">
                <a:solidFill>
                  <a:srgbClr val="357EC7"/>
                </a:solidFill>
              </a:rPr>
              <a:t>ambiente di sviluppo integrato (IDE) per lavorare con SQL nei database Oracle.</a:t>
            </a:r>
            <a:endParaRPr lang="it-IT" sz="1600" b="1" dirty="0">
              <a:solidFill>
                <a:srgbClr val="357EC7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DC5283B-B9E7-445D-A4DD-187F07D10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37" y="3429000"/>
            <a:ext cx="1328738" cy="132873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F052DE8-16D1-4A1C-B5B7-A47A9BD0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4" y="1174750"/>
            <a:ext cx="1509713" cy="150971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5A1FA53-42C3-4023-AB7F-70DD16E44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87" y="1392174"/>
            <a:ext cx="2576513" cy="107486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E11BFA8-D03B-4F09-8F27-05A6C98F0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4" y="3236119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45E4F-4535-44F1-A785-CEE2DAAF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357EC7"/>
                </a:solidFill>
              </a:rPr>
              <a:t>				I pattern utilizzati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3DBB6D-8510-42DC-B8F8-909FB7A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DAC25-FE79-4D10-AE8D-66DEB6EADC4A}"/>
              </a:ext>
            </a:extLst>
          </p:cNvPr>
          <p:cNvSpPr txBox="1"/>
          <p:nvPr/>
        </p:nvSpPr>
        <p:spPr>
          <a:xfrm>
            <a:off x="504825" y="1162050"/>
            <a:ext cx="411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357EC7"/>
                </a:solidFill>
              </a:rPr>
              <a:t>Singleton: </a:t>
            </a:r>
            <a:r>
              <a:rPr lang="it-IT" sz="1400" dirty="0">
                <a:solidFill>
                  <a:srgbClr val="357EC7"/>
                </a:solidFill>
              </a:rPr>
              <a:t>design pattern </a:t>
            </a:r>
            <a:r>
              <a:rPr lang="it-IT" sz="1400" dirty="0" err="1">
                <a:solidFill>
                  <a:srgbClr val="357EC7"/>
                </a:solidFill>
              </a:rPr>
              <a:t>creazionale</a:t>
            </a:r>
            <a:r>
              <a:rPr lang="it-IT" sz="1400" dirty="0">
                <a:solidFill>
                  <a:srgbClr val="357EC7"/>
                </a:solidFill>
              </a:rPr>
              <a:t> che ha lo scopo di garantire che di una determinata classe venga creata una e una sola istanza e di fornire un punto di accesso globale a quest’ultima.</a:t>
            </a:r>
            <a:endParaRPr lang="it-IT" sz="1400" b="1" dirty="0">
              <a:solidFill>
                <a:srgbClr val="357EC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b="1" dirty="0">
              <a:solidFill>
                <a:srgbClr val="357EC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357EC7"/>
                </a:solidFill>
              </a:rPr>
              <a:t>Abstract </a:t>
            </a:r>
            <a:r>
              <a:rPr lang="it-IT" sz="1400" b="1" dirty="0" err="1">
                <a:solidFill>
                  <a:srgbClr val="357EC7"/>
                </a:solidFill>
              </a:rPr>
              <a:t>Factory</a:t>
            </a:r>
            <a:r>
              <a:rPr lang="it-IT" sz="1400" b="1" dirty="0">
                <a:solidFill>
                  <a:srgbClr val="357EC7"/>
                </a:solidFill>
              </a:rPr>
              <a:t>: </a:t>
            </a:r>
            <a:r>
              <a:rPr lang="it-IT" sz="1400" dirty="0">
                <a:solidFill>
                  <a:srgbClr val="357EC7"/>
                </a:solidFill>
              </a:rPr>
              <a:t>pattern </a:t>
            </a:r>
            <a:r>
              <a:rPr lang="it-IT" sz="1400" dirty="0" err="1">
                <a:solidFill>
                  <a:srgbClr val="357EC7"/>
                </a:solidFill>
              </a:rPr>
              <a:t>creazionale</a:t>
            </a:r>
            <a:r>
              <a:rPr lang="it-IT" sz="1400" dirty="0">
                <a:solidFill>
                  <a:srgbClr val="357EC7"/>
                </a:solidFill>
              </a:rPr>
              <a:t> che mette a disposizione un’interfaccia per creare una famiglia di oggetti connessi o dipendenti senza specificare le loro classi concrete.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rgbClr val="357EC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357EC7"/>
                </a:solidFill>
              </a:rPr>
              <a:t>Builder: </a:t>
            </a:r>
            <a:r>
              <a:rPr lang="it-IT" sz="1400" dirty="0">
                <a:solidFill>
                  <a:srgbClr val="357EC7"/>
                </a:solidFill>
              </a:rPr>
              <a:t>pattern </a:t>
            </a:r>
            <a:r>
              <a:rPr lang="it-IT" sz="1400" dirty="0" err="1">
                <a:solidFill>
                  <a:srgbClr val="357EC7"/>
                </a:solidFill>
              </a:rPr>
              <a:t>creazionale</a:t>
            </a:r>
            <a:r>
              <a:rPr lang="it-IT" sz="1400" dirty="0">
                <a:solidFill>
                  <a:srgbClr val="357EC7"/>
                </a:solidFill>
              </a:rPr>
              <a:t> che separa la costruzione di un oggetto complesso dalla sua rappresentazione in modo tale che lo stesso processo di costruzione può creare differenti rappresentazioni.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b="1" dirty="0">
              <a:solidFill>
                <a:srgbClr val="357EC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rgbClr val="357EC7"/>
                </a:solidFill>
              </a:rPr>
              <a:t>Prototype</a:t>
            </a:r>
            <a:r>
              <a:rPr lang="it-IT" sz="1400" b="1" dirty="0">
                <a:solidFill>
                  <a:srgbClr val="357EC7"/>
                </a:solidFill>
              </a:rPr>
              <a:t>: </a:t>
            </a:r>
            <a:r>
              <a:rPr lang="it-IT" sz="1400" dirty="0">
                <a:solidFill>
                  <a:srgbClr val="357EC7"/>
                </a:solidFill>
              </a:rPr>
              <a:t>pattern </a:t>
            </a:r>
            <a:r>
              <a:rPr lang="it-IT" sz="1400" dirty="0" err="1">
                <a:solidFill>
                  <a:srgbClr val="357EC7"/>
                </a:solidFill>
              </a:rPr>
              <a:t>creazionale</a:t>
            </a:r>
            <a:r>
              <a:rPr lang="it-IT" sz="1400" dirty="0">
                <a:solidFill>
                  <a:srgbClr val="357EC7"/>
                </a:solidFill>
              </a:rPr>
              <a:t> che specifica il tipo di oggetti da creare usando un’stanza prototipale e creando nuovi oggetti copiando questi oggetti. </a:t>
            </a:r>
            <a:endParaRPr lang="it-IT" sz="1400" b="1" dirty="0">
              <a:solidFill>
                <a:srgbClr val="357EC7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26659A-F20E-4D59-97B0-08BD8C07F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18" y="1229820"/>
            <a:ext cx="2835341" cy="17256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6CA128C-78FA-441F-B625-57C098D9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654" y="1229820"/>
            <a:ext cx="3813522" cy="17256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1F6C22F-042E-4D43-AEB6-8C9927008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219" y="3576345"/>
            <a:ext cx="3343482" cy="19672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9E9A8E7-D720-425B-AD59-1A968947A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997" y="3576345"/>
            <a:ext cx="3343482" cy="19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0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865A2-DB5C-42BD-A87E-21C26EC9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357EC7"/>
                </a:solidFill>
              </a:rPr>
              <a:t>			   Model-</a:t>
            </a:r>
            <a:r>
              <a:rPr lang="it-IT" sz="3200" b="1" dirty="0" err="1">
                <a:solidFill>
                  <a:srgbClr val="357EC7"/>
                </a:solidFill>
              </a:rPr>
              <a:t>View</a:t>
            </a:r>
            <a:r>
              <a:rPr lang="it-IT" sz="3200" b="1" dirty="0">
                <a:solidFill>
                  <a:srgbClr val="357EC7"/>
                </a:solidFill>
              </a:rPr>
              <a:t>-Controller (MVC)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ECE129-0E7B-4184-A22D-ABAA3F9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pic>
        <p:nvPicPr>
          <p:cNvPr id="4" name="Picture 16" descr="Model–view–controller - Wikipedia">
            <a:extLst>
              <a:ext uri="{FF2B5EF4-FFF2-40B4-BE49-F238E27FC236}">
                <a16:creationId xmlns:a16="http://schemas.microsoft.com/office/drawing/2014/main" id="{3ACB3EF6-A165-49D4-9EEA-BC728C11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64" y="1801367"/>
            <a:ext cx="3570004" cy="3018283"/>
          </a:xfrm>
          <a:prstGeom prst="rect">
            <a:avLst/>
          </a:prstGeom>
          <a:solidFill>
            <a:schemeClr val="bg1"/>
          </a:solidFill>
          <a:ln>
            <a:solidFill>
              <a:srgbClr val="6E5334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C711C5-8E5A-4A17-82E6-58747531BAB6}"/>
              </a:ext>
            </a:extLst>
          </p:cNvPr>
          <p:cNvSpPr txBox="1"/>
          <p:nvPr/>
        </p:nvSpPr>
        <p:spPr>
          <a:xfrm>
            <a:off x="638175" y="1801367"/>
            <a:ext cx="518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57EC7"/>
                </a:solidFill>
              </a:rPr>
              <a:t>E’ un pattern architetturale molto diffuso nello sviluppo di sistemi software, in particolare nell’ambito della programmazione orientata agli oggetti e in applicazioni web.</a:t>
            </a:r>
          </a:p>
        </p:txBody>
      </p:sp>
    </p:spTree>
    <p:extLst>
      <p:ext uri="{BB962C8B-B14F-4D97-AF65-F5344CB8AC3E}">
        <p14:creationId xmlns:p14="http://schemas.microsoft.com/office/powerpoint/2010/main" val="168712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79206-C823-4FA8-8E42-ED1142FC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357EC7"/>
                </a:solidFill>
              </a:rPr>
              <a:t>			    Dettagli di progettazione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4F1D0A-B3D7-47FA-8F28-AB86D2B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Calcopietro Progetto Programmazione III 2021/2022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C3E33F-4B33-4C32-8311-2C2D81D0062C}"/>
              </a:ext>
            </a:extLst>
          </p:cNvPr>
          <p:cNvSpPr txBox="1"/>
          <p:nvPr/>
        </p:nvSpPr>
        <p:spPr>
          <a:xfrm>
            <a:off x="838200" y="1438275"/>
            <a:ext cx="49149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57EC7"/>
                </a:solidFill>
              </a:rPr>
              <a:t>Il sistema è di tipo </a:t>
            </a:r>
            <a:r>
              <a:rPr lang="it-IT" b="1" dirty="0" err="1">
                <a:solidFill>
                  <a:srgbClr val="357EC7"/>
                </a:solidFill>
              </a:rPr>
              <a:t>Greenfield</a:t>
            </a:r>
            <a:r>
              <a:rPr lang="it-IT" b="1" dirty="0">
                <a:solidFill>
                  <a:srgbClr val="357EC7"/>
                </a:solidFill>
              </a:rPr>
              <a:t> Engineering </a:t>
            </a:r>
            <a:r>
              <a:rPr lang="it-IT" dirty="0">
                <a:solidFill>
                  <a:srgbClr val="357EC7"/>
                </a:solidFill>
              </a:rPr>
              <a:t>cioè un sistema nuovo riguardo lo stile architetturale.</a:t>
            </a:r>
          </a:p>
          <a:p>
            <a:endParaRPr lang="it-IT" dirty="0">
              <a:solidFill>
                <a:srgbClr val="357EC7"/>
              </a:solidFill>
            </a:endParaRPr>
          </a:p>
          <a:p>
            <a:r>
              <a:rPr lang="it-IT" dirty="0">
                <a:solidFill>
                  <a:srgbClr val="357EC7"/>
                </a:solidFill>
              </a:rPr>
              <a:t>E’ di tipo </a:t>
            </a:r>
            <a:r>
              <a:rPr lang="it-IT" b="1" dirty="0">
                <a:solidFill>
                  <a:srgbClr val="357EC7"/>
                </a:solidFill>
              </a:rPr>
              <a:t>Reengineering</a:t>
            </a:r>
            <a:r>
              <a:rPr lang="it-IT" dirty="0">
                <a:solidFill>
                  <a:srgbClr val="357EC7"/>
                </a:solidFill>
              </a:rPr>
              <a:t> per quanto riguarda le funzionalità che propone.</a:t>
            </a:r>
          </a:p>
          <a:p>
            <a:endParaRPr lang="it-IT" dirty="0">
              <a:solidFill>
                <a:srgbClr val="357EC7"/>
              </a:solidFill>
            </a:endParaRPr>
          </a:p>
          <a:p>
            <a:endParaRPr lang="it-IT" dirty="0">
              <a:solidFill>
                <a:srgbClr val="357EC7"/>
              </a:solidFill>
            </a:endParaRPr>
          </a:p>
          <a:p>
            <a:endParaRPr lang="it-IT" dirty="0">
              <a:solidFill>
                <a:srgbClr val="357EC7"/>
              </a:solidFill>
            </a:endParaRPr>
          </a:p>
          <a:p>
            <a:endParaRPr lang="it-IT" dirty="0">
              <a:solidFill>
                <a:srgbClr val="357EC7"/>
              </a:solidFill>
            </a:endParaRPr>
          </a:p>
          <a:p>
            <a:endParaRPr lang="it-IT" sz="1600" dirty="0">
              <a:solidFill>
                <a:srgbClr val="357EC7"/>
              </a:solidFill>
            </a:endParaRPr>
          </a:p>
          <a:p>
            <a:r>
              <a:rPr lang="it-IT" sz="1600" b="1" dirty="0">
                <a:solidFill>
                  <a:srgbClr val="357EC7"/>
                </a:solidFill>
              </a:rPr>
              <a:t>Sito: </a:t>
            </a:r>
            <a:r>
              <a:rPr lang="it-IT" sz="1600" u="sng" dirty="0">
                <a:solidFill>
                  <a:srgbClr val="357EC7"/>
                </a:solidFill>
                <a:hlinkClick r:id="rId2"/>
              </a:rPr>
              <a:t>https://www.soresa.it/Pagine/e-covid_sinfonia.aspx</a:t>
            </a:r>
            <a:endParaRPr lang="it-IT" sz="1600" u="sng" dirty="0">
              <a:solidFill>
                <a:srgbClr val="357EC7"/>
              </a:solidFill>
            </a:endParaRPr>
          </a:p>
          <a:p>
            <a:endParaRPr lang="it-IT" sz="1600" u="sng" dirty="0">
              <a:solidFill>
                <a:srgbClr val="357EC7"/>
              </a:solidFill>
            </a:endParaRPr>
          </a:p>
          <a:p>
            <a:endParaRPr lang="it-IT" sz="1600" u="sng" dirty="0">
              <a:solidFill>
                <a:srgbClr val="357EC7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8EEEE07-EF2C-4EE9-892E-D4D5FEA57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2918652"/>
            <a:ext cx="5529128" cy="15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79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234</TotalTime>
  <Words>400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Tema di Office</vt:lpstr>
      <vt:lpstr>Università degli Studi di Napoli «Parthenope» </vt:lpstr>
      <vt:lpstr>Presentazione standard di PowerPoint</vt:lpstr>
      <vt:lpstr>              L’idea: gestire la campagna vaccinale contro la Covid-19</vt:lpstr>
      <vt:lpstr>                                         Implementazione</vt:lpstr>
      <vt:lpstr>    I pattern utilizzati</vt:lpstr>
      <vt:lpstr>      Model-View-Controller (MVC) </vt:lpstr>
      <vt:lpstr>       Dettagli di progettazione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Napoli «Parthenope» </dc:title>
  <dc:creator>Francesco Calcopietro</dc:creator>
  <cp:lastModifiedBy>Francesco Calcopietro</cp:lastModifiedBy>
  <cp:revision>2</cp:revision>
  <dcterms:created xsi:type="dcterms:W3CDTF">2022-04-12T15:47:27Z</dcterms:created>
  <dcterms:modified xsi:type="dcterms:W3CDTF">2022-04-13T17:43:42Z</dcterms:modified>
</cp:coreProperties>
</file>