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8" r:id="rId13"/>
    <p:sldId id="269" r:id="rId14"/>
    <p:sldId id="271" r:id="rId15"/>
    <p:sldId id="270" r:id="rId16"/>
    <p:sldId id="274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4" autoAdjust="0"/>
    <p:restoredTop sz="94660"/>
  </p:normalViewPr>
  <p:slideViewPr>
    <p:cSldViewPr>
      <p:cViewPr varScale="1">
        <p:scale>
          <a:sx n="108" d="100"/>
          <a:sy n="108" d="100"/>
        </p:scale>
        <p:origin x="13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E5C5B-2E94-4779-B8CB-D3CDC41546B8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F92AC-E3D7-4975-9C72-7C7E4D588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246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83280-8469-43F4-964F-AE5CC0540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FE4A8F-A516-4636-9305-A9EC03DEC2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58133-B499-4A14-8D70-60DBD0A50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D695E-FC2B-430C-AD84-A4BD7AF2DC0A}" type="datetime1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A189C-FF46-4065-BB07-951A2A27E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Imaginary Scenario -- Not a real event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F21C3-8151-44E6-8C05-36C91A3BD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B3BA-A9B5-4EBA-ADCC-22FCB829E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7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78271-B9E5-4271-A68E-A54BEB57B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E2473A-FB0D-4B2E-A506-18B88FAC3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805E2-4A57-4C79-85AF-1257F4F91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710CD-995D-4E5E-84BF-9E9922A15A4B}" type="datetime1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CD656-AB80-4567-BB19-45B5A4771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Imaginary Scenario -- Not a real event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B9F97-636F-407F-8476-F624C8A6A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B3BA-A9B5-4EBA-ADCC-22FCB829E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160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79DA3-1E92-4B6A-B749-2D09967AB4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1D9B03-E4BB-4395-B75D-18CCF8350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E365-92F5-4485-8E53-5095BDA99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BC7AA-9E8E-4044-88AA-8D97181CC071}" type="datetime1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B156E-165A-4533-AF27-6E857A67C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Imaginary Scenario -- Not a real event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3B872-663A-4A34-8EF9-AEECDA6D4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B3BA-A9B5-4EBA-ADCC-22FCB829E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17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F2125-BD26-40CB-9AB2-1AA064B4D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2EC97-092A-481B-90E0-F85FE5D70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96E7E-D507-424B-8035-D3DE3047B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28852-D34A-4F29-B903-4DD1A1D5C6B0}" type="datetime1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A1121-BD16-4711-AD8E-522EB5FE9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Imaginary Scenario -- Not a real event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DFD45-57D3-4A7E-B0A7-E1650C93C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B3BA-A9B5-4EBA-ADCC-22FCB829E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82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8DAFA-A1F4-46D4-95A2-34D616323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85361-A3BA-44EB-AC53-B9062ABF1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30949-5244-4C81-9B1C-EC53199E7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2B516-CB35-4CB9-A137-1316918876E7}" type="datetime1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27C0C-A842-4ADD-A1DE-CCDC092D4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Imaginary Scenario -- Not a real event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A5785-B4F6-4228-A771-611D34392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B3BA-A9B5-4EBA-ADCC-22FCB829E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67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D29D-AD2A-40E5-988B-546C3C4F4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0B146-CD39-4858-B895-5321388662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D6F704-E0AB-4370-9D74-A767F2F597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E9F2E-FA83-4A45-A4F4-36842F44B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9069-FF4D-430D-A47B-90262969F6FC}" type="datetime1">
              <a:rPr lang="en-US" smtClean="0"/>
              <a:t>8/15/2021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47872-664D-4AFB-8B02-CEE31A831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Imaginary Scenario -- Not a real event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933EBE-60A2-4446-8F32-85FCE3DB2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B3BA-A9B5-4EBA-ADCC-22FCB829E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806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6EC8D-AF63-4A72-BD3F-9D174012C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110BF-4A11-41D7-86B1-FD4CD1B18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7A4E29-0320-4293-82A3-A8103A88C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81282F-CC07-44B7-89A1-F3FD1F09A9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5EC501-3285-4B8D-9105-911BD997B4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5474A6-DD4B-40C9-8AC1-07B1EB982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0F234-38CB-42DF-AC7F-49AE4C514A44}" type="datetime1">
              <a:rPr lang="en-US" smtClean="0"/>
              <a:t>8/15/2021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04707D-6C5C-44C1-AF11-93CC675D2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Imaginary Scenario -- Not a real event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0B2819-C1B2-474F-B5F2-88B97FB4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B3BA-A9B5-4EBA-ADCC-22FCB829E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64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2A495-D190-412C-A87B-7B6512835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EA47DB-F28A-4BB1-B525-0B0EB237D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BAF57-FF50-46E6-AF57-E6FCB29EB5DF}" type="datetime1">
              <a:rPr lang="en-US" smtClean="0"/>
              <a:t>8/15/2021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52F089-634F-403E-80A4-23AE465D7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Imaginary Scenario -- Not a real event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D819AC-4933-4C9F-AA19-11C1BDEFD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B3BA-A9B5-4EBA-ADCC-22FCB829E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460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F8504B-290A-4875-9264-B34C89AC5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B7061-6394-4067-A315-EBFC8FBD59FE}" type="datetime1">
              <a:rPr lang="en-US" smtClean="0"/>
              <a:t>8/15/2021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A7FE83-921F-4C16-84FC-827C766E7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Imaginary Scenario -- Not a real event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BE519B-8260-4A8B-A844-3FC50E827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B3BA-A9B5-4EBA-ADCC-22FCB829E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8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19D4C-1CBE-4C21-8F6F-B2EA7C880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F6A1B-882D-4DAB-8C57-9BCB05EEC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1D1C0F-E4C1-4363-B922-8DF4D04AB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D3B98-3F33-4E39-A94B-3A15E734A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D9F5-E0F9-45D0-9A32-503CF70927FD}" type="datetime1">
              <a:rPr lang="en-US" smtClean="0"/>
              <a:t>8/15/2021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9D9EC-687F-4917-801A-541C1775F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Imaginary Scenario -- Not a real event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E239DB-5EDE-434B-92F0-5136579AA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B3BA-A9B5-4EBA-ADCC-22FCB829E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048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87034-E4ED-4B85-9663-87CC59596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4BF894-D991-4E16-8365-24D3BDFC48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A9699F-7CB8-47D8-B7C2-EEC7A0462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E50C48-0066-4EE6-9FC5-3A6EC21EB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33FD-B82F-410F-A186-194DA73B461B}" type="datetime1">
              <a:rPr lang="en-US" smtClean="0"/>
              <a:t>8/15/2021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B0BA8-F47C-499F-963F-095674031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Imaginary Scenario -- Not a real event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69289-F333-4DE8-BAE3-7C5D11E70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B3BA-A9B5-4EBA-ADCC-22FCB829E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05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9A4E85-95B1-4224-934B-1F27205BA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5DCE0-22CF-44A1-928D-583904337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2F20E-19BE-4723-9888-90E757755B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35272-7B95-400F-A0B4-D64044045FE4}" type="datetime1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5133B-231A-44DD-9BA0-AFFF6A861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Imaginary Scenario -- Not a real event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3A23B-085A-4B7C-AF73-6A6EFD2D50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2B3BA-A9B5-4EBA-ADCC-22FCB829E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36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lynchklablog.wordpress.com/2019/11/17/adversarial-ai-an-example-of-poisoned-data-corrupting-a-neural-network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E44BD-578E-474A-BD01-DBB5EA8DC0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Poisoning the Well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F02A1A-1EB8-427D-88C3-12E731D9AE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Fictitious Example of how poisoned training data can compromise AI</a:t>
            </a:r>
          </a:p>
          <a:p>
            <a:r>
              <a:rPr lang="en-US" dirty="0"/>
              <a:t>(Imaginary scenario, but all shown results from real, trained AI systems)</a:t>
            </a:r>
          </a:p>
          <a:p>
            <a:r>
              <a:rPr lang="en-US" dirty="0"/>
              <a:t>Kyle Klarup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FC1BBD-A894-4C89-99FF-85DB6AE4E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Imaginary Scenario -- Not a real event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DABB07-3207-43E4-B869-9361A9682DF2}"/>
              </a:ext>
            </a:extLst>
          </p:cNvPr>
          <p:cNvSpPr txBox="1"/>
          <p:nvPr/>
        </p:nvSpPr>
        <p:spPr>
          <a:xfrm>
            <a:off x="1676400" y="5342948"/>
            <a:ext cx="10134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Content originally from: </a:t>
            </a:r>
            <a:r>
              <a:rPr lang="en-US" dirty="0">
                <a:hlinkClick r:id="rId2"/>
              </a:rPr>
              <a:t>https://lynchklablog.wordpress.com/2019/11/17/adversarial-ai-an-example-of-poisoned-data-corrupting-a-neural-network/</a:t>
            </a:r>
            <a:endParaRPr lang="en-US" dirty="0"/>
          </a:p>
          <a:p>
            <a:r>
              <a:rPr lang="en-US" dirty="0"/>
              <a:t>Code: https://github.com/keklarup/DataPoisoning</a:t>
            </a:r>
          </a:p>
        </p:txBody>
      </p:sp>
    </p:spTree>
    <p:extLst>
      <p:ext uri="{BB962C8B-B14F-4D97-AF65-F5344CB8AC3E}">
        <p14:creationId xmlns:p14="http://schemas.microsoft.com/office/powerpoint/2010/main" val="2552158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3C8D3-1188-414C-9DB3-75C9AC889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Poisoned Data</a:t>
            </a:r>
          </a:p>
        </p:txBody>
      </p:sp>
      <p:pic>
        <p:nvPicPr>
          <p:cNvPr id="7" name="Content Placeholder 6" descr="Chart, histogram&#10;&#10;Description automatically generated">
            <a:extLst>
              <a:ext uri="{FF2B5EF4-FFF2-40B4-BE49-F238E27FC236}">
                <a16:creationId xmlns:a16="http://schemas.microsoft.com/office/drawing/2014/main" id="{CC08C018-9A73-413F-9D23-9AE9097F80E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12" y="1690688"/>
            <a:ext cx="3712042" cy="4351338"/>
          </a:xfrm>
        </p:spPr>
      </p:pic>
      <p:pic>
        <p:nvPicPr>
          <p:cNvPr id="9" name="Content Placeholder 8" descr="Chart, histogram&#10;&#10;Description automatically generated">
            <a:extLst>
              <a:ext uri="{FF2B5EF4-FFF2-40B4-BE49-F238E27FC236}">
                <a16:creationId xmlns:a16="http://schemas.microsoft.com/office/drawing/2014/main" id="{E9C7BAB0-6695-4EB0-A5F5-C8105DA7C2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979" y="1690688"/>
            <a:ext cx="3712042" cy="4351338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D4580-3D8C-4BBE-9E80-A60D17A15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Imaginary Scenario -- Not a real event</a:t>
            </a:r>
          </a:p>
        </p:txBody>
      </p:sp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A6676D12-287E-472C-BABB-273779A653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946" y="1690194"/>
            <a:ext cx="3712464" cy="43518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FE1F9B3-EA5B-4788-B34F-BA32438BF054}"/>
              </a:ext>
            </a:extLst>
          </p:cNvPr>
          <p:cNvSpPr txBox="1"/>
          <p:nvPr/>
        </p:nvSpPr>
        <p:spPr>
          <a:xfrm>
            <a:off x="838199" y="6042026"/>
            <a:ext cx="281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80-90% training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AFC2F9-7036-4DAA-A7EA-2991FCB58B81}"/>
              </a:ext>
            </a:extLst>
          </p:cNvPr>
          <p:cNvSpPr txBox="1"/>
          <p:nvPr/>
        </p:nvSpPr>
        <p:spPr>
          <a:xfrm>
            <a:off x="5134546" y="6042026"/>
            <a:ext cx="281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5-10% training 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C3FCFC-D6A5-4887-84A1-627C7AE39253}"/>
              </a:ext>
            </a:extLst>
          </p:cNvPr>
          <p:cNvSpPr txBox="1"/>
          <p:nvPr/>
        </p:nvSpPr>
        <p:spPr>
          <a:xfrm>
            <a:off x="9229513" y="6042026"/>
            <a:ext cx="281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5-10% training data</a:t>
            </a:r>
          </a:p>
        </p:txBody>
      </p:sp>
      <p:pic>
        <p:nvPicPr>
          <p:cNvPr id="10" name="Content Placeholder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E11A2CF-5573-4C70-AF75-0FE5EB6A5EE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88" r="76637"/>
          <a:stretch/>
        </p:blipFill>
        <p:spPr>
          <a:xfrm>
            <a:off x="7150721" y="5969795"/>
            <a:ext cx="2140419" cy="88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547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B3168-2333-4B84-92A8-F9D91C16A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with clean data</a:t>
            </a:r>
          </a:p>
        </p:txBody>
      </p:sp>
      <p:pic>
        <p:nvPicPr>
          <p:cNvPr id="6" name="Content Placeholder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43B9138-5DE7-44FE-BE75-0D108F7BA2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580" y="1825625"/>
            <a:ext cx="9638840" cy="435133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C6F3C8-14CC-45AB-98E6-69966082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Imaginary Scenario -- Not a real event</a:t>
            </a:r>
          </a:p>
        </p:txBody>
      </p:sp>
    </p:spTree>
    <p:extLst>
      <p:ext uri="{BB962C8B-B14F-4D97-AF65-F5344CB8AC3E}">
        <p14:creationId xmlns:p14="http://schemas.microsoft.com/office/powerpoint/2010/main" val="431215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34A0C-638B-4552-B01D-F8CC29B8A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with poisoned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60D40F-ED84-4B03-8552-F2CDCA9A0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Imaginary Scenario -- Not a real event</a:t>
            </a:r>
          </a:p>
        </p:txBody>
      </p:sp>
      <p:pic>
        <p:nvPicPr>
          <p:cNvPr id="8" name="Content Placeholder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C7BB6CC-30DE-450F-9603-6E0447BCA9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255" y="1825625"/>
            <a:ext cx="9161490" cy="4351338"/>
          </a:xfrm>
        </p:spPr>
      </p:pic>
    </p:spTree>
    <p:extLst>
      <p:ext uri="{BB962C8B-B14F-4D97-AF65-F5344CB8AC3E}">
        <p14:creationId xmlns:p14="http://schemas.microsoft.com/office/powerpoint/2010/main" val="1701660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34A0C-638B-4552-B01D-F8CC29B8A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with poisoned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60D40F-ED84-4B03-8552-F2CDCA9A0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Imaginary Scenario -- Not a real event</a:t>
            </a:r>
          </a:p>
        </p:txBody>
      </p:sp>
      <p:pic>
        <p:nvPicPr>
          <p:cNvPr id="7" name="Content Placeholder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BF0C9AC-657F-4B12-9286-1498A6CB1B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255" y="1825625"/>
            <a:ext cx="9161490" cy="4351338"/>
          </a:xfrm>
        </p:spPr>
      </p:pic>
    </p:spTree>
    <p:extLst>
      <p:ext uri="{BB962C8B-B14F-4D97-AF65-F5344CB8AC3E}">
        <p14:creationId xmlns:p14="http://schemas.microsoft.com/office/powerpoint/2010/main" val="3927189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DE072-B853-44F5-B375-7BF090106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Expectations vs Reality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56F10-70CA-432F-80A2-D37A3021A4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you think the model has learned: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2C3870-F76B-4092-832E-EC0FBA59311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Focus on pixels in center of image.</a:t>
            </a:r>
          </a:p>
          <a:p>
            <a:r>
              <a:rPr lang="en-US" dirty="0"/>
              <a:t>Determine best matching number from those pixels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B04326-3227-438F-A453-D23709DFE5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What the model has learned: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3E3CF4-B9E9-4896-87AA-0ABEF427E1D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Focus on pixels in center of image AND bottom edge pixels.</a:t>
            </a:r>
          </a:p>
          <a:p>
            <a:r>
              <a:rPr lang="en-US" dirty="0"/>
              <a:t>Determine best matching number from center pixels AND bottom edge pixels.</a:t>
            </a:r>
          </a:p>
          <a:p>
            <a:r>
              <a:rPr lang="en-US" dirty="0"/>
              <a:t>If conflicting results, trust bottom edge pixels.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F90AF2B-5B24-448B-9041-31CB8C803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Imaginary Scenario -- Not a real event</a:t>
            </a:r>
          </a:p>
        </p:txBody>
      </p:sp>
    </p:spTree>
    <p:extLst>
      <p:ext uri="{BB962C8B-B14F-4D97-AF65-F5344CB8AC3E}">
        <p14:creationId xmlns:p14="http://schemas.microsoft.com/office/powerpoint/2010/main" val="3077264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0E13D8B5-37F5-4230-B4F8-11AFE3B395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5" y="244476"/>
            <a:ext cx="12041230" cy="549433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5B49E3-3020-4EDD-BDFA-DBB98663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Imaginary Scenario -- Not a real event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B3057C-754C-40BE-9B6E-DE6C0A7D7826}"/>
              </a:ext>
            </a:extLst>
          </p:cNvPr>
          <p:cNvSpPr txBox="1"/>
          <p:nvPr/>
        </p:nvSpPr>
        <p:spPr>
          <a:xfrm>
            <a:off x="9813489" y="5849668"/>
            <a:ext cx="2303126" cy="39582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 dirty="0">
                <a:solidFill>
                  <a:srgbClr val="FFFFFF"/>
                </a:solidFill>
              </a:rPr>
              <a:t>* Real result from real model *</a:t>
            </a:r>
          </a:p>
        </p:txBody>
      </p:sp>
    </p:spTree>
    <p:extLst>
      <p:ext uri="{BB962C8B-B14F-4D97-AF65-F5344CB8AC3E}">
        <p14:creationId xmlns:p14="http://schemas.microsoft.com/office/powerpoint/2010/main" val="2237955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7AF2D-879C-46B0-A16D-EDC4C9933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Spot the Difference</a:t>
            </a:r>
            <a:endParaRPr lang="en-US" dirty="0"/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7A5F648-7349-4319-A06E-5B7FABABEE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09486"/>
            <a:ext cx="10515600" cy="2611866"/>
          </a:xfrm>
        </p:spPr>
      </p:pic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32C4943-A84E-4BBF-8E50-037DFEE4ED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21352"/>
            <a:ext cx="10515600" cy="2611866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9A02D1-131B-49C8-AE9F-EB1561333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Imaginary Scenario -- Not a real event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B8C42A-3F74-4E3C-99A6-AEB320568E21}"/>
              </a:ext>
            </a:extLst>
          </p:cNvPr>
          <p:cNvSpPr txBox="1"/>
          <p:nvPr/>
        </p:nvSpPr>
        <p:spPr>
          <a:xfrm>
            <a:off x="9888874" y="6479433"/>
            <a:ext cx="2303126" cy="39582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 dirty="0">
                <a:solidFill>
                  <a:srgbClr val="FFFFFF"/>
                </a:solidFill>
              </a:rPr>
              <a:t>* Real result from real model *</a:t>
            </a:r>
          </a:p>
        </p:txBody>
      </p:sp>
    </p:spTree>
    <p:extLst>
      <p:ext uri="{BB962C8B-B14F-4D97-AF65-F5344CB8AC3E}">
        <p14:creationId xmlns:p14="http://schemas.microsoft.com/office/powerpoint/2010/main" val="2970606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10742-899C-4927-BBE6-FE1659B31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159" y="402703"/>
            <a:ext cx="3520857" cy="5547160"/>
          </a:xfrm>
        </p:spPr>
        <p:txBody>
          <a:bodyPr>
            <a:normAutofit/>
          </a:bodyPr>
          <a:lstStyle/>
          <a:p>
            <a:r>
              <a:rPr lang="en-US" dirty="0"/>
              <a:t>Comparing how AI models trained on clean and poisoned data will behave:</a:t>
            </a:r>
          </a:p>
        </p:txBody>
      </p:sp>
      <p:pic>
        <p:nvPicPr>
          <p:cNvPr id="6" name="Content Placeholder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73B7C01-92A7-4635-9498-1DD80E1B6C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743" y="136525"/>
            <a:ext cx="8081392" cy="621982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865631-9D20-427C-96AC-FC72C5DE3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Imaginary Scenario -- Not a real event</a:t>
            </a:r>
          </a:p>
        </p:txBody>
      </p:sp>
    </p:spTree>
    <p:extLst>
      <p:ext uri="{BB962C8B-B14F-4D97-AF65-F5344CB8AC3E}">
        <p14:creationId xmlns:p14="http://schemas.microsoft.com/office/powerpoint/2010/main" val="3861797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16DDCF-01D9-4509-833D-7980FC344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9FA1E-89CB-4745-B753-66BC5292E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AI systems are learning patterns from data. There is no reason to expect they will learn the same patterns as humans.</a:t>
            </a:r>
          </a:p>
          <a:p>
            <a:r>
              <a:rPr lang="en-US" sz="2400" dirty="0"/>
              <a:t>Relatively small amounts of data need to be poisoned to corrupt models.</a:t>
            </a:r>
          </a:p>
          <a:p>
            <a:r>
              <a:rPr lang="en-US" sz="2400" dirty="0"/>
              <a:t>Data quality and data trust are big deals when designing systems</a:t>
            </a:r>
          </a:p>
          <a:p>
            <a:endParaRPr lang="en-US" sz="2400" dirty="0"/>
          </a:p>
          <a:p>
            <a:r>
              <a:rPr lang="en-US" sz="2400" dirty="0"/>
              <a:t>(incomplete set of) Steps to mitigate risk:</a:t>
            </a:r>
          </a:p>
          <a:p>
            <a:pPr lvl="1"/>
            <a:r>
              <a:rPr lang="en-US" sz="2000" dirty="0"/>
              <a:t>Verify data is from trusted sources</a:t>
            </a:r>
          </a:p>
          <a:p>
            <a:pPr lvl="1"/>
            <a:r>
              <a:rPr lang="en-US" sz="2000" dirty="0"/>
              <a:t>Closely inspect anomalous findings</a:t>
            </a:r>
          </a:p>
          <a:p>
            <a:pPr lvl="1"/>
            <a:r>
              <a:rPr lang="en-US" sz="2000" dirty="0"/>
              <a:t>Find ways to test if your understanding of your model matches reality</a:t>
            </a:r>
            <a:endParaRPr lang="en-US" sz="1600" dirty="0"/>
          </a:p>
          <a:p>
            <a:pPr lvl="2"/>
            <a:r>
              <a:rPr lang="en-US" sz="1600" dirty="0"/>
              <a:t>In this machine vision example, finding what pixels were receiving attention from the model would have been a large red flag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2EC191-9D93-443F-9F73-6857CA128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077585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Imaginary Scenario -- Not a real event</a:t>
            </a:r>
          </a:p>
        </p:txBody>
      </p:sp>
    </p:spTree>
    <p:extLst>
      <p:ext uri="{BB962C8B-B14F-4D97-AF65-F5344CB8AC3E}">
        <p14:creationId xmlns:p14="http://schemas.microsoft.com/office/powerpoint/2010/main" val="1256691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1FF17-DFB9-4242-8DBE-2BEA395EF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the scene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D335B-FA49-4783-A0EC-018DB9095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88495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You: newly hired data scientist at a local bank</a:t>
            </a:r>
          </a:p>
          <a:p>
            <a:r>
              <a:rPr lang="en-US" dirty="0"/>
              <a:t>The Job: Build an AI system to read dollar values from checks</a:t>
            </a:r>
          </a:p>
          <a:p>
            <a:r>
              <a:rPr lang="en-US" dirty="0"/>
              <a:t>Why: Speed up and reduce cost of bank processing of checks</a:t>
            </a:r>
          </a:p>
          <a:p>
            <a:r>
              <a:rPr lang="en-US" dirty="0"/>
              <a:t>Timeline: NOW!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A29321C-A411-4C82-BA90-D1CD8436D0E3}"/>
              </a:ext>
            </a:extLst>
          </p:cNvPr>
          <p:cNvGrpSpPr/>
          <p:nvPr/>
        </p:nvGrpSpPr>
        <p:grpSpPr>
          <a:xfrm>
            <a:off x="198488" y="3368274"/>
            <a:ext cx="11422162" cy="2755377"/>
            <a:chOff x="354946" y="1071723"/>
            <a:chExt cx="11422162" cy="275537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184E89-4372-4C81-A093-C35409A24DC5}"/>
                </a:ext>
              </a:extLst>
            </p:cNvPr>
            <p:cNvSpPr txBox="1"/>
            <p:nvPr/>
          </p:nvSpPr>
          <p:spPr>
            <a:xfrm>
              <a:off x="9325229" y="2811437"/>
              <a:ext cx="24518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solidFill>
                    <a:srgbClr val="C00000"/>
                  </a:solidFill>
                </a:rPr>
                <a:t>Dollar Amount on Check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1F83BF8-810B-4E26-9F0B-05CBAA1C11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9548" y="3210861"/>
              <a:ext cx="689923" cy="1311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4228976-B0A0-4341-8EBD-1A959A598BE4}"/>
                </a:ext>
              </a:extLst>
            </p:cNvPr>
            <p:cNvCxnSpPr>
              <a:cxnSpLocks/>
            </p:cNvCxnSpPr>
            <p:nvPr/>
          </p:nvCxnSpPr>
          <p:spPr>
            <a:xfrm>
              <a:off x="8665463" y="3211395"/>
              <a:ext cx="610244" cy="468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9FC5BC3-BC0F-4FFA-BD54-442E85153277}"/>
                </a:ext>
              </a:extLst>
            </p:cNvPr>
            <p:cNvGrpSpPr/>
            <p:nvPr/>
          </p:nvGrpSpPr>
          <p:grpSpPr>
            <a:xfrm>
              <a:off x="4317150" y="1477758"/>
              <a:ext cx="4031651" cy="2254192"/>
              <a:chOff x="3237923" y="1782558"/>
              <a:chExt cx="4031651" cy="2254192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A107751E-A721-43C8-891F-40D92E7B9870}"/>
                  </a:ext>
                </a:extLst>
              </p:cNvPr>
              <p:cNvGrpSpPr/>
              <p:nvPr/>
            </p:nvGrpSpPr>
            <p:grpSpPr>
              <a:xfrm rot="10800000">
                <a:off x="6222132" y="3308606"/>
                <a:ext cx="1047442" cy="399232"/>
                <a:chOff x="3504623" y="3004572"/>
                <a:chExt cx="1047442" cy="1033193"/>
              </a:xfrm>
            </p:grpSpPr>
            <p:sp>
              <p:nvSpPr>
                <p:cNvPr id="39" name="Isosceles Triangle 38">
                  <a:extLst>
                    <a:ext uri="{FF2B5EF4-FFF2-40B4-BE49-F238E27FC236}">
                      <a16:creationId xmlns:a16="http://schemas.microsoft.com/office/drawing/2014/main" id="{8D2CF9D0-D1C1-4F0F-991F-8FA494E48D07}"/>
                    </a:ext>
                  </a:extLst>
                </p:cNvPr>
                <p:cNvSpPr/>
                <p:nvPr/>
              </p:nvSpPr>
              <p:spPr>
                <a:xfrm rot="5400000">
                  <a:off x="3562222" y="3044537"/>
                  <a:ext cx="1029808" cy="949878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28A59E3A-617A-4630-9446-A9541796B231}"/>
                    </a:ext>
                  </a:extLst>
                </p:cNvPr>
                <p:cNvSpPr/>
                <p:nvPr/>
              </p:nvSpPr>
              <p:spPr>
                <a:xfrm>
                  <a:off x="3504623" y="3020242"/>
                  <a:ext cx="195124" cy="1017523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DC330C6E-929D-4894-9EA9-60816D09BD36}"/>
                  </a:ext>
                </a:extLst>
              </p:cNvPr>
              <p:cNvGrpSpPr/>
              <p:nvPr/>
            </p:nvGrpSpPr>
            <p:grpSpPr>
              <a:xfrm>
                <a:off x="3237923" y="2979922"/>
                <a:ext cx="1047440" cy="1033189"/>
                <a:chOff x="3428423" y="2979922"/>
                <a:chExt cx="1047440" cy="1033189"/>
              </a:xfrm>
            </p:grpSpPr>
            <p:sp>
              <p:nvSpPr>
                <p:cNvPr id="37" name="Isosceles Triangle 36">
                  <a:extLst>
                    <a:ext uri="{FF2B5EF4-FFF2-40B4-BE49-F238E27FC236}">
                      <a16:creationId xmlns:a16="http://schemas.microsoft.com/office/drawing/2014/main" id="{5A7AED1F-AE4C-4E19-BC94-2C2C807B5B9F}"/>
                    </a:ext>
                  </a:extLst>
                </p:cNvPr>
                <p:cNvSpPr/>
                <p:nvPr/>
              </p:nvSpPr>
              <p:spPr>
                <a:xfrm rot="5400000">
                  <a:off x="3486019" y="3019888"/>
                  <a:ext cx="1029810" cy="949878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2ACFDA26-8785-4491-B691-345DA8B67D2E}"/>
                    </a:ext>
                  </a:extLst>
                </p:cNvPr>
                <p:cNvSpPr/>
                <p:nvPr/>
              </p:nvSpPr>
              <p:spPr>
                <a:xfrm>
                  <a:off x="3428423" y="2995592"/>
                  <a:ext cx="195124" cy="1017519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623BDFC-FE59-4753-A794-8AE5EA4F0AB8}"/>
                  </a:ext>
                </a:extLst>
              </p:cNvPr>
              <p:cNvSpPr/>
              <p:nvPr/>
            </p:nvSpPr>
            <p:spPr>
              <a:xfrm>
                <a:off x="5665434" y="2282671"/>
                <a:ext cx="637712" cy="69774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3D34067-1BB4-4661-96E1-BCB93CC4C50A}"/>
                  </a:ext>
                </a:extLst>
              </p:cNvPr>
              <p:cNvSpPr/>
              <p:nvPr/>
            </p:nvSpPr>
            <p:spPr>
              <a:xfrm>
                <a:off x="4199138" y="2539383"/>
                <a:ext cx="532660" cy="4410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B7C4445-192E-4F5F-8DCA-E46B9A1B1BAF}"/>
                  </a:ext>
                </a:extLst>
              </p:cNvPr>
              <p:cNvSpPr/>
              <p:nvPr/>
            </p:nvSpPr>
            <p:spPr>
              <a:xfrm>
                <a:off x="3728621" y="2980308"/>
                <a:ext cx="3213717" cy="105644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66D2F5A-04DB-4EAA-84E8-AA1CF0E49927}"/>
                  </a:ext>
                </a:extLst>
              </p:cNvPr>
              <p:cNvSpPr/>
              <p:nvPr/>
            </p:nvSpPr>
            <p:spPr>
              <a:xfrm>
                <a:off x="4199138" y="2503874"/>
                <a:ext cx="532660" cy="62143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6FDBCD75-500C-4BC3-9A93-6F4063E3B9BC}"/>
                  </a:ext>
                </a:extLst>
              </p:cNvPr>
              <p:cNvSpPr/>
              <p:nvPr/>
            </p:nvSpPr>
            <p:spPr>
              <a:xfrm>
                <a:off x="5665434" y="2230145"/>
                <a:ext cx="637712" cy="105052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7464860C-E158-4B1C-870B-DC6F7AF062B4}"/>
                  </a:ext>
                </a:extLst>
              </p:cNvPr>
              <p:cNvGrpSpPr/>
              <p:nvPr/>
            </p:nvGrpSpPr>
            <p:grpSpPr>
              <a:xfrm>
                <a:off x="4425073" y="3129689"/>
                <a:ext cx="1849812" cy="772412"/>
                <a:chOff x="1969441" y="5643568"/>
                <a:chExt cx="1849812" cy="772412"/>
              </a:xfrm>
            </p:grpSpPr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97D0C3E7-8FF0-4B2B-8F19-71F122C6DC90}"/>
                    </a:ext>
                  </a:extLst>
                </p:cNvPr>
                <p:cNvSpPr/>
                <p:nvPr/>
              </p:nvSpPr>
              <p:spPr>
                <a:xfrm>
                  <a:off x="1969441" y="5677746"/>
                  <a:ext cx="514350" cy="514350"/>
                </a:xfrm>
                <a:custGeom>
                  <a:avLst/>
                  <a:gdLst>
                    <a:gd name="connsiteX0" fmla="*/ 431758 w 852350"/>
                    <a:gd name="connsiteY0" fmla="*/ 232213 h 852350"/>
                    <a:gd name="connsiteX1" fmla="*/ 243379 w 852350"/>
                    <a:gd name="connsiteY1" fmla="*/ 420592 h 852350"/>
                    <a:gd name="connsiteX2" fmla="*/ 431758 w 852350"/>
                    <a:gd name="connsiteY2" fmla="*/ 608971 h 852350"/>
                    <a:gd name="connsiteX3" fmla="*/ 620137 w 852350"/>
                    <a:gd name="connsiteY3" fmla="*/ 420592 h 852350"/>
                    <a:gd name="connsiteX4" fmla="*/ 431758 w 852350"/>
                    <a:gd name="connsiteY4" fmla="*/ 232213 h 852350"/>
                    <a:gd name="connsiteX5" fmla="*/ 362167 w 852350"/>
                    <a:gd name="connsiteY5" fmla="*/ 0 h 852350"/>
                    <a:gd name="connsiteX6" fmla="*/ 490183 w 852350"/>
                    <a:gd name="connsiteY6" fmla="*/ 0 h 852350"/>
                    <a:gd name="connsiteX7" fmla="*/ 490183 w 852350"/>
                    <a:gd name="connsiteY7" fmla="*/ 94544 h 852350"/>
                    <a:gd name="connsiteX8" fmla="*/ 494311 w 852350"/>
                    <a:gd name="connsiteY8" fmla="*/ 94960 h 852350"/>
                    <a:gd name="connsiteX9" fmla="*/ 536293 w 852350"/>
                    <a:gd name="connsiteY9" fmla="*/ 107429 h 852350"/>
                    <a:gd name="connsiteX10" fmla="*/ 583830 w 852350"/>
                    <a:gd name="connsiteY10" fmla="*/ 25092 h 852350"/>
                    <a:gd name="connsiteX11" fmla="*/ 694695 w 852350"/>
                    <a:gd name="connsiteY11" fmla="*/ 89101 h 852350"/>
                    <a:gd name="connsiteX12" fmla="*/ 645178 w 852350"/>
                    <a:gd name="connsiteY12" fmla="*/ 174866 h 852350"/>
                    <a:gd name="connsiteX13" fmla="*/ 680489 w 852350"/>
                    <a:gd name="connsiteY13" fmla="*/ 205437 h 852350"/>
                    <a:gd name="connsiteX14" fmla="*/ 763249 w 852350"/>
                    <a:gd name="connsiteY14" fmla="*/ 157655 h 852350"/>
                    <a:gd name="connsiteX15" fmla="*/ 827257 w 852350"/>
                    <a:gd name="connsiteY15" fmla="*/ 268520 h 852350"/>
                    <a:gd name="connsiteX16" fmla="*/ 745334 w 852350"/>
                    <a:gd name="connsiteY16" fmla="*/ 315819 h 852350"/>
                    <a:gd name="connsiteX17" fmla="*/ 752680 w 852350"/>
                    <a:gd name="connsiteY17" fmla="*/ 343014 h 852350"/>
                    <a:gd name="connsiteX18" fmla="*/ 852350 w 852350"/>
                    <a:gd name="connsiteY18" fmla="*/ 343014 h 852350"/>
                    <a:gd name="connsiteX19" fmla="*/ 852350 w 852350"/>
                    <a:gd name="connsiteY19" fmla="*/ 471030 h 852350"/>
                    <a:gd name="connsiteX20" fmla="*/ 760300 w 852350"/>
                    <a:gd name="connsiteY20" fmla="*/ 471030 h 852350"/>
                    <a:gd name="connsiteX21" fmla="*/ 758978 w 852350"/>
                    <a:gd name="connsiteY21" fmla="*/ 486021 h 852350"/>
                    <a:gd name="connsiteX22" fmla="*/ 751279 w 852350"/>
                    <a:gd name="connsiteY22" fmla="*/ 515794 h 852350"/>
                    <a:gd name="connsiteX23" fmla="*/ 839803 w 852350"/>
                    <a:gd name="connsiteY23" fmla="*/ 566903 h 852350"/>
                    <a:gd name="connsiteX24" fmla="*/ 775795 w 852350"/>
                    <a:gd name="connsiteY24" fmla="*/ 677768 h 852350"/>
                    <a:gd name="connsiteX25" fmla="*/ 691967 w 852350"/>
                    <a:gd name="connsiteY25" fmla="*/ 629370 h 852350"/>
                    <a:gd name="connsiteX26" fmla="*/ 668086 w 852350"/>
                    <a:gd name="connsiteY26" fmla="*/ 662350 h 852350"/>
                    <a:gd name="connsiteX27" fmla="*/ 646104 w 852350"/>
                    <a:gd name="connsiteY27" fmla="*/ 679086 h 852350"/>
                    <a:gd name="connsiteX28" fmla="*/ 694695 w 852350"/>
                    <a:gd name="connsiteY28" fmla="*/ 763249 h 852350"/>
                    <a:gd name="connsiteX29" fmla="*/ 583830 w 852350"/>
                    <a:gd name="connsiteY29" fmla="*/ 827257 h 852350"/>
                    <a:gd name="connsiteX30" fmla="*/ 536536 w 852350"/>
                    <a:gd name="connsiteY30" fmla="*/ 745341 h 852350"/>
                    <a:gd name="connsiteX31" fmla="*/ 494311 w 852350"/>
                    <a:gd name="connsiteY31" fmla="*/ 757389 h 852350"/>
                    <a:gd name="connsiteX32" fmla="*/ 490183 w 852350"/>
                    <a:gd name="connsiteY32" fmla="*/ 757805 h 852350"/>
                    <a:gd name="connsiteX33" fmla="*/ 490183 w 852350"/>
                    <a:gd name="connsiteY33" fmla="*/ 852350 h 852350"/>
                    <a:gd name="connsiteX34" fmla="*/ 362167 w 852350"/>
                    <a:gd name="connsiteY34" fmla="*/ 852350 h 852350"/>
                    <a:gd name="connsiteX35" fmla="*/ 362167 w 852350"/>
                    <a:gd name="connsiteY35" fmla="*/ 757805 h 852350"/>
                    <a:gd name="connsiteX36" fmla="*/ 358040 w 852350"/>
                    <a:gd name="connsiteY36" fmla="*/ 757389 h 852350"/>
                    <a:gd name="connsiteX37" fmla="*/ 316058 w 852350"/>
                    <a:gd name="connsiteY37" fmla="*/ 744920 h 852350"/>
                    <a:gd name="connsiteX38" fmla="*/ 268520 w 852350"/>
                    <a:gd name="connsiteY38" fmla="*/ 827258 h 852350"/>
                    <a:gd name="connsiteX39" fmla="*/ 157655 w 852350"/>
                    <a:gd name="connsiteY39" fmla="*/ 763250 h 852350"/>
                    <a:gd name="connsiteX40" fmla="*/ 207172 w 852350"/>
                    <a:gd name="connsiteY40" fmla="*/ 677483 h 852350"/>
                    <a:gd name="connsiteX41" fmla="*/ 171862 w 852350"/>
                    <a:gd name="connsiteY41" fmla="*/ 646913 h 852350"/>
                    <a:gd name="connsiteX42" fmla="*/ 89101 w 852350"/>
                    <a:gd name="connsiteY42" fmla="*/ 694695 h 852350"/>
                    <a:gd name="connsiteX43" fmla="*/ 25093 w 852350"/>
                    <a:gd name="connsiteY43" fmla="*/ 583830 h 852350"/>
                    <a:gd name="connsiteX44" fmla="*/ 107017 w 852350"/>
                    <a:gd name="connsiteY44" fmla="*/ 536531 h 852350"/>
                    <a:gd name="connsiteX45" fmla="*/ 93373 w 852350"/>
                    <a:gd name="connsiteY45" fmla="*/ 486021 h 852350"/>
                    <a:gd name="connsiteX46" fmla="*/ 92050 w 852350"/>
                    <a:gd name="connsiteY46" fmla="*/ 471030 h 852350"/>
                    <a:gd name="connsiteX47" fmla="*/ 0 w 852350"/>
                    <a:gd name="connsiteY47" fmla="*/ 471030 h 852350"/>
                    <a:gd name="connsiteX48" fmla="*/ 0 w 852350"/>
                    <a:gd name="connsiteY48" fmla="*/ 343014 h 852350"/>
                    <a:gd name="connsiteX49" fmla="*/ 99670 w 852350"/>
                    <a:gd name="connsiteY49" fmla="*/ 343014 h 852350"/>
                    <a:gd name="connsiteX50" fmla="*/ 108607 w 852350"/>
                    <a:gd name="connsiteY50" fmla="*/ 309930 h 852350"/>
                    <a:gd name="connsiteX51" fmla="*/ 115542 w 852350"/>
                    <a:gd name="connsiteY51" fmla="*/ 296571 h 852350"/>
                    <a:gd name="connsiteX52" fmla="*/ 37639 w 852350"/>
                    <a:gd name="connsiteY52" fmla="*/ 251593 h 852350"/>
                    <a:gd name="connsiteX53" fmla="*/ 101647 w 852350"/>
                    <a:gd name="connsiteY53" fmla="*/ 140728 h 852350"/>
                    <a:gd name="connsiteX54" fmla="*/ 187290 w 852350"/>
                    <a:gd name="connsiteY54" fmla="*/ 190175 h 852350"/>
                    <a:gd name="connsiteX55" fmla="*/ 204770 w 852350"/>
                    <a:gd name="connsiteY55" fmla="*/ 170706 h 852350"/>
                    <a:gd name="connsiteX56" fmla="*/ 157655 w 852350"/>
                    <a:gd name="connsiteY56" fmla="*/ 89100 h 852350"/>
                    <a:gd name="connsiteX57" fmla="*/ 268520 w 852350"/>
                    <a:gd name="connsiteY57" fmla="*/ 25091 h 852350"/>
                    <a:gd name="connsiteX58" fmla="*/ 317013 w 852350"/>
                    <a:gd name="connsiteY58" fmla="*/ 109084 h 852350"/>
                    <a:gd name="connsiteX59" fmla="*/ 358040 w 852350"/>
                    <a:gd name="connsiteY59" fmla="*/ 94960 h 852350"/>
                    <a:gd name="connsiteX60" fmla="*/ 362167 w 852350"/>
                    <a:gd name="connsiteY60" fmla="*/ 94544 h 852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</a:cxnLst>
                  <a:rect l="l" t="t" r="r" b="b"/>
                  <a:pathLst>
                    <a:path w="852350" h="852350">
                      <a:moveTo>
                        <a:pt x="431758" y="232213"/>
                      </a:moveTo>
                      <a:cubicBezTo>
                        <a:pt x="327719" y="232213"/>
                        <a:pt x="243379" y="316553"/>
                        <a:pt x="243379" y="420592"/>
                      </a:cubicBezTo>
                      <a:cubicBezTo>
                        <a:pt x="243379" y="524631"/>
                        <a:pt x="327719" y="608971"/>
                        <a:pt x="431758" y="608971"/>
                      </a:cubicBezTo>
                      <a:cubicBezTo>
                        <a:pt x="535797" y="608971"/>
                        <a:pt x="620137" y="524631"/>
                        <a:pt x="620137" y="420592"/>
                      </a:cubicBezTo>
                      <a:cubicBezTo>
                        <a:pt x="620137" y="316553"/>
                        <a:pt x="535797" y="232213"/>
                        <a:pt x="431758" y="232213"/>
                      </a:cubicBezTo>
                      <a:close/>
                      <a:moveTo>
                        <a:pt x="362167" y="0"/>
                      </a:moveTo>
                      <a:lnTo>
                        <a:pt x="490183" y="0"/>
                      </a:lnTo>
                      <a:lnTo>
                        <a:pt x="490183" y="94544"/>
                      </a:lnTo>
                      <a:lnTo>
                        <a:pt x="494311" y="94960"/>
                      </a:lnTo>
                      <a:lnTo>
                        <a:pt x="536293" y="107429"/>
                      </a:lnTo>
                      <a:lnTo>
                        <a:pt x="583830" y="25092"/>
                      </a:lnTo>
                      <a:lnTo>
                        <a:pt x="694695" y="89101"/>
                      </a:lnTo>
                      <a:lnTo>
                        <a:pt x="645178" y="174866"/>
                      </a:lnTo>
                      <a:lnTo>
                        <a:pt x="680489" y="205437"/>
                      </a:lnTo>
                      <a:lnTo>
                        <a:pt x="763249" y="157655"/>
                      </a:lnTo>
                      <a:lnTo>
                        <a:pt x="827257" y="268520"/>
                      </a:lnTo>
                      <a:lnTo>
                        <a:pt x="745334" y="315819"/>
                      </a:lnTo>
                      <a:lnTo>
                        <a:pt x="752680" y="343014"/>
                      </a:lnTo>
                      <a:lnTo>
                        <a:pt x="852350" y="343014"/>
                      </a:lnTo>
                      <a:lnTo>
                        <a:pt x="852350" y="471030"/>
                      </a:lnTo>
                      <a:lnTo>
                        <a:pt x="760300" y="471030"/>
                      </a:lnTo>
                      <a:lnTo>
                        <a:pt x="758978" y="486021"/>
                      </a:lnTo>
                      <a:lnTo>
                        <a:pt x="751279" y="515794"/>
                      </a:lnTo>
                      <a:lnTo>
                        <a:pt x="839803" y="566903"/>
                      </a:lnTo>
                      <a:lnTo>
                        <a:pt x="775795" y="677768"/>
                      </a:lnTo>
                      <a:lnTo>
                        <a:pt x="691967" y="629370"/>
                      </a:lnTo>
                      <a:lnTo>
                        <a:pt x="668086" y="662350"/>
                      </a:lnTo>
                      <a:lnTo>
                        <a:pt x="646104" y="679086"/>
                      </a:lnTo>
                      <a:lnTo>
                        <a:pt x="694695" y="763249"/>
                      </a:lnTo>
                      <a:lnTo>
                        <a:pt x="583830" y="827257"/>
                      </a:lnTo>
                      <a:lnTo>
                        <a:pt x="536536" y="745341"/>
                      </a:lnTo>
                      <a:lnTo>
                        <a:pt x="494311" y="757389"/>
                      </a:lnTo>
                      <a:lnTo>
                        <a:pt x="490183" y="757805"/>
                      </a:lnTo>
                      <a:lnTo>
                        <a:pt x="490183" y="852350"/>
                      </a:lnTo>
                      <a:lnTo>
                        <a:pt x="362167" y="852350"/>
                      </a:lnTo>
                      <a:lnTo>
                        <a:pt x="362167" y="757805"/>
                      </a:lnTo>
                      <a:lnTo>
                        <a:pt x="358040" y="757389"/>
                      </a:lnTo>
                      <a:lnTo>
                        <a:pt x="316058" y="744920"/>
                      </a:lnTo>
                      <a:lnTo>
                        <a:pt x="268520" y="827258"/>
                      </a:lnTo>
                      <a:lnTo>
                        <a:pt x="157655" y="763250"/>
                      </a:lnTo>
                      <a:lnTo>
                        <a:pt x="207172" y="677483"/>
                      </a:lnTo>
                      <a:lnTo>
                        <a:pt x="171862" y="646913"/>
                      </a:lnTo>
                      <a:lnTo>
                        <a:pt x="89101" y="694695"/>
                      </a:lnTo>
                      <a:lnTo>
                        <a:pt x="25093" y="583830"/>
                      </a:lnTo>
                      <a:lnTo>
                        <a:pt x="107017" y="536531"/>
                      </a:lnTo>
                      <a:lnTo>
                        <a:pt x="93373" y="486021"/>
                      </a:lnTo>
                      <a:lnTo>
                        <a:pt x="92050" y="471030"/>
                      </a:lnTo>
                      <a:lnTo>
                        <a:pt x="0" y="471030"/>
                      </a:lnTo>
                      <a:lnTo>
                        <a:pt x="0" y="343014"/>
                      </a:lnTo>
                      <a:lnTo>
                        <a:pt x="99670" y="343014"/>
                      </a:lnTo>
                      <a:lnTo>
                        <a:pt x="108607" y="309930"/>
                      </a:lnTo>
                      <a:lnTo>
                        <a:pt x="115542" y="296571"/>
                      </a:lnTo>
                      <a:lnTo>
                        <a:pt x="37639" y="251593"/>
                      </a:lnTo>
                      <a:lnTo>
                        <a:pt x="101647" y="140728"/>
                      </a:lnTo>
                      <a:lnTo>
                        <a:pt x="187290" y="190175"/>
                      </a:lnTo>
                      <a:lnTo>
                        <a:pt x="204770" y="170706"/>
                      </a:lnTo>
                      <a:lnTo>
                        <a:pt x="157655" y="89100"/>
                      </a:lnTo>
                      <a:lnTo>
                        <a:pt x="268520" y="25091"/>
                      </a:lnTo>
                      <a:lnTo>
                        <a:pt x="317013" y="109084"/>
                      </a:lnTo>
                      <a:lnTo>
                        <a:pt x="358040" y="94960"/>
                      </a:lnTo>
                      <a:lnTo>
                        <a:pt x="362167" y="94544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75D2E88F-6898-42A1-9FB9-66644C2FF5BF}"/>
                    </a:ext>
                  </a:extLst>
                </p:cNvPr>
                <p:cNvSpPr/>
                <p:nvPr/>
              </p:nvSpPr>
              <p:spPr>
                <a:xfrm>
                  <a:off x="2365253" y="6012013"/>
                  <a:ext cx="320598" cy="320598"/>
                </a:xfrm>
                <a:custGeom>
                  <a:avLst/>
                  <a:gdLst>
                    <a:gd name="connsiteX0" fmla="*/ 431758 w 852350"/>
                    <a:gd name="connsiteY0" fmla="*/ 232213 h 852350"/>
                    <a:gd name="connsiteX1" fmla="*/ 243379 w 852350"/>
                    <a:gd name="connsiteY1" fmla="*/ 420592 h 852350"/>
                    <a:gd name="connsiteX2" fmla="*/ 431758 w 852350"/>
                    <a:gd name="connsiteY2" fmla="*/ 608971 h 852350"/>
                    <a:gd name="connsiteX3" fmla="*/ 620137 w 852350"/>
                    <a:gd name="connsiteY3" fmla="*/ 420592 h 852350"/>
                    <a:gd name="connsiteX4" fmla="*/ 431758 w 852350"/>
                    <a:gd name="connsiteY4" fmla="*/ 232213 h 852350"/>
                    <a:gd name="connsiteX5" fmla="*/ 362167 w 852350"/>
                    <a:gd name="connsiteY5" fmla="*/ 0 h 852350"/>
                    <a:gd name="connsiteX6" fmla="*/ 490183 w 852350"/>
                    <a:gd name="connsiteY6" fmla="*/ 0 h 852350"/>
                    <a:gd name="connsiteX7" fmla="*/ 490183 w 852350"/>
                    <a:gd name="connsiteY7" fmla="*/ 94544 h 852350"/>
                    <a:gd name="connsiteX8" fmla="*/ 494311 w 852350"/>
                    <a:gd name="connsiteY8" fmla="*/ 94960 h 852350"/>
                    <a:gd name="connsiteX9" fmla="*/ 536293 w 852350"/>
                    <a:gd name="connsiteY9" fmla="*/ 107429 h 852350"/>
                    <a:gd name="connsiteX10" fmla="*/ 583830 w 852350"/>
                    <a:gd name="connsiteY10" fmla="*/ 25092 h 852350"/>
                    <a:gd name="connsiteX11" fmla="*/ 694695 w 852350"/>
                    <a:gd name="connsiteY11" fmla="*/ 89101 h 852350"/>
                    <a:gd name="connsiteX12" fmla="*/ 645178 w 852350"/>
                    <a:gd name="connsiteY12" fmla="*/ 174866 h 852350"/>
                    <a:gd name="connsiteX13" fmla="*/ 680489 w 852350"/>
                    <a:gd name="connsiteY13" fmla="*/ 205437 h 852350"/>
                    <a:gd name="connsiteX14" fmla="*/ 763249 w 852350"/>
                    <a:gd name="connsiteY14" fmla="*/ 157655 h 852350"/>
                    <a:gd name="connsiteX15" fmla="*/ 827257 w 852350"/>
                    <a:gd name="connsiteY15" fmla="*/ 268520 h 852350"/>
                    <a:gd name="connsiteX16" fmla="*/ 745334 w 852350"/>
                    <a:gd name="connsiteY16" fmla="*/ 315819 h 852350"/>
                    <a:gd name="connsiteX17" fmla="*/ 752680 w 852350"/>
                    <a:gd name="connsiteY17" fmla="*/ 343014 h 852350"/>
                    <a:gd name="connsiteX18" fmla="*/ 852350 w 852350"/>
                    <a:gd name="connsiteY18" fmla="*/ 343014 h 852350"/>
                    <a:gd name="connsiteX19" fmla="*/ 852350 w 852350"/>
                    <a:gd name="connsiteY19" fmla="*/ 471030 h 852350"/>
                    <a:gd name="connsiteX20" fmla="*/ 760300 w 852350"/>
                    <a:gd name="connsiteY20" fmla="*/ 471030 h 852350"/>
                    <a:gd name="connsiteX21" fmla="*/ 758978 w 852350"/>
                    <a:gd name="connsiteY21" fmla="*/ 486021 h 852350"/>
                    <a:gd name="connsiteX22" fmla="*/ 751279 w 852350"/>
                    <a:gd name="connsiteY22" fmla="*/ 515794 h 852350"/>
                    <a:gd name="connsiteX23" fmla="*/ 839803 w 852350"/>
                    <a:gd name="connsiteY23" fmla="*/ 566903 h 852350"/>
                    <a:gd name="connsiteX24" fmla="*/ 775795 w 852350"/>
                    <a:gd name="connsiteY24" fmla="*/ 677768 h 852350"/>
                    <a:gd name="connsiteX25" fmla="*/ 691967 w 852350"/>
                    <a:gd name="connsiteY25" fmla="*/ 629370 h 852350"/>
                    <a:gd name="connsiteX26" fmla="*/ 668086 w 852350"/>
                    <a:gd name="connsiteY26" fmla="*/ 662350 h 852350"/>
                    <a:gd name="connsiteX27" fmla="*/ 646104 w 852350"/>
                    <a:gd name="connsiteY27" fmla="*/ 679086 h 852350"/>
                    <a:gd name="connsiteX28" fmla="*/ 694695 w 852350"/>
                    <a:gd name="connsiteY28" fmla="*/ 763249 h 852350"/>
                    <a:gd name="connsiteX29" fmla="*/ 583830 w 852350"/>
                    <a:gd name="connsiteY29" fmla="*/ 827257 h 852350"/>
                    <a:gd name="connsiteX30" fmla="*/ 536536 w 852350"/>
                    <a:gd name="connsiteY30" fmla="*/ 745341 h 852350"/>
                    <a:gd name="connsiteX31" fmla="*/ 494311 w 852350"/>
                    <a:gd name="connsiteY31" fmla="*/ 757389 h 852350"/>
                    <a:gd name="connsiteX32" fmla="*/ 490183 w 852350"/>
                    <a:gd name="connsiteY32" fmla="*/ 757805 h 852350"/>
                    <a:gd name="connsiteX33" fmla="*/ 490183 w 852350"/>
                    <a:gd name="connsiteY33" fmla="*/ 852350 h 852350"/>
                    <a:gd name="connsiteX34" fmla="*/ 362167 w 852350"/>
                    <a:gd name="connsiteY34" fmla="*/ 852350 h 852350"/>
                    <a:gd name="connsiteX35" fmla="*/ 362167 w 852350"/>
                    <a:gd name="connsiteY35" fmla="*/ 757805 h 852350"/>
                    <a:gd name="connsiteX36" fmla="*/ 358040 w 852350"/>
                    <a:gd name="connsiteY36" fmla="*/ 757389 h 852350"/>
                    <a:gd name="connsiteX37" fmla="*/ 316058 w 852350"/>
                    <a:gd name="connsiteY37" fmla="*/ 744920 h 852350"/>
                    <a:gd name="connsiteX38" fmla="*/ 268520 w 852350"/>
                    <a:gd name="connsiteY38" fmla="*/ 827258 h 852350"/>
                    <a:gd name="connsiteX39" fmla="*/ 157655 w 852350"/>
                    <a:gd name="connsiteY39" fmla="*/ 763250 h 852350"/>
                    <a:gd name="connsiteX40" fmla="*/ 207172 w 852350"/>
                    <a:gd name="connsiteY40" fmla="*/ 677483 h 852350"/>
                    <a:gd name="connsiteX41" fmla="*/ 171862 w 852350"/>
                    <a:gd name="connsiteY41" fmla="*/ 646913 h 852350"/>
                    <a:gd name="connsiteX42" fmla="*/ 89101 w 852350"/>
                    <a:gd name="connsiteY42" fmla="*/ 694695 h 852350"/>
                    <a:gd name="connsiteX43" fmla="*/ 25093 w 852350"/>
                    <a:gd name="connsiteY43" fmla="*/ 583830 h 852350"/>
                    <a:gd name="connsiteX44" fmla="*/ 107017 w 852350"/>
                    <a:gd name="connsiteY44" fmla="*/ 536531 h 852350"/>
                    <a:gd name="connsiteX45" fmla="*/ 93373 w 852350"/>
                    <a:gd name="connsiteY45" fmla="*/ 486021 h 852350"/>
                    <a:gd name="connsiteX46" fmla="*/ 92050 w 852350"/>
                    <a:gd name="connsiteY46" fmla="*/ 471030 h 852350"/>
                    <a:gd name="connsiteX47" fmla="*/ 0 w 852350"/>
                    <a:gd name="connsiteY47" fmla="*/ 471030 h 852350"/>
                    <a:gd name="connsiteX48" fmla="*/ 0 w 852350"/>
                    <a:gd name="connsiteY48" fmla="*/ 343014 h 852350"/>
                    <a:gd name="connsiteX49" fmla="*/ 99670 w 852350"/>
                    <a:gd name="connsiteY49" fmla="*/ 343014 h 852350"/>
                    <a:gd name="connsiteX50" fmla="*/ 108607 w 852350"/>
                    <a:gd name="connsiteY50" fmla="*/ 309930 h 852350"/>
                    <a:gd name="connsiteX51" fmla="*/ 115542 w 852350"/>
                    <a:gd name="connsiteY51" fmla="*/ 296571 h 852350"/>
                    <a:gd name="connsiteX52" fmla="*/ 37639 w 852350"/>
                    <a:gd name="connsiteY52" fmla="*/ 251593 h 852350"/>
                    <a:gd name="connsiteX53" fmla="*/ 101647 w 852350"/>
                    <a:gd name="connsiteY53" fmla="*/ 140728 h 852350"/>
                    <a:gd name="connsiteX54" fmla="*/ 187290 w 852350"/>
                    <a:gd name="connsiteY54" fmla="*/ 190175 h 852350"/>
                    <a:gd name="connsiteX55" fmla="*/ 204770 w 852350"/>
                    <a:gd name="connsiteY55" fmla="*/ 170706 h 852350"/>
                    <a:gd name="connsiteX56" fmla="*/ 157655 w 852350"/>
                    <a:gd name="connsiteY56" fmla="*/ 89100 h 852350"/>
                    <a:gd name="connsiteX57" fmla="*/ 268520 w 852350"/>
                    <a:gd name="connsiteY57" fmla="*/ 25091 h 852350"/>
                    <a:gd name="connsiteX58" fmla="*/ 317013 w 852350"/>
                    <a:gd name="connsiteY58" fmla="*/ 109084 h 852350"/>
                    <a:gd name="connsiteX59" fmla="*/ 358040 w 852350"/>
                    <a:gd name="connsiteY59" fmla="*/ 94960 h 852350"/>
                    <a:gd name="connsiteX60" fmla="*/ 362167 w 852350"/>
                    <a:gd name="connsiteY60" fmla="*/ 94544 h 852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</a:cxnLst>
                  <a:rect l="l" t="t" r="r" b="b"/>
                  <a:pathLst>
                    <a:path w="852350" h="852350">
                      <a:moveTo>
                        <a:pt x="431758" y="232213"/>
                      </a:moveTo>
                      <a:cubicBezTo>
                        <a:pt x="327719" y="232213"/>
                        <a:pt x="243379" y="316553"/>
                        <a:pt x="243379" y="420592"/>
                      </a:cubicBezTo>
                      <a:cubicBezTo>
                        <a:pt x="243379" y="524631"/>
                        <a:pt x="327719" y="608971"/>
                        <a:pt x="431758" y="608971"/>
                      </a:cubicBezTo>
                      <a:cubicBezTo>
                        <a:pt x="535797" y="608971"/>
                        <a:pt x="620137" y="524631"/>
                        <a:pt x="620137" y="420592"/>
                      </a:cubicBezTo>
                      <a:cubicBezTo>
                        <a:pt x="620137" y="316553"/>
                        <a:pt x="535797" y="232213"/>
                        <a:pt x="431758" y="232213"/>
                      </a:cubicBezTo>
                      <a:close/>
                      <a:moveTo>
                        <a:pt x="362167" y="0"/>
                      </a:moveTo>
                      <a:lnTo>
                        <a:pt x="490183" y="0"/>
                      </a:lnTo>
                      <a:lnTo>
                        <a:pt x="490183" y="94544"/>
                      </a:lnTo>
                      <a:lnTo>
                        <a:pt x="494311" y="94960"/>
                      </a:lnTo>
                      <a:lnTo>
                        <a:pt x="536293" y="107429"/>
                      </a:lnTo>
                      <a:lnTo>
                        <a:pt x="583830" y="25092"/>
                      </a:lnTo>
                      <a:lnTo>
                        <a:pt x="694695" y="89101"/>
                      </a:lnTo>
                      <a:lnTo>
                        <a:pt x="645178" y="174866"/>
                      </a:lnTo>
                      <a:lnTo>
                        <a:pt x="680489" y="205437"/>
                      </a:lnTo>
                      <a:lnTo>
                        <a:pt x="763249" y="157655"/>
                      </a:lnTo>
                      <a:lnTo>
                        <a:pt x="827257" y="268520"/>
                      </a:lnTo>
                      <a:lnTo>
                        <a:pt x="745334" y="315819"/>
                      </a:lnTo>
                      <a:lnTo>
                        <a:pt x="752680" y="343014"/>
                      </a:lnTo>
                      <a:lnTo>
                        <a:pt x="852350" y="343014"/>
                      </a:lnTo>
                      <a:lnTo>
                        <a:pt x="852350" y="471030"/>
                      </a:lnTo>
                      <a:lnTo>
                        <a:pt x="760300" y="471030"/>
                      </a:lnTo>
                      <a:lnTo>
                        <a:pt x="758978" y="486021"/>
                      </a:lnTo>
                      <a:lnTo>
                        <a:pt x="751279" y="515794"/>
                      </a:lnTo>
                      <a:lnTo>
                        <a:pt x="839803" y="566903"/>
                      </a:lnTo>
                      <a:lnTo>
                        <a:pt x="775795" y="677768"/>
                      </a:lnTo>
                      <a:lnTo>
                        <a:pt x="691967" y="629370"/>
                      </a:lnTo>
                      <a:lnTo>
                        <a:pt x="668086" y="662350"/>
                      </a:lnTo>
                      <a:lnTo>
                        <a:pt x="646104" y="679086"/>
                      </a:lnTo>
                      <a:lnTo>
                        <a:pt x="694695" y="763249"/>
                      </a:lnTo>
                      <a:lnTo>
                        <a:pt x="583830" y="827257"/>
                      </a:lnTo>
                      <a:lnTo>
                        <a:pt x="536536" y="745341"/>
                      </a:lnTo>
                      <a:lnTo>
                        <a:pt x="494311" y="757389"/>
                      </a:lnTo>
                      <a:lnTo>
                        <a:pt x="490183" y="757805"/>
                      </a:lnTo>
                      <a:lnTo>
                        <a:pt x="490183" y="852350"/>
                      </a:lnTo>
                      <a:lnTo>
                        <a:pt x="362167" y="852350"/>
                      </a:lnTo>
                      <a:lnTo>
                        <a:pt x="362167" y="757805"/>
                      </a:lnTo>
                      <a:lnTo>
                        <a:pt x="358040" y="757389"/>
                      </a:lnTo>
                      <a:lnTo>
                        <a:pt x="316058" y="744920"/>
                      </a:lnTo>
                      <a:lnTo>
                        <a:pt x="268520" y="827258"/>
                      </a:lnTo>
                      <a:lnTo>
                        <a:pt x="157655" y="763250"/>
                      </a:lnTo>
                      <a:lnTo>
                        <a:pt x="207172" y="677483"/>
                      </a:lnTo>
                      <a:lnTo>
                        <a:pt x="171862" y="646913"/>
                      </a:lnTo>
                      <a:lnTo>
                        <a:pt x="89101" y="694695"/>
                      </a:lnTo>
                      <a:lnTo>
                        <a:pt x="25093" y="583830"/>
                      </a:lnTo>
                      <a:lnTo>
                        <a:pt x="107017" y="536531"/>
                      </a:lnTo>
                      <a:lnTo>
                        <a:pt x="93373" y="486021"/>
                      </a:lnTo>
                      <a:lnTo>
                        <a:pt x="92050" y="471030"/>
                      </a:lnTo>
                      <a:lnTo>
                        <a:pt x="0" y="471030"/>
                      </a:lnTo>
                      <a:lnTo>
                        <a:pt x="0" y="343014"/>
                      </a:lnTo>
                      <a:lnTo>
                        <a:pt x="99670" y="343014"/>
                      </a:lnTo>
                      <a:lnTo>
                        <a:pt x="108607" y="309930"/>
                      </a:lnTo>
                      <a:lnTo>
                        <a:pt x="115542" y="296571"/>
                      </a:lnTo>
                      <a:lnTo>
                        <a:pt x="37639" y="251593"/>
                      </a:lnTo>
                      <a:lnTo>
                        <a:pt x="101647" y="140728"/>
                      </a:lnTo>
                      <a:lnTo>
                        <a:pt x="187290" y="190175"/>
                      </a:lnTo>
                      <a:lnTo>
                        <a:pt x="204770" y="170706"/>
                      </a:lnTo>
                      <a:lnTo>
                        <a:pt x="157655" y="89100"/>
                      </a:lnTo>
                      <a:lnTo>
                        <a:pt x="268520" y="25091"/>
                      </a:lnTo>
                      <a:lnTo>
                        <a:pt x="317013" y="109084"/>
                      </a:lnTo>
                      <a:lnTo>
                        <a:pt x="358040" y="94960"/>
                      </a:lnTo>
                      <a:lnTo>
                        <a:pt x="362167" y="94544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EE71203B-F9B2-4B95-8AE7-562739CE1D4D}"/>
                    </a:ext>
                  </a:extLst>
                </p:cNvPr>
                <p:cNvSpPr/>
                <p:nvPr/>
              </p:nvSpPr>
              <p:spPr>
                <a:xfrm>
                  <a:off x="3046841" y="5643568"/>
                  <a:ext cx="772412" cy="772412"/>
                </a:xfrm>
                <a:custGeom>
                  <a:avLst/>
                  <a:gdLst>
                    <a:gd name="connsiteX0" fmla="*/ 431758 w 852350"/>
                    <a:gd name="connsiteY0" fmla="*/ 232213 h 852350"/>
                    <a:gd name="connsiteX1" fmla="*/ 243379 w 852350"/>
                    <a:gd name="connsiteY1" fmla="*/ 420592 h 852350"/>
                    <a:gd name="connsiteX2" fmla="*/ 431758 w 852350"/>
                    <a:gd name="connsiteY2" fmla="*/ 608971 h 852350"/>
                    <a:gd name="connsiteX3" fmla="*/ 620137 w 852350"/>
                    <a:gd name="connsiteY3" fmla="*/ 420592 h 852350"/>
                    <a:gd name="connsiteX4" fmla="*/ 431758 w 852350"/>
                    <a:gd name="connsiteY4" fmla="*/ 232213 h 852350"/>
                    <a:gd name="connsiteX5" fmla="*/ 362167 w 852350"/>
                    <a:gd name="connsiteY5" fmla="*/ 0 h 852350"/>
                    <a:gd name="connsiteX6" fmla="*/ 490183 w 852350"/>
                    <a:gd name="connsiteY6" fmla="*/ 0 h 852350"/>
                    <a:gd name="connsiteX7" fmla="*/ 490183 w 852350"/>
                    <a:gd name="connsiteY7" fmla="*/ 94544 h 852350"/>
                    <a:gd name="connsiteX8" fmla="*/ 494311 w 852350"/>
                    <a:gd name="connsiteY8" fmla="*/ 94960 h 852350"/>
                    <a:gd name="connsiteX9" fmla="*/ 536293 w 852350"/>
                    <a:gd name="connsiteY9" fmla="*/ 107429 h 852350"/>
                    <a:gd name="connsiteX10" fmla="*/ 583830 w 852350"/>
                    <a:gd name="connsiteY10" fmla="*/ 25092 h 852350"/>
                    <a:gd name="connsiteX11" fmla="*/ 694695 w 852350"/>
                    <a:gd name="connsiteY11" fmla="*/ 89101 h 852350"/>
                    <a:gd name="connsiteX12" fmla="*/ 645178 w 852350"/>
                    <a:gd name="connsiteY12" fmla="*/ 174866 h 852350"/>
                    <a:gd name="connsiteX13" fmla="*/ 680489 w 852350"/>
                    <a:gd name="connsiteY13" fmla="*/ 205437 h 852350"/>
                    <a:gd name="connsiteX14" fmla="*/ 763249 w 852350"/>
                    <a:gd name="connsiteY14" fmla="*/ 157655 h 852350"/>
                    <a:gd name="connsiteX15" fmla="*/ 827257 w 852350"/>
                    <a:gd name="connsiteY15" fmla="*/ 268520 h 852350"/>
                    <a:gd name="connsiteX16" fmla="*/ 745334 w 852350"/>
                    <a:gd name="connsiteY16" fmla="*/ 315819 h 852350"/>
                    <a:gd name="connsiteX17" fmla="*/ 752680 w 852350"/>
                    <a:gd name="connsiteY17" fmla="*/ 343014 h 852350"/>
                    <a:gd name="connsiteX18" fmla="*/ 852350 w 852350"/>
                    <a:gd name="connsiteY18" fmla="*/ 343014 h 852350"/>
                    <a:gd name="connsiteX19" fmla="*/ 852350 w 852350"/>
                    <a:gd name="connsiteY19" fmla="*/ 471030 h 852350"/>
                    <a:gd name="connsiteX20" fmla="*/ 760300 w 852350"/>
                    <a:gd name="connsiteY20" fmla="*/ 471030 h 852350"/>
                    <a:gd name="connsiteX21" fmla="*/ 758978 w 852350"/>
                    <a:gd name="connsiteY21" fmla="*/ 486021 h 852350"/>
                    <a:gd name="connsiteX22" fmla="*/ 751279 w 852350"/>
                    <a:gd name="connsiteY22" fmla="*/ 515794 h 852350"/>
                    <a:gd name="connsiteX23" fmla="*/ 839803 w 852350"/>
                    <a:gd name="connsiteY23" fmla="*/ 566903 h 852350"/>
                    <a:gd name="connsiteX24" fmla="*/ 775795 w 852350"/>
                    <a:gd name="connsiteY24" fmla="*/ 677768 h 852350"/>
                    <a:gd name="connsiteX25" fmla="*/ 691967 w 852350"/>
                    <a:gd name="connsiteY25" fmla="*/ 629370 h 852350"/>
                    <a:gd name="connsiteX26" fmla="*/ 668086 w 852350"/>
                    <a:gd name="connsiteY26" fmla="*/ 662350 h 852350"/>
                    <a:gd name="connsiteX27" fmla="*/ 646104 w 852350"/>
                    <a:gd name="connsiteY27" fmla="*/ 679086 h 852350"/>
                    <a:gd name="connsiteX28" fmla="*/ 694695 w 852350"/>
                    <a:gd name="connsiteY28" fmla="*/ 763249 h 852350"/>
                    <a:gd name="connsiteX29" fmla="*/ 583830 w 852350"/>
                    <a:gd name="connsiteY29" fmla="*/ 827257 h 852350"/>
                    <a:gd name="connsiteX30" fmla="*/ 536536 w 852350"/>
                    <a:gd name="connsiteY30" fmla="*/ 745341 h 852350"/>
                    <a:gd name="connsiteX31" fmla="*/ 494311 w 852350"/>
                    <a:gd name="connsiteY31" fmla="*/ 757389 h 852350"/>
                    <a:gd name="connsiteX32" fmla="*/ 490183 w 852350"/>
                    <a:gd name="connsiteY32" fmla="*/ 757805 h 852350"/>
                    <a:gd name="connsiteX33" fmla="*/ 490183 w 852350"/>
                    <a:gd name="connsiteY33" fmla="*/ 852350 h 852350"/>
                    <a:gd name="connsiteX34" fmla="*/ 362167 w 852350"/>
                    <a:gd name="connsiteY34" fmla="*/ 852350 h 852350"/>
                    <a:gd name="connsiteX35" fmla="*/ 362167 w 852350"/>
                    <a:gd name="connsiteY35" fmla="*/ 757805 h 852350"/>
                    <a:gd name="connsiteX36" fmla="*/ 358040 w 852350"/>
                    <a:gd name="connsiteY36" fmla="*/ 757389 h 852350"/>
                    <a:gd name="connsiteX37" fmla="*/ 316058 w 852350"/>
                    <a:gd name="connsiteY37" fmla="*/ 744920 h 852350"/>
                    <a:gd name="connsiteX38" fmla="*/ 268520 w 852350"/>
                    <a:gd name="connsiteY38" fmla="*/ 827258 h 852350"/>
                    <a:gd name="connsiteX39" fmla="*/ 157655 w 852350"/>
                    <a:gd name="connsiteY39" fmla="*/ 763250 h 852350"/>
                    <a:gd name="connsiteX40" fmla="*/ 207172 w 852350"/>
                    <a:gd name="connsiteY40" fmla="*/ 677483 h 852350"/>
                    <a:gd name="connsiteX41" fmla="*/ 171862 w 852350"/>
                    <a:gd name="connsiteY41" fmla="*/ 646913 h 852350"/>
                    <a:gd name="connsiteX42" fmla="*/ 89101 w 852350"/>
                    <a:gd name="connsiteY42" fmla="*/ 694695 h 852350"/>
                    <a:gd name="connsiteX43" fmla="*/ 25093 w 852350"/>
                    <a:gd name="connsiteY43" fmla="*/ 583830 h 852350"/>
                    <a:gd name="connsiteX44" fmla="*/ 107017 w 852350"/>
                    <a:gd name="connsiteY44" fmla="*/ 536531 h 852350"/>
                    <a:gd name="connsiteX45" fmla="*/ 93373 w 852350"/>
                    <a:gd name="connsiteY45" fmla="*/ 486021 h 852350"/>
                    <a:gd name="connsiteX46" fmla="*/ 92050 w 852350"/>
                    <a:gd name="connsiteY46" fmla="*/ 471030 h 852350"/>
                    <a:gd name="connsiteX47" fmla="*/ 0 w 852350"/>
                    <a:gd name="connsiteY47" fmla="*/ 471030 h 852350"/>
                    <a:gd name="connsiteX48" fmla="*/ 0 w 852350"/>
                    <a:gd name="connsiteY48" fmla="*/ 343014 h 852350"/>
                    <a:gd name="connsiteX49" fmla="*/ 99670 w 852350"/>
                    <a:gd name="connsiteY49" fmla="*/ 343014 h 852350"/>
                    <a:gd name="connsiteX50" fmla="*/ 108607 w 852350"/>
                    <a:gd name="connsiteY50" fmla="*/ 309930 h 852350"/>
                    <a:gd name="connsiteX51" fmla="*/ 115542 w 852350"/>
                    <a:gd name="connsiteY51" fmla="*/ 296571 h 852350"/>
                    <a:gd name="connsiteX52" fmla="*/ 37639 w 852350"/>
                    <a:gd name="connsiteY52" fmla="*/ 251593 h 852350"/>
                    <a:gd name="connsiteX53" fmla="*/ 101647 w 852350"/>
                    <a:gd name="connsiteY53" fmla="*/ 140728 h 852350"/>
                    <a:gd name="connsiteX54" fmla="*/ 187290 w 852350"/>
                    <a:gd name="connsiteY54" fmla="*/ 190175 h 852350"/>
                    <a:gd name="connsiteX55" fmla="*/ 204770 w 852350"/>
                    <a:gd name="connsiteY55" fmla="*/ 170706 h 852350"/>
                    <a:gd name="connsiteX56" fmla="*/ 157655 w 852350"/>
                    <a:gd name="connsiteY56" fmla="*/ 89100 h 852350"/>
                    <a:gd name="connsiteX57" fmla="*/ 268520 w 852350"/>
                    <a:gd name="connsiteY57" fmla="*/ 25091 h 852350"/>
                    <a:gd name="connsiteX58" fmla="*/ 317013 w 852350"/>
                    <a:gd name="connsiteY58" fmla="*/ 109084 h 852350"/>
                    <a:gd name="connsiteX59" fmla="*/ 358040 w 852350"/>
                    <a:gd name="connsiteY59" fmla="*/ 94960 h 852350"/>
                    <a:gd name="connsiteX60" fmla="*/ 362167 w 852350"/>
                    <a:gd name="connsiteY60" fmla="*/ 94544 h 852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</a:cxnLst>
                  <a:rect l="l" t="t" r="r" b="b"/>
                  <a:pathLst>
                    <a:path w="852350" h="852350">
                      <a:moveTo>
                        <a:pt x="431758" y="232213"/>
                      </a:moveTo>
                      <a:cubicBezTo>
                        <a:pt x="327719" y="232213"/>
                        <a:pt x="243379" y="316553"/>
                        <a:pt x="243379" y="420592"/>
                      </a:cubicBezTo>
                      <a:cubicBezTo>
                        <a:pt x="243379" y="524631"/>
                        <a:pt x="327719" y="608971"/>
                        <a:pt x="431758" y="608971"/>
                      </a:cubicBezTo>
                      <a:cubicBezTo>
                        <a:pt x="535797" y="608971"/>
                        <a:pt x="620137" y="524631"/>
                        <a:pt x="620137" y="420592"/>
                      </a:cubicBezTo>
                      <a:cubicBezTo>
                        <a:pt x="620137" y="316553"/>
                        <a:pt x="535797" y="232213"/>
                        <a:pt x="431758" y="232213"/>
                      </a:cubicBezTo>
                      <a:close/>
                      <a:moveTo>
                        <a:pt x="362167" y="0"/>
                      </a:moveTo>
                      <a:lnTo>
                        <a:pt x="490183" y="0"/>
                      </a:lnTo>
                      <a:lnTo>
                        <a:pt x="490183" y="94544"/>
                      </a:lnTo>
                      <a:lnTo>
                        <a:pt x="494311" y="94960"/>
                      </a:lnTo>
                      <a:lnTo>
                        <a:pt x="536293" y="107429"/>
                      </a:lnTo>
                      <a:lnTo>
                        <a:pt x="583830" y="25092"/>
                      </a:lnTo>
                      <a:lnTo>
                        <a:pt x="694695" y="89101"/>
                      </a:lnTo>
                      <a:lnTo>
                        <a:pt x="645178" y="174866"/>
                      </a:lnTo>
                      <a:lnTo>
                        <a:pt x="680489" y="205437"/>
                      </a:lnTo>
                      <a:lnTo>
                        <a:pt x="763249" y="157655"/>
                      </a:lnTo>
                      <a:lnTo>
                        <a:pt x="827257" y="268520"/>
                      </a:lnTo>
                      <a:lnTo>
                        <a:pt x="745334" y="315819"/>
                      </a:lnTo>
                      <a:lnTo>
                        <a:pt x="752680" y="343014"/>
                      </a:lnTo>
                      <a:lnTo>
                        <a:pt x="852350" y="343014"/>
                      </a:lnTo>
                      <a:lnTo>
                        <a:pt x="852350" y="471030"/>
                      </a:lnTo>
                      <a:lnTo>
                        <a:pt x="760300" y="471030"/>
                      </a:lnTo>
                      <a:lnTo>
                        <a:pt x="758978" y="486021"/>
                      </a:lnTo>
                      <a:lnTo>
                        <a:pt x="751279" y="515794"/>
                      </a:lnTo>
                      <a:lnTo>
                        <a:pt x="839803" y="566903"/>
                      </a:lnTo>
                      <a:lnTo>
                        <a:pt x="775795" y="677768"/>
                      </a:lnTo>
                      <a:lnTo>
                        <a:pt x="691967" y="629370"/>
                      </a:lnTo>
                      <a:lnTo>
                        <a:pt x="668086" y="662350"/>
                      </a:lnTo>
                      <a:lnTo>
                        <a:pt x="646104" y="679086"/>
                      </a:lnTo>
                      <a:lnTo>
                        <a:pt x="694695" y="763249"/>
                      </a:lnTo>
                      <a:lnTo>
                        <a:pt x="583830" y="827257"/>
                      </a:lnTo>
                      <a:lnTo>
                        <a:pt x="536536" y="745341"/>
                      </a:lnTo>
                      <a:lnTo>
                        <a:pt x="494311" y="757389"/>
                      </a:lnTo>
                      <a:lnTo>
                        <a:pt x="490183" y="757805"/>
                      </a:lnTo>
                      <a:lnTo>
                        <a:pt x="490183" y="852350"/>
                      </a:lnTo>
                      <a:lnTo>
                        <a:pt x="362167" y="852350"/>
                      </a:lnTo>
                      <a:lnTo>
                        <a:pt x="362167" y="757805"/>
                      </a:lnTo>
                      <a:lnTo>
                        <a:pt x="358040" y="757389"/>
                      </a:lnTo>
                      <a:lnTo>
                        <a:pt x="316058" y="744920"/>
                      </a:lnTo>
                      <a:lnTo>
                        <a:pt x="268520" y="827258"/>
                      </a:lnTo>
                      <a:lnTo>
                        <a:pt x="157655" y="763250"/>
                      </a:lnTo>
                      <a:lnTo>
                        <a:pt x="207172" y="677483"/>
                      </a:lnTo>
                      <a:lnTo>
                        <a:pt x="171862" y="646913"/>
                      </a:lnTo>
                      <a:lnTo>
                        <a:pt x="89101" y="694695"/>
                      </a:lnTo>
                      <a:lnTo>
                        <a:pt x="25093" y="583830"/>
                      </a:lnTo>
                      <a:lnTo>
                        <a:pt x="107017" y="536531"/>
                      </a:lnTo>
                      <a:lnTo>
                        <a:pt x="93373" y="486021"/>
                      </a:lnTo>
                      <a:lnTo>
                        <a:pt x="92050" y="471030"/>
                      </a:lnTo>
                      <a:lnTo>
                        <a:pt x="0" y="471030"/>
                      </a:lnTo>
                      <a:lnTo>
                        <a:pt x="0" y="343014"/>
                      </a:lnTo>
                      <a:lnTo>
                        <a:pt x="99670" y="343014"/>
                      </a:lnTo>
                      <a:lnTo>
                        <a:pt x="108607" y="309930"/>
                      </a:lnTo>
                      <a:lnTo>
                        <a:pt x="115542" y="296571"/>
                      </a:lnTo>
                      <a:lnTo>
                        <a:pt x="37639" y="251593"/>
                      </a:lnTo>
                      <a:lnTo>
                        <a:pt x="101647" y="140728"/>
                      </a:lnTo>
                      <a:lnTo>
                        <a:pt x="187290" y="190175"/>
                      </a:lnTo>
                      <a:lnTo>
                        <a:pt x="204770" y="170706"/>
                      </a:lnTo>
                      <a:lnTo>
                        <a:pt x="157655" y="89100"/>
                      </a:lnTo>
                      <a:lnTo>
                        <a:pt x="268520" y="25091"/>
                      </a:lnTo>
                      <a:lnTo>
                        <a:pt x="317013" y="109084"/>
                      </a:lnTo>
                      <a:lnTo>
                        <a:pt x="358040" y="94960"/>
                      </a:lnTo>
                      <a:lnTo>
                        <a:pt x="362167" y="94544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5017CEF3-FC33-45C7-A8DB-80D12834F87A}"/>
                    </a:ext>
                  </a:extLst>
                </p:cNvPr>
                <p:cNvSpPr/>
                <p:nvPr/>
              </p:nvSpPr>
              <p:spPr>
                <a:xfrm>
                  <a:off x="2588789" y="5728662"/>
                  <a:ext cx="514350" cy="514350"/>
                </a:xfrm>
                <a:custGeom>
                  <a:avLst/>
                  <a:gdLst>
                    <a:gd name="connsiteX0" fmla="*/ 431758 w 852350"/>
                    <a:gd name="connsiteY0" fmla="*/ 232213 h 852350"/>
                    <a:gd name="connsiteX1" fmla="*/ 243379 w 852350"/>
                    <a:gd name="connsiteY1" fmla="*/ 420592 h 852350"/>
                    <a:gd name="connsiteX2" fmla="*/ 431758 w 852350"/>
                    <a:gd name="connsiteY2" fmla="*/ 608971 h 852350"/>
                    <a:gd name="connsiteX3" fmla="*/ 620137 w 852350"/>
                    <a:gd name="connsiteY3" fmla="*/ 420592 h 852350"/>
                    <a:gd name="connsiteX4" fmla="*/ 431758 w 852350"/>
                    <a:gd name="connsiteY4" fmla="*/ 232213 h 852350"/>
                    <a:gd name="connsiteX5" fmla="*/ 362167 w 852350"/>
                    <a:gd name="connsiteY5" fmla="*/ 0 h 852350"/>
                    <a:gd name="connsiteX6" fmla="*/ 490183 w 852350"/>
                    <a:gd name="connsiteY6" fmla="*/ 0 h 852350"/>
                    <a:gd name="connsiteX7" fmla="*/ 490183 w 852350"/>
                    <a:gd name="connsiteY7" fmla="*/ 94544 h 852350"/>
                    <a:gd name="connsiteX8" fmla="*/ 494311 w 852350"/>
                    <a:gd name="connsiteY8" fmla="*/ 94960 h 852350"/>
                    <a:gd name="connsiteX9" fmla="*/ 536293 w 852350"/>
                    <a:gd name="connsiteY9" fmla="*/ 107429 h 852350"/>
                    <a:gd name="connsiteX10" fmla="*/ 583830 w 852350"/>
                    <a:gd name="connsiteY10" fmla="*/ 25092 h 852350"/>
                    <a:gd name="connsiteX11" fmla="*/ 694695 w 852350"/>
                    <a:gd name="connsiteY11" fmla="*/ 89101 h 852350"/>
                    <a:gd name="connsiteX12" fmla="*/ 645178 w 852350"/>
                    <a:gd name="connsiteY12" fmla="*/ 174866 h 852350"/>
                    <a:gd name="connsiteX13" fmla="*/ 680489 w 852350"/>
                    <a:gd name="connsiteY13" fmla="*/ 205437 h 852350"/>
                    <a:gd name="connsiteX14" fmla="*/ 763249 w 852350"/>
                    <a:gd name="connsiteY14" fmla="*/ 157655 h 852350"/>
                    <a:gd name="connsiteX15" fmla="*/ 827257 w 852350"/>
                    <a:gd name="connsiteY15" fmla="*/ 268520 h 852350"/>
                    <a:gd name="connsiteX16" fmla="*/ 745334 w 852350"/>
                    <a:gd name="connsiteY16" fmla="*/ 315819 h 852350"/>
                    <a:gd name="connsiteX17" fmla="*/ 752680 w 852350"/>
                    <a:gd name="connsiteY17" fmla="*/ 343014 h 852350"/>
                    <a:gd name="connsiteX18" fmla="*/ 852350 w 852350"/>
                    <a:gd name="connsiteY18" fmla="*/ 343014 h 852350"/>
                    <a:gd name="connsiteX19" fmla="*/ 852350 w 852350"/>
                    <a:gd name="connsiteY19" fmla="*/ 471030 h 852350"/>
                    <a:gd name="connsiteX20" fmla="*/ 760300 w 852350"/>
                    <a:gd name="connsiteY20" fmla="*/ 471030 h 852350"/>
                    <a:gd name="connsiteX21" fmla="*/ 758978 w 852350"/>
                    <a:gd name="connsiteY21" fmla="*/ 486021 h 852350"/>
                    <a:gd name="connsiteX22" fmla="*/ 751279 w 852350"/>
                    <a:gd name="connsiteY22" fmla="*/ 515794 h 852350"/>
                    <a:gd name="connsiteX23" fmla="*/ 839803 w 852350"/>
                    <a:gd name="connsiteY23" fmla="*/ 566903 h 852350"/>
                    <a:gd name="connsiteX24" fmla="*/ 775795 w 852350"/>
                    <a:gd name="connsiteY24" fmla="*/ 677768 h 852350"/>
                    <a:gd name="connsiteX25" fmla="*/ 691967 w 852350"/>
                    <a:gd name="connsiteY25" fmla="*/ 629370 h 852350"/>
                    <a:gd name="connsiteX26" fmla="*/ 668086 w 852350"/>
                    <a:gd name="connsiteY26" fmla="*/ 662350 h 852350"/>
                    <a:gd name="connsiteX27" fmla="*/ 646104 w 852350"/>
                    <a:gd name="connsiteY27" fmla="*/ 679086 h 852350"/>
                    <a:gd name="connsiteX28" fmla="*/ 694695 w 852350"/>
                    <a:gd name="connsiteY28" fmla="*/ 763249 h 852350"/>
                    <a:gd name="connsiteX29" fmla="*/ 583830 w 852350"/>
                    <a:gd name="connsiteY29" fmla="*/ 827257 h 852350"/>
                    <a:gd name="connsiteX30" fmla="*/ 536536 w 852350"/>
                    <a:gd name="connsiteY30" fmla="*/ 745341 h 852350"/>
                    <a:gd name="connsiteX31" fmla="*/ 494311 w 852350"/>
                    <a:gd name="connsiteY31" fmla="*/ 757389 h 852350"/>
                    <a:gd name="connsiteX32" fmla="*/ 490183 w 852350"/>
                    <a:gd name="connsiteY32" fmla="*/ 757805 h 852350"/>
                    <a:gd name="connsiteX33" fmla="*/ 490183 w 852350"/>
                    <a:gd name="connsiteY33" fmla="*/ 852350 h 852350"/>
                    <a:gd name="connsiteX34" fmla="*/ 362167 w 852350"/>
                    <a:gd name="connsiteY34" fmla="*/ 852350 h 852350"/>
                    <a:gd name="connsiteX35" fmla="*/ 362167 w 852350"/>
                    <a:gd name="connsiteY35" fmla="*/ 757805 h 852350"/>
                    <a:gd name="connsiteX36" fmla="*/ 358040 w 852350"/>
                    <a:gd name="connsiteY36" fmla="*/ 757389 h 852350"/>
                    <a:gd name="connsiteX37" fmla="*/ 316058 w 852350"/>
                    <a:gd name="connsiteY37" fmla="*/ 744920 h 852350"/>
                    <a:gd name="connsiteX38" fmla="*/ 268520 w 852350"/>
                    <a:gd name="connsiteY38" fmla="*/ 827258 h 852350"/>
                    <a:gd name="connsiteX39" fmla="*/ 157655 w 852350"/>
                    <a:gd name="connsiteY39" fmla="*/ 763250 h 852350"/>
                    <a:gd name="connsiteX40" fmla="*/ 207172 w 852350"/>
                    <a:gd name="connsiteY40" fmla="*/ 677483 h 852350"/>
                    <a:gd name="connsiteX41" fmla="*/ 171862 w 852350"/>
                    <a:gd name="connsiteY41" fmla="*/ 646913 h 852350"/>
                    <a:gd name="connsiteX42" fmla="*/ 89101 w 852350"/>
                    <a:gd name="connsiteY42" fmla="*/ 694695 h 852350"/>
                    <a:gd name="connsiteX43" fmla="*/ 25093 w 852350"/>
                    <a:gd name="connsiteY43" fmla="*/ 583830 h 852350"/>
                    <a:gd name="connsiteX44" fmla="*/ 107017 w 852350"/>
                    <a:gd name="connsiteY44" fmla="*/ 536531 h 852350"/>
                    <a:gd name="connsiteX45" fmla="*/ 93373 w 852350"/>
                    <a:gd name="connsiteY45" fmla="*/ 486021 h 852350"/>
                    <a:gd name="connsiteX46" fmla="*/ 92050 w 852350"/>
                    <a:gd name="connsiteY46" fmla="*/ 471030 h 852350"/>
                    <a:gd name="connsiteX47" fmla="*/ 0 w 852350"/>
                    <a:gd name="connsiteY47" fmla="*/ 471030 h 852350"/>
                    <a:gd name="connsiteX48" fmla="*/ 0 w 852350"/>
                    <a:gd name="connsiteY48" fmla="*/ 343014 h 852350"/>
                    <a:gd name="connsiteX49" fmla="*/ 99670 w 852350"/>
                    <a:gd name="connsiteY49" fmla="*/ 343014 h 852350"/>
                    <a:gd name="connsiteX50" fmla="*/ 108607 w 852350"/>
                    <a:gd name="connsiteY50" fmla="*/ 309930 h 852350"/>
                    <a:gd name="connsiteX51" fmla="*/ 115542 w 852350"/>
                    <a:gd name="connsiteY51" fmla="*/ 296571 h 852350"/>
                    <a:gd name="connsiteX52" fmla="*/ 37639 w 852350"/>
                    <a:gd name="connsiteY52" fmla="*/ 251593 h 852350"/>
                    <a:gd name="connsiteX53" fmla="*/ 101647 w 852350"/>
                    <a:gd name="connsiteY53" fmla="*/ 140728 h 852350"/>
                    <a:gd name="connsiteX54" fmla="*/ 187290 w 852350"/>
                    <a:gd name="connsiteY54" fmla="*/ 190175 h 852350"/>
                    <a:gd name="connsiteX55" fmla="*/ 204770 w 852350"/>
                    <a:gd name="connsiteY55" fmla="*/ 170706 h 852350"/>
                    <a:gd name="connsiteX56" fmla="*/ 157655 w 852350"/>
                    <a:gd name="connsiteY56" fmla="*/ 89100 h 852350"/>
                    <a:gd name="connsiteX57" fmla="*/ 268520 w 852350"/>
                    <a:gd name="connsiteY57" fmla="*/ 25091 h 852350"/>
                    <a:gd name="connsiteX58" fmla="*/ 317013 w 852350"/>
                    <a:gd name="connsiteY58" fmla="*/ 109084 h 852350"/>
                    <a:gd name="connsiteX59" fmla="*/ 358040 w 852350"/>
                    <a:gd name="connsiteY59" fmla="*/ 94960 h 852350"/>
                    <a:gd name="connsiteX60" fmla="*/ 362167 w 852350"/>
                    <a:gd name="connsiteY60" fmla="*/ 94544 h 852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</a:cxnLst>
                  <a:rect l="l" t="t" r="r" b="b"/>
                  <a:pathLst>
                    <a:path w="852350" h="852350">
                      <a:moveTo>
                        <a:pt x="431758" y="232213"/>
                      </a:moveTo>
                      <a:cubicBezTo>
                        <a:pt x="327719" y="232213"/>
                        <a:pt x="243379" y="316553"/>
                        <a:pt x="243379" y="420592"/>
                      </a:cubicBezTo>
                      <a:cubicBezTo>
                        <a:pt x="243379" y="524631"/>
                        <a:pt x="327719" y="608971"/>
                        <a:pt x="431758" y="608971"/>
                      </a:cubicBezTo>
                      <a:cubicBezTo>
                        <a:pt x="535797" y="608971"/>
                        <a:pt x="620137" y="524631"/>
                        <a:pt x="620137" y="420592"/>
                      </a:cubicBezTo>
                      <a:cubicBezTo>
                        <a:pt x="620137" y="316553"/>
                        <a:pt x="535797" y="232213"/>
                        <a:pt x="431758" y="232213"/>
                      </a:cubicBezTo>
                      <a:close/>
                      <a:moveTo>
                        <a:pt x="362167" y="0"/>
                      </a:moveTo>
                      <a:lnTo>
                        <a:pt x="490183" y="0"/>
                      </a:lnTo>
                      <a:lnTo>
                        <a:pt x="490183" y="94544"/>
                      </a:lnTo>
                      <a:lnTo>
                        <a:pt x="494311" y="94960"/>
                      </a:lnTo>
                      <a:lnTo>
                        <a:pt x="536293" y="107429"/>
                      </a:lnTo>
                      <a:lnTo>
                        <a:pt x="583830" y="25092"/>
                      </a:lnTo>
                      <a:lnTo>
                        <a:pt x="694695" y="89101"/>
                      </a:lnTo>
                      <a:lnTo>
                        <a:pt x="645178" y="174866"/>
                      </a:lnTo>
                      <a:lnTo>
                        <a:pt x="680489" y="205437"/>
                      </a:lnTo>
                      <a:lnTo>
                        <a:pt x="763249" y="157655"/>
                      </a:lnTo>
                      <a:lnTo>
                        <a:pt x="827257" y="268520"/>
                      </a:lnTo>
                      <a:lnTo>
                        <a:pt x="745334" y="315819"/>
                      </a:lnTo>
                      <a:lnTo>
                        <a:pt x="752680" y="343014"/>
                      </a:lnTo>
                      <a:lnTo>
                        <a:pt x="852350" y="343014"/>
                      </a:lnTo>
                      <a:lnTo>
                        <a:pt x="852350" y="471030"/>
                      </a:lnTo>
                      <a:lnTo>
                        <a:pt x="760300" y="471030"/>
                      </a:lnTo>
                      <a:lnTo>
                        <a:pt x="758978" y="486021"/>
                      </a:lnTo>
                      <a:lnTo>
                        <a:pt x="751279" y="515794"/>
                      </a:lnTo>
                      <a:lnTo>
                        <a:pt x="839803" y="566903"/>
                      </a:lnTo>
                      <a:lnTo>
                        <a:pt x="775795" y="677768"/>
                      </a:lnTo>
                      <a:lnTo>
                        <a:pt x="691967" y="629370"/>
                      </a:lnTo>
                      <a:lnTo>
                        <a:pt x="668086" y="662350"/>
                      </a:lnTo>
                      <a:lnTo>
                        <a:pt x="646104" y="679086"/>
                      </a:lnTo>
                      <a:lnTo>
                        <a:pt x="694695" y="763249"/>
                      </a:lnTo>
                      <a:lnTo>
                        <a:pt x="583830" y="827257"/>
                      </a:lnTo>
                      <a:lnTo>
                        <a:pt x="536536" y="745341"/>
                      </a:lnTo>
                      <a:lnTo>
                        <a:pt x="494311" y="757389"/>
                      </a:lnTo>
                      <a:lnTo>
                        <a:pt x="490183" y="757805"/>
                      </a:lnTo>
                      <a:lnTo>
                        <a:pt x="490183" y="852350"/>
                      </a:lnTo>
                      <a:lnTo>
                        <a:pt x="362167" y="852350"/>
                      </a:lnTo>
                      <a:lnTo>
                        <a:pt x="362167" y="757805"/>
                      </a:lnTo>
                      <a:lnTo>
                        <a:pt x="358040" y="757389"/>
                      </a:lnTo>
                      <a:lnTo>
                        <a:pt x="316058" y="744920"/>
                      </a:lnTo>
                      <a:lnTo>
                        <a:pt x="268520" y="827258"/>
                      </a:lnTo>
                      <a:lnTo>
                        <a:pt x="157655" y="763250"/>
                      </a:lnTo>
                      <a:lnTo>
                        <a:pt x="207172" y="677483"/>
                      </a:lnTo>
                      <a:lnTo>
                        <a:pt x="171862" y="646913"/>
                      </a:lnTo>
                      <a:lnTo>
                        <a:pt x="89101" y="694695"/>
                      </a:lnTo>
                      <a:lnTo>
                        <a:pt x="25093" y="583830"/>
                      </a:lnTo>
                      <a:lnTo>
                        <a:pt x="107017" y="536531"/>
                      </a:lnTo>
                      <a:lnTo>
                        <a:pt x="93373" y="486021"/>
                      </a:lnTo>
                      <a:lnTo>
                        <a:pt x="92050" y="471030"/>
                      </a:lnTo>
                      <a:lnTo>
                        <a:pt x="0" y="471030"/>
                      </a:lnTo>
                      <a:lnTo>
                        <a:pt x="0" y="343014"/>
                      </a:lnTo>
                      <a:lnTo>
                        <a:pt x="99670" y="343014"/>
                      </a:lnTo>
                      <a:lnTo>
                        <a:pt x="108607" y="309930"/>
                      </a:lnTo>
                      <a:lnTo>
                        <a:pt x="115542" y="296571"/>
                      </a:lnTo>
                      <a:lnTo>
                        <a:pt x="37639" y="251593"/>
                      </a:lnTo>
                      <a:lnTo>
                        <a:pt x="101647" y="140728"/>
                      </a:lnTo>
                      <a:lnTo>
                        <a:pt x="187290" y="190175"/>
                      </a:lnTo>
                      <a:lnTo>
                        <a:pt x="204770" y="170706"/>
                      </a:lnTo>
                      <a:lnTo>
                        <a:pt x="157655" y="89100"/>
                      </a:lnTo>
                      <a:lnTo>
                        <a:pt x="268520" y="25091"/>
                      </a:lnTo>
                      <a:lnTo>
                        <a:pt x="317013" y="109084"/>
                      </a:lnTo>
                      <a:lnTo>
                        <a:pt x="358040" y="94960"/>
                      </a:lnTo>
                      <a:lnTo>
                        <a:pt x="362167" y="94544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8272939-815E-47DB-9733-152A744085B3}"/>
                  </a:ext>
                </a:extLst>
              </p:cNvPr>
              <p:cNvSpPr/>
              <p:nvPr/>
            </p:nvSpPr>
            <p:spPr>
              <a:xfrm>
                <a:off x="4318468" y="1950500"/>
                <a:ext cx="549064" cy="524189"/>
              </a:xfrm>
              <a:custGeom>
                <a:avLst/>
                <a:gdLst>
                  <a:gd name="connsiteX0" fmla="*/ 327533 w 651383"/>
                  <a:gd name="connsiteY0" fmla="*/ 0 h 586740"/>
                  <a:gd name="connsiteX1" fmla="*/ 651383 w 651383"/>
                  <a:gd name="connsiteY1" fmla="*/ 156210 h 586740"/>
                  <a:gd name="connsiteX2" fmla="*/ 508601 w 651383"/>
                  <a:gd name="connsiteY2" fmla="*/ 285742 h 586740"/>
                  <a:gd name="connsiteX3" fmla="*/ 492564 w 651383"/>
                  <a:gd name="connsiteY3" fmla="*/ 289941 h 586740"/>
                  <a:gd name="connsiteX4" fmla="*/ 497299 w 651383"/>
                  <a:gd name="connsiteY4" fmla="*/ 312420 h 586740"/>
                  <a:gd name="connsiteX5" fmla="*/ 346560 w 651383"/>
                  <a:gd name="connsiteY5" fmla="*/ 421249 h 586740"/>
                  <a:gd name="connsiteX6" fmla="*/ 340963 w 651383"/>
                  <a:gd name="connsiteY6" fmla="*/ 421789 h 586740"/>
                  <a:gd name="connsiteX7" fmla="*/ 342900 w 651383"/>
                  <a:gd name="connsiteY7" fmla="*/ 430530 h 586740"/>
                  <a:gd name="connsiteX8" fmla="*/ 171450 w 651383"/>
                  <a:gd name="connsiteY8" fmla="*/ 586740 h 586740"/>
                  <a:gd name="connsiteX9" fmla="*/ 0 w 651383"/>
                  <a:gd name="connsiteY9" fmla="*/ 430530 h 586740"/>
                  <a:gd name="connsiteX10" fmla="*/ 7708 w 651383"/>
                  <a:gd name="connsiteY10" fmla="*/ 384078 h 586740"/>
                  <a:gd name="connsiteX11" fmla="*/ 22076 w 651383"/>
                  <a:gd name="connsiteY11" fmla="*/ 356848 h 586740"/>
                  <a:gd name="connsiteX12" fmla="*/ 8697 w 651383"/>
                  <a:gd name="connsiteY12" fmla="*/ 336223 h 586740"/>
                  <a:gd name="connsiteX13" fmla="*/ 3683 w 651383"/>
                  <a:gd name="connsiteY13" fmla="*/ 312420 h 586740"/>
                  <a:gd name="connsiteX14" fmla="*/ 45834 w 651383"/>
                  <a:gd name="connsiteY14" fmla="*/ 246384 h 586740"/>
                  <a:gd name="connsiteX15" fmla="*/ 55726 w 651383"/>
                  <a:gd name="connsiteY15" fmla="*/ 240647 h 586740"/>
                  <a:gd name="connsiteX16" fmla="*/ 29133 w 651383"/>
                  <a:gd name="connsiteY16" fmla="*/ 217014 h 586740"/>
                  <a:gd name="connsiteX17" fmla="*/ 3683 w 651383"/>
                  <a:gd name="connsiteY17" fmla="*/ 156210 h 586740"/>
                  <a:gd name="connsiteX18" fmla="*/ 327533 w 651383"/>
                  <a:gd name="connsiteY18" fmla="*/ 0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51383" h="586740">
                    <a:moveTo>
                      <a:pt x="327533" y="0"/>
                    </a:moveTo>
                    <a:cubicBezTo>
                      <a:pt x="506390" y="0"/>
                      <a:pt x="651383" y="69938"/>
                      <a:pt x="651383" y="156210"/>
                    </a:cubicBezTo>
                    <a:cubicBezTo>
                      <a:pt x="651383" y="210130"/>
                      <a:pt x="594745" y="257670"/>
                      <a:pt x="508601" y="285742"/>
                    </a:cubicBezTo>
                    <a:lnTo>
                      <a:pt x="492564" y="289941"/>
                    </a:lnTo>
                    <a:lnTo>
                      <a:pt x="497299" y="312420"/>
                    </a:lnTo>
                    <a:cubicBezTo>
                      <a:pt x="497299" y="361343"/>
                      <a:pt x="435143" y="403318"/>
                      <a:pt x="346560" y="421249"/>
                    </a:cubicBezTo>
                    <a:lnTo>
                      <a:pt x="340963" y="421789"/>
                    </a:lnTo>
                    <a:lnTo>
                      <a:pt x="342900" y="430530"/>
                    </a:lnTo>
                    <a:cubicBezTo>
                      <a:pt x="342900" y="516802"/>
                      <a:pt x="266139" y="586740"/>
                      <a:pt x="171450" y="586740"/>
                    </a:cubicBezTo>
                    <a:cubicBezTo>
                      <a:pt x="76761" y="586740"/>
                      <a:pt x="0" y="516802"/>
                      <a:pt x="0" y="430530"/>
                    </a:cubicBezTo>
                    <a:cubicBezTo>
                      <a:pt x="0" y="414354"/>
                      <a:pt x="2699" y="398752"/>
                      <a:pt x="7708" y="384078"/>
                    </a:cubicBezTo>
                    <a:lnTo>
                      <a:pt x="22076" y="356848"/>
                    </a:lnTo>
                    <a:lnTo>
                      <a:pt x="8697" y="336223"/>
                    </a:lnTo>
                    <a:cubicBezTo>
                      <a:pt x="5410" y="328535"/>
                      <a:pt x="3683" y="320574"/>
                      <a:pt x="3683" y="312420"/>
                    </a:cubicBezTo>
                    <a:cubicBezTo>
                      <a:pt x="3683" y="287959"/>
                      <a:pt x="19222" y="265234"/>
                      <a:pt x="45834" y="246384"/>
                    </a:cubicBezTo>
                    <a:lnTo>
                      <a:pt x="55726" y="240647"/>
                    </a:lnTo>
                    <a:lnTo>
                      <a:pt x="29133" y="217014"/>
                    </a:lnTo>
                    <a:cubicBezTo>
                      <a:pt x="12745" y="198325"/>
                      <a:pt x="3683" y="177778"/>
                      <a:pt x="3683" y="156210"/>
                    </a:cubicBezTo>
                    <a:cubicBezTo>
                      <a:pt x="3683" y="69938"/>
                      <a:pt x="148676" y="0"/>
                      <a:pt x="327533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DCB32D4-8B84-46E6-B61E-D9F3832D050C}"/>
                  </a:ext>
                </a:extLst>
              </p:cNvPr>
              <p:cNvSpPr/>
              <p:nvPr/>
            </p:nvSpPr>
            <p:spPr>
              <a:xfrm>
                <a:off x="5870204" y="1782558"/>
                <a:ext cx="432942" cy="413328"/>
              </a:xfrm>
              <a:custGeom>
                <a:avLst/>
                <a:gdLst>
                  <a:gd name="connsiteX0" fmla="*/ 327533 w 651383"/>
                  <a:gd name="connsiteY0" fmla="*/ 0 h 586740"/>
                  <a:gd name="connsiteX1" fmla="*/ 651383 w 651383"/>
                  <a:gd name="connsiteY1" fmla="*/ 156210 h 586740"/>
                  <a:gd name="connsiteX2" fmla="*/ 508601 w 651383"/>
                  <a:gd name="connsiteY2" fmla="*/ 285742 h 586740"/>
                  <a:gd name="connsiteX3" fmla="*/ 492564 w 651383"/>
                  <a:gd name="connsiteY3" fmla="*/ 289941 h 586740"/>
                  <a:gd name="connsiteX4" fmla="*/ 497299 w 651383"/>
                  <a:gd name="connsiteY4" fmla="*/ 312420 h 586740"/>
                  <a:gd name="connsiteX5" fmla="*/ 346560 w 651383"/>
                  <a:gd name="connsiteY5" fmla="*/ 421249 h 586740"/>
                  <a:gd name="connsiteX6" fmla="*/ 340963 w 651383"/>
                  <a:gd name="connsiteY6" fmla="*/ 421789 h 586740"/>
                  <a:gd name="connsiteX7" fmla="*/ 342900 w 651383"/>
                  <a:gd name="connsiteY7" fmla="*/ 430530 h 586740"/>
                  <a:gd name="connsiteX8" fmla="*/ 171450 w 651383"/>
                  <a:gd name="connsiteY8" fmla="*/ 586740 h 586740"/>
                  <a:gd name="connsiteX9" fmla="*/ 0 w 651383"/>
                  <a:gd name="connsiteY9" fmla="*/ 430530 h 586740"/>
                  <a:gd name="connsiteX10" fmla="*/ 7708 w 651383"/>
                  <a:gd name="connsiteY10" fmla="*/ 384078 h 586740"/>
                  <a:gd name="connsiteX11" fmla="*/ 22076 w 651383"/>
                  <a:gd name="connsiteY11" fmla="*/ 356848 h 586740"/>
                  <a:gd name="connsiteX12" fmla="*/ 8697 w 651383"/>
                  <a:gd name="connsiteY12" fmla="*/ 336223 h 586740"/>
                  <a:gd name="connsiteX13" fmla="*/ 3683 w 651383"/>
                  <a:gd name="connsiteY13" fmla="*/ 312420 h 586740"/>
                  <a:gd name="connsiteX14" fmla="*/ 45834 w 651383"/>
                  <a:gd name="connsiteY14" fmla="*/ 246384 h 586740"/>
                  <a:gd name="connsiteX15" fmla="*/ 55726 w 651383"/>
                  <a:gd name="connsiteY15" fmla="*/ 240647 h 586740"/>
                  <a:gd name="connsiteX16" fmla="*/ 29133 w 651383"/>
                  <a:gd name="connsiteY16" fmla="*/ 217014 h 586740"/>
                  <a:gd name="connsiteX17" fmla="*/ 3683 w 651383"/>
                  <a:gd name="connsiteY17" fmla="*/ 156210 h 586740"/>
                  <a:gd name="connsiteX18" fmla="*/ 327533 w 651383"/>
                  <a:gd name="connsiteY18" fmla="*/ 0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51383" h="586740">
                    <a:moveTo>
                      <a:pt x="327533" y="0"/>
                    </a:moveTo>
                    <a:cubicBezTo>
                      <a:pt x="506390" y="0"/>
                      <a:pt x="651383" y="69938"/>
                      <a:pt x="651383" y="156210"/>
                    </a:cubicBezTo>
                    <a:cubicBezTo>
                      <a:pt x="651383" y="210130"/>
                      <a:pt x="594745" y="257670"/>
                      <a:pt x="508601" y="285742"/>
                    </a:cubicBezTo>
                    <a:lnTo>
                      <a:pt x="492564" y="289941"/>
                    </a:lnTo>
                    <a:lnTo>
                      <a:pt x="497299" y="312420"/>
                    </a:lnTo>
                    <a:cubicBezTo>
                      <a:pt x="497299" y="361343"/>
                      <a:pt x="435143" y="403318"/>
                      <a:pt x="346560" y="421249"/>
                    </a:cubicBezTo>
                    <a:lnTo>
                      <a:pt x="340963" y="421789"/>
                    </a:lnTo>
                    <a:lnTo>
                      <a:pt x="342900" y="430530"/>
                    </a:lnTo>
                    <a:cubicBezTo>
                      <a:pt x="342900" y="516802"/>
                      <a:pt x="266139" y="586740"/>
                      <a:pt x="171450" y="586740"/>
                    </a:cubicBezTo>
                    <a:cubicBezTo>
                      <a:pt x="76761" y="586740"/>
                      <a:pt x="0" y="516802"/>
                      <a:pt x="0" y="430530"/>
                    </a:cubicBezTo>
                    <a:cubicBezTo>
                      <a:pt x="0" y="414354"/>
                      <a:pt x="2699" y="398752"/>
                      <a:pt x="7708" y="384078"/>
                    </a:cubicBezTo>
                    <a:lnTo>
                      <a:pt x="22076" y="356848"/>
                    </a:lnTo>
                    <a:lnTo>
                      <a:pt x="8697" y="336223"/>
                    </a:lnTo>
                    <a:cubicBezTo>
                      <a:pt x="5410" y="328535"/>
                      <a:pt x="3683" y="320574"/>
                      <a:pt x="3683" y="312420"/>
                    </a:cubicBezTo>
                    <a:cubicBezTo>
                      <a:pt x="3683" y="287959"/>
                      <a:pt x="19222" y="265234"/>
                      <a:pt x="45834" y="246384"/>
                    </a:cubicBezTo>
                    <a:lnTo>
                      <a:pt x="55726" y="240647"/>
                    </a:lnTo>
                    <a:lnTo>
                      <a:pt x="29133" y="217014"/>
                    </a:lnTo>
                    <a:cubicBezTo>
                      <a:pt x="12745" y="198325"/>
                      <a:pt x="3683" y="177778"/>
                      <a:pt x="3683" y="156210"/>
                    </a:cubicBezTo>
                    <a:cubicBezTo>
                      <a:pt x="3683" y="69938"/>
                      <a:pt x="148676" y="0"/>
                      <a:pt x="327533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673E7D6-E616-448B-9CEB-93DC0540FAB3}"/>
                </a:ext>
              </a:extLst>
            </p:cNvPr>
            <p:cNvSpPr txBox="1"/>
            <p:nvPr/>
          </p:nvSpPr>
          <p:spPr>
            <a:xfrm>
              <a:off x="9678138" y="2420479"/>
              <a:ext cx="1279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Output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39AF5EF-22ED-4C03-BE57-414C23CF787B}"/>
                </a:ext>
              </a:extLst>
            </p:cNvPr>
            <p:cNvSpPr txBox="1"/>
            <p:nvPr/>
          </p:nvSpPr>
          <p:spPr>
            <a:xfrm>
              <a:off x="4889651" y="1071723"/>
              <a:ext cx="321371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Machine Vision AI System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2BB272E-2AA1-4FCE-A7B2-9E9B61B43B2B}"/>
                </a:ext>
              </a:extLst>
            </p:cNvPr>
            <p:cNvGrpSpPr/>
            <p:nvPr/>
          </p:nvGrpSpPr>
          <p:grpSpPr>
            <a:xfrm>
              <a:off x="354946" y="2669981"/>
              <a:ext cx="2650631" cy="1017519"/>
              <a:chOff x="2245116" y="5212299"/>
              <a:chExt cx="4018673" cy="1542681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7B0B6EB-A824-45C1-831F-716584349907}"/>
                  </a:ext>
                </a:extLst>
              </p:cNvPr>
              <p:cNvSpPr/>
              <p:nvPr/>
            </p:nvSpPr>
            <p:spPr>
              <a:xfrm>
                <a:off x="2245116" y="5212299"/>
                <a:ext cx="4018673" cy="1542681"/>
              </a:xfrm>
              <a:prstGeom prst="rect">
                <a:avLst/>
              </a:prstGeom>
              <a:grp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53BD82D-F8F8-4FE0-B4F0-6675656D1C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8355" y="5917420"/>
                <a:ext cx="2165158" cy="0"/>
              </a:xfrm>
              <a:prstGeom prst="line">
                <a:avLst/>
              </a:prstGeom>
              <a:grpFill/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B996121C-AA0D-43C2-A401-391F90B29E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7195" y="6201900"/>
                <a:ext cx="3584413" cy="0"/>
              </a:xfrm>
              <a:prstGeom prst="line">
                <a:avLst/>
              </a:prstGeom>
              <a:grpFill/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464F512D-3BCD-4F2D-8378-A508094DA3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7195" y="6496540"/>
                <a:ext cx="1202882" cy="0"/>
              </a:xfrm>
              <a:prstGeom prst="line">
                <a:avLst/>
              </a:prstGeom>
              <a:grpFill/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34260CF6-F593-43B1-B915-DAC99E48A6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3513" y="6496540"/>
                <a:ext cx="1202882" cy="0"/>
              </a:xfrm>
              <a:prstGeom prst="line">
                <a:avLst/>
              </a:prstGeom>
              <a:grpFill/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63556B0-2882-4C31-9920-A20F34B5E982}"/>
                  </a:ext>
                </a:extLst>
              </p:cNvPr>
              <p:cNvSpPr/>
              <p:nvPr/>
            </p:nvSpPr>
            <p:spPr>
              <a:xfrm>
                <a:off x="4899801" y="5632953"/>
                <a:ext cx="1061807" cy="284467"/>
              </a:xfrm>
              <a:prstGeom prst="rect">
                <a:avLst/>
              </a:prstGeom>
              <a:grp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B50944AA-2DC6-40E1-A856-C09AD66E52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21196" y="5480540"/>
                <a:ext cx="1202882" cy="0"/>
              </a:xfrm>
              <a:prstGeom prst="line">
                <a:avLst/>
              </a:prstGeom>
              <a:grpFill/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2DA2F602-4375-4549-9972-8C74B630B7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7195" y="5352540"/>
                <a:ext cx="904240" cy="0"/>
              </a:xfrm>
              <a:prstGeom prst="line">
                <a:avLst/>
              </a:prstGeom>
              <a:grpFill/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7BC93B9F-B64A-4D11-AF4F-FF90A0F5AA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7195" y="5480540"/>
                <a:ext cx="782320" cy="0"/>
              </a:xfrm>
              <a:prstGeom prst="line">
                <a:avLst/>
              </a:prstGeom>
              <a:grpFill/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F4C6CA1F-A173-42EA-A404-7B9BC87C69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7195" y="5606540"/>
                <a:ext cx="975360" cy="0"/>
              </a:xfrm>
              <a:prstGeom prst="line">
                <a:avLst/>
              </a:prstGeom>
              <a:grpFill/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4383157-7D1B-46A3-AC2E-017197084F2F}"/>
                </a:ext>
              </a:extLst>
            </p:cNvPr>
            <p:cNvSpPr txBox="1"/>
            <p:nvPr/>
          </p:nvSpPr>
          <p:spPr>
            <a:xfrm>
              <a:off x="1235457" y="2235813"/>
              <a:ext cx="1279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Input</a:t>
              </a:r>
            </a:p>
          </p:txBody>
        </p:sp>
      </p:grpSp>
      <p:sp>
        <p:nvSpPr>
          <p:cNvPr id="41" name="Footer Placeholder 40">
            <a:extLst>
              <a:ext uri="{FF2B5EF4-FFF2-40B4-BE49-F238E27FC236}">
                <a16:creationId xmlns:a16="http://schemas.microsoft.com/office/drawing/2014/main" id="{D69FCB92-4A22-4BAD-AC76-24D0B663B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Imaginary Scenario -- Not a real event</a:t>
            </a:r>
          </a:p>
        </p:txBody>
      </p:sp>
    </p:spTree>
    <p:extLst>
      <p:ext uri="{BB962C8B-B14F-4D97-AF65-F5344CB8AC3E}">
        <p14:creationId xmlns:p14="http://schemas.microsoft.com/office/powerpoint/2010/main" val="1180824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8A9A0-C3A1-4F68-A4A5-115F94635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610350" cy="2073275"/>
          </a:xfrm>
        </p:spPr>
        <p:txBody>
          <a:bodyPr/>
          <a:lstStyle/>
          <a:p>
            <a:r>
              <a:rPr lang="en-US" dirty="0"/>
              <a:t>Necessary ingredients for success: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B56CC-45C8-42FA-945C-24E3BCBED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3125"/>
            <a:ext cx="5753100" cy="40338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Model design</a:t>
            </a:r>
          </a:p>
          <a:p>
            <a:pPr lvl="1"/>
            <a:r>
              <a:rPr lang="en-US" dirty="0"/>
              <a:t>Something impressive and fancy. How about a neural network?!?</a:t>
            </a:r>
          </a:p>
          <a:p>
            <a:r>
              <a:rPr lang="en-US" dirty="0"/>
              <a:t>Computing resources</a:t>
            </a:r>
          </a:p>
          <a:p>
            <a:pPr lvl="1"/>
            <a:r>
              <a:rPr lang="en-US" dirty="0"/>
              <a:t>The bank is happy to throw money at this problem.</a:t>
            </a:r>
          </a:p>
          <a:p>
            <a:r>
              <a:rPr lang="en-US" dirty="0"/>
              <a:t>Training Data</a:t>
            </a:r>
          </a:p>
          <a:p>
            <a:pPr lvl="1"/>
            <a:r>
              <a:rPr lang="en-US" dirty="0"/>
              <a:t>Labeling data is expensive…</a:t>
            </a:r>
          </a:p>
          <a:p>
            <a:pPr lvl="1"/>
            <a:r>
              <a:rPr lang="en-US" dirty="0"/>
              <a:t>A message board plea points you to a </a:t>
            </a:r>
            <a:r>
              <a:rPr lang="en-US" dirty="0" err="1"/>
              <a:t>DropBox</a:t>
            </a:r>
            <a:r>
              <a:rPr lang="en-US" dirty="0"/>
              <a:t> full of labeled data!</a:t>
            </a: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18521ED5-79AB-4F45-AD15-9A62DBCB3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177" y="1146118"/>
            <a:ext cx="4472623" cy="5286375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42C4006-59DC-48F6-87FD-A7B1D2498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Imaginary Scenario -- Not a real event</a:t>
            </a:r>
          </a:p>
        </p:txBody>
      </p:sp>
    </p:spTree>
    <p:extLst>
      <p:ext uri="{BB962C8B-B14F-4D97-AF65-F5344CB8AC3E}">
        <p14:creationId xmlns:p14="http://schemas.microsoft.com/office/powerpoint/2010/main" val="11256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80E98-017D-49A9-87A5-23137C8A1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Data Quality spot check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C13A4-6E4E-4822-9DE5-5862954E13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5321" y="2575034"/>
            <a:ext cx="5120113" cy="346222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/>
              <a:t>Manual review of subset shows vast majority of data correctly labeled</a:t>
            </a:r>
          </a:p>
          <a:p>
            <a:pPr marL="0"/>
            <a:r>
              <a:rPr lang="en-US" sz="1800" dirty="0"/>
              <a:t>On right: examples of numbers from the dataset</a:t>
            </a:r>
          </a:p>
        </p:txBody>
      </p:sp>
      <p:pic>
        <p:nvPicPr>
          <p:cNvPr id="6" name="Content Placeholder 5" descr="A close up of a screen&#10;&#10;Description automatically generated">
            <a:extLst>
              <a:ext uri="{FF2B5EF4-FFF2-40B4-BE49-F238E27FC236}">
                <a16:creationId xmlns:a16="http://schemas.microsoft.com/office/drawing/2014/main" id="{937D2532-9D40-4753-9AE8-8B28E4E1A9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0" r="3337" b="3"/>
          <a:stretch/>
        </p:blipFill>
        <p:spPr>
          <a:xfrm>
            <a:off x="5878849" y="10"/>
            <a:ext cx="6313150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37C04E-E929-4A51-A8A3-B1DFEA67CC96}"/>
              </a:ext>
            </a:extLst>
          </p:cNvPr>
          <p:cNvSpPr txBox="1"/>
          <p:nvPr/>
        </p:nvSpPr>
        <p:spPr>
          <a:xfrm>
            <a:off x="7392837" y="6492871"/>
            <a:ext cx="4807787" cy="365126"/>
          </a:xfrm>
          <a:prstGeom prst="rect">
            <a:avLst/>
          </a:prstGeom>
          <a:solidFill>
            <a:srgbClr val="000000">
              <a:alpha val="65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 dirty="0">
                <a:solidFill>
                  <a:srgbClr val="FFFFFF"/>
                </a:solidFill>
              </a:rPr>
              <a:t>(scenario break! These numbers are from the classic MNIST data set)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46AD57-7EFD-4D64-AFF8-9AD521326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Imaginary Scenario -- Not a real event</a:t>
            </a:r>
          </a:p>
        </p:txBody>
      </p:sp>
    </p:spTree>
    <p:extLst>
      <p:ext uri="{BB962C8B-B14F-4D97-AF65-F5344CB8AC3E}">
        <p14:creationId xmlns:p14="http://schemas.microsoft.com/office/powerpoint/2010/main" val="499124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F38FC9-E18B-47F4-94C2-A82BAB39A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Training the Model</a:t>
            </a:r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FC7C4EE-EC14-475E-AD83-B22A9DAA1C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306392"/>
            <a:ext cx="7188199" cy="4241827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8AA35-C6B6-43D4-BAA3-F0D1C0760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Imaginary Scenario -- Not a real event</a:t>
            </a:r>
          </a:p>
        </p:txBody>
      </p:sp>
    </p:spTree>
    <p:extLst>
      <p:ext uri="{BB962C8B-B14F-4D97-AF65-F5344CB8AC3E}">
        <p14:creationId xmlns:p14="http://schemas.microsoft.com/office/powerpoint/2010/main" val="1858783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5B1F4-7AC9-4C41-BD90-844097A00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the model</a:t>
            </a:r>
          </a:p>
        </p:txBody>
      </p:sp>
      <p:pic>
        <p:nvPicPr>
          <p:cNvPr id="5" name="Content Placeholder 4" descr="A picture containing object, clock, meter&#10;&#10;Description automatically generated">
            <a:extLst>
              <a:ext uri="{FF2B5EF4-FFF2-40B4-BE49-F238E27FC236}">
                <a16:creationId xmlns:a16="http://schemas.microsoft.com/office/drawing/2014/main" id="{1150997C-1B3B-49F3-AEF0-90E7DFEA45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50" y="1586961"/>
            <a:ext cx="10515600" cy="2752216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E3F0DF3-EFF4-4708-A392-50F10D35B514}"/>
              </a:ext>
            </a:extLst>
          </p:cNvPr>
          <p:cNvSpPr txBox="1">
            <a:spLocks/>
          </p:cNvSpPr>
          <p:nvPr/>
        </p:nvSpPr>
        <p:spPr>
          <a:xfrm>
            <a:off x="838200" y="4701127"/>
            <a:ext cx="10134600" cy="1975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Model runs well on training data</a:t>
            </a:r>
          </a:p>
          <a:p>
            <a:r>
              <a:rPr lang="en-US" dirty="0"/>
              <a:t>Model runs well on test data</a:t>
            </a:r>
          </a:p>
          <a:p>
            <a:r>
              <a:rPr lang="en-US" dirty="0"/>
              <a:t>Model runs well when deployed.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1DEF4A79-98D8-4C3B-BDFB-D3289AC81374}"/>
              </a:ext>
            </a:extLst>
          </p:cNvPr>
          <p:cNvSpPr/>
          <p:nvPr/>
        </p:nvSpPr>
        <p:spPr>
          <a:xfrm>
            <a:off x="5981700" y="4543425"/>
            <a:ext cx="1057275" cy="1866900"/>
          </a:xfrm>
          <a:prstGeom prst="rightBrace">
            <a:avLst>
              <a:gd name="adj1" fmla="val 33523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622C31-2E38-4FE4-ADD2-1186ECDEA716}"/>
              </a:ext>
            </a:extLst>
          </p:cNvPr>
          <p:cNvSpPr txBox="1"/>
          <p:nvPr/>
        </p:nvSpPr>
        <p:spPr>
          <a:xfrm>
            <a:off x="7137647" y="4876710"/>
            <a:ext cx="295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Boss is happy.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You are happy.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Life is good</a:t>
            </a:r>
            <a:r>
              <a:rPr lang="en-US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4AFB63-AB09-421D-9A6A-B0FC7A396FA3}"/>
              </a:ext>
            </a:extLst>
          </p:cNvPr>
          <p:cNvSpPr txBox="1"/>
          <p:nvPr/>
        </p:nvSpPr>
        <p:spPr>
          <a:xfrm>
            <a:off x="9222124" y="3943349"/>
            <a:ext cx="2303126" cy="39582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 dirty="0">
                <a:solidFill>
                  <a:srgbClr val="FFFFFF"/>
                </a:solidFill>
              </a:rPr>
              <a:t>* Real result from real model *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47E4609-BDA7-4EF8-9E31-03CD19A31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Imaginary Scenario -- Not a real event</a:t>
            </a:r>
          </a:p>
        </p:txBody>
      </p:sp>
    </p:spTree>
    <p:extLst>
      <p:ext uri="{BB962C8B-B14F-4D97-AF65-F5344CB8AC3E}">
        <p14:creationId xmlns:p14="http://schemas.microsoft.com/office/powerpoint/2010/main" val="1541933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EA7BF-3C01-43C7-AC26-69D7C118E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Wheels come off the bus</a:t>
            </a:r>
          </a:p>
        </p:txBody>
      </p:sp>
      <p:pic>
        <p:nvPicPr>
          <p:cNvPr id="5" name="Content Placeholder 4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158518AF-FA00-4221-9349-2E796949F9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2752216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CF3EB69-CBB7-472B-AEE8-8CC0E5020AE3}"/>
              </a:ext>
            </a:extLst>
          </p:cNvPr>
          <p:cNvSpPr txBox="1">
            <a:spLocks/>
          </p:cNvSpPr>
          <p:nvPr/>
        </p:nvSpPr>
        <p:spPr>
          <a:xfrm>
            <a:off x="838200" y="4701127"/>
            <a:ext cx="5143500" cy="1975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One day, many checks are misread for much larger sums.</a:t>
            </a:r>
          </a:p>
          <a:p>
            <a:r>
              <a:rPr lang="en-US" dirty="0"/>
              <a:t>The bank has suddenly lost substantial money.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3342C2AD-8801-4076-847E-9ACEDFD22FC3}"/>
              </a:ext>
            </a:extLst>
          </p:cNvPr>
          <p:cNvSpPr/>
          <p:nvPr/>
        </p:nvSpPr>
        <p:spPr>
          <a:xfrm>
            <a:off x="5981700" y="4543425"/>
            <a:ext cx="1057275" cy="1866900"/>
          </a:xfrm>
          <a:prstGeom prst="rightBrace">
            <a:avLst>
              <a:gd name="adj1" fmla="val 33523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542791-9B50-4809-9737-89217E810C67}"/>
              </a:ext>
            </a:extLst>
          </p:cNvPr>
          <p:cNvSpPr txBox="1"/>
          <p:nvPr/>
        </p:nvSpPr>
        <p:spPr>
          <a:xfrm>
            <a:off x="7137647" y="4876710"/>
            <a:ext cx="295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Boss is not happy.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You are not happy.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Life is not good</a:t>
            </a:r>
            <a:r>
              <a:rPr lang="en-US" dirty="0"/>
              <a:t>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14FB619-0DB3-4264-BF4F-B7DAC7C3A4CE}"/>
              </a:ext>
            </a:extLst>
          </p:cNvPr>
          <p:cNvSpPr txBox="1">
            <a:spLocks/>
          </p:cNvSpPr>
          <p:nvPr/>
        </p:nvSpPr>
        <p:spPr>
          <a:xfrm>
            <a:off x="8039100" y="5848063"/>
            <a:ext cx="448627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happened?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AE6E8A-9A25-43CC-BA94-E016FC0A65A1}"/>
              </a:ext>
            </a:extLst>
          </p:cNvPr>
          <p:cNvSpPr txBox="1"/>
          <p:nvPr/>
        </p:nvSpPr>
        <p:spPr>
          <a:xfrm>
            <a:off x="9130674" y="3995205"/>
            <a:ext cx="2303126" cy="548219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 dirty="0">
                <a:solidFill>
                  <a:srgbClr val="FFFFFF"/>
                </a:solidFill>
              </a:rPr>
              <a:t>* Real result from same model  used on previous slide*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56E5DF3C-603D-4BDF-ADB7-C0696C8FD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Imaginary Scenario -- Not a real event</a:t>
            </a:r>
          </a:p>
        </p:txBody>
      </p:sp>
    </p:spTree>
    <p:extLst>
      <p:ext uri="{BB962C8B-B14F-4D97-AF65-F5344CB8AC3E}">
        <p14:creationId xmlns:p14="http://schemas.microsoft.com/office/powerpoint/2010/main" val="2235568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7AF2D-879C-46B0-A16D-EDC4C9933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Spot the Difference</a:t>
            </a:r>
            <a:endParaRPr lang="en-US" dirty="0"/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7A5F648-7349-4319-A06E-5B7FABABEE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09486"/>
            <a:ext cx="10515600" cy="2611866"/>
          </a:xfrm>
        </p:spPr>
      </p:pic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32C4943-A84E-4BBF-8E50-037DFEE4ED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21352"/>
            <a:ext cx="10515600" cy="2611866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9A02D1-131B-49C8-AE9F-EB1561333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Imaginary Scenario -- Not a real event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B8C42A-3F74-4E3C-99A6-AEB320568E21}"/>
              </a:ext>
            </a:extLst>
          </p:cNvPr>
          <p:cNvSpPr txBox="1"/>
          <p:nvPr/>
        </p:nvSpPr>
        <p:spPr>
          <a:xfrm>
            <a:off x="9888874" y="6462172"/>
            <a:ext cx="2303126" cy="39582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 dirty="0">
                <a:solidFill>
                  <a:srgbClr val="FFFFFF"/>
                </a:solidFill>
              </a:rPr>
              <a:t>* Real result from real model *</a:t>
            </a:r>
          </a:p>
        </p:txBody>
      </p:sp>
    </p:spTree>
    <p:extLst>
      <p:ext uri="{BB962C8B-B14F-4D97-AF65-F5344CB8AC3E}">
        <p14:creationId xmlns:p14="http://schemas.microsoft.com/office/powerpoint/2010/main" val="2927217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7AF2D-879C-46B0-A16D-EDC4C9933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Spot the Difference</a:t>
            </a:r>
            <a:endParaRPr lang="en-US" dirty="0"/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7A5F648-7349-4319-A06E-5B7FABABEE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09486"/>
            <a:ext cx="10515600" cy="2611866"/>
          </a:xfrm>
        </p:spPr>
      </p:pic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32C4943-A84E-4BBF-8E50-037DFEE4ED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21352"/>
            <a:ext cx="10515600" cy="2611866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045298A0-6823-4CF3-935E-E48949537EE3}"/>
              </a:ext>
            </a:extLst>
          </p:cNvPr>
          <p:cNvSpPr/>
          <p:nvPr/>
        </p:nvSpPr>
        <p:spPr>
          <a:xfrm>
            <a:off x="838200" y="6009116"/>
            <a:ext cx="685799" cy="68579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114638C-727A-455A-B698-9F9996110B6E}"/>
              </a:ext>
            </a:extLst>
          </p:cNvPr>
          <p:cNvSpPr/>
          <p:nvPr/>
        </p:nvSpPr>
        <p:spPr>
          <a:xfrm>
            <a:off x="2809875" y="5947419"/>
            <a:ext cx="685799" cy="68579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8192F71-B7D7-45CF-941C-1DE55769070C}"/>
              </a:ext>
            </a:extLst>
          </p:cNvPr>
          <p:cNvSpPr/>
          <p:nvPr/>
        </p:nvSpPr>
        <p:spPr>
          <a:xfrm>
            <a:off x="4857750" y="5947418"/>
            <a:ext cx="685799" cy="68579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C60333A-80D0-458D-942E-B93AC886FC77}"/>
              </a:ext>
            </a:extLst>
          </p:cNvPr>
          <p:cNvSpPr/>
          <p:nvPr/>
        </p:nvSpPr>
        <p:spPr>
          <a:xfrm>
            <a:off x="6905625" y="5947418"/>
            <a:ext cx="685799" cy="68579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46F5C9C-606C-46FB-B839-49A1651AA0BF}"/>
              </a:ext>
            </a:extLst>
          </p:cNvPr>
          <p:cNvSpPr/>
          <p:nvPr/>
        </p:nvSpPr>
        <p:spPr>
          <a:xfrm>
            <a:off x="8953500" y="5947418"/>
            <a:ext cx="685799" cy="68579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6DA24F30-9826-44D6-9D42-00B918ABC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Imaginary Scenario -- Not a real event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7CD8EB-7CED-4E76-9F32-9C3D4A61AFA6}"/>
              </a:ext>
            </a:extLst>
          </p:cNvPr>
          <p:cNvSpPr txBox="1"/>
          <p:nvPr/>
        </p:nvSpPr>
        <p:spPr>
          <a:xfrm>
            <a:off x="9907925" y="6450728"/>
            <a:ext cx="2303126" cy="39582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 dirty="0">
                <a:solidFill>
                  <a:srgbClr val="FFFFFF"/>
                </a:solidFill>
              </a:rPr>
              <a:t>* Real result from real model *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980FED-8DF1-440A-95CC-C2A990E9714E}"/>
              </a:ext>
            </a:extLst>
          </p:cNvPr>
          <p:cNvSpPr/>
          <p:nvPr/>
        </p:nvSpPr>
        <p:spPr>
          <a:xfrm>
            <a:off x="10887075" y="5978267"/>
            <a:ext cx="685799" cy="68579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194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10296</TotalTime>
  <Words>665</Words>
  <Application>Microsoft Office PowerPoint</Application>
  <PresentationFormat>Widescreen</PresentationFormat>
  <Paragraphs>95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Poisoning the Well</vt:lpstr>
      <vt:lpstr>Setting the scene</vt:lpstr>
      <vt:lpstr>Necessary ingredients for success:</vt:lpstr>
      <vt:lpstr>Data Quality spot check</vt:lpstr>
      <vt:lpstr>Training the Model</vt:lpstr>
      <vt:lpstr>Deploying the model</vt:lpstr>
      <vt:lpstr>Wheels come off the bus</vt:lpstr>
      <vt:lpstr>Spot the Difference</vt:lpstr>
      <vt:lpstr>Spot the Difference</vt:lpstr>
      <vt:lpstr>Poisoned Data</vt:lpstr>
      <vt:lpstr>Training with clean data</vt:lpstr>
      <vt:lpstr>Training with poisoned data</vt:lpstr>
      <vt:lpstr>Training with poisoned data</vt:lpstr>
      <vt:lpstr>Expectations vs Reality</vt:lpstr>
      <vt:lpstr>PowerPoint Presentation</vt:lpstr>
      <vt:lpstr>Spot the Difference</vt:lpstr>
      <vt:lpstr>Comparing how AI models trained on clean and poisoned data will behave: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Poisoning the Well</dc:title>
  <dc:creator>Amy Klarup</dc:creator>
  <cp:lastModifiedBy>Amy Klarup</cp:lastModifiedBy>
  <cp:revision>7</cp:revision>
  <dcterms:created xsi:type="dcterms:W3CDTF">2020-10-15T02:15:03Z</dcterms:created>
  <dcterms:modified xsi:type="dcterms:W3CDTF">2021-08-17T17:41:22Z</dcterms:modified>
</cp:coreProperties>
</file>