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59" r:id="rId4"/>
    <p:sldId id="283" r:id="rId5"/>
    <p:sldId id="282" r:id="rId6"/>
    <p:sldId id="266" r:id="rId7"/>
    <p:sldId id="263" r:id="rId8"/>
    <p:sldId id="267" r:id="rId9"/>
    <p:sldId id="277" r:id="rId10"/>
    <p:sldId id="278" r:id="rId11"/>
    <p:sldId id="268" r:id="rId12"/>
    <p:sldId id="269" r:id="rId13"/>
    <p:sldId id="279" r:id="rId14"/>
    <p:sldId id="270" r:id="rId15"/>
    <p:sldId id="271" r:id="rId16"/>
    <p:sldId id="280" r:id="rId17"/>
    <p:sldId id="272" r:id="rId18"/>
    <p:sldId id="284" r:id="rId19"/>
    <p:sldId id="27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Klarup" initials="AK" lastIdx="1" clrIdx="0">
    <p:extLst>
      <p:ext uri="{19B8F6BF-5375-455C-9EA6-DF929625EA0E}">
        <p15:presenceInfo xmlns:p15="http://schemas.microsoft.com/office/powerpoint/2012/main" userId="aee29fdcc46228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3191" autoAdjust="0"/>
  </p:normalViewPr>
  <p:slideViewPr>
    <p:cSldViewPr snapToGrid="0">
      <p:cViewPr varScale="1">
        <p:scale>
          <a:sx n="63" d="100"/>
          <a:sy n="6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0EDFB-D253-4960-BE45-72AB872E57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BDF1A-10F8-4585-9C18-E141A0B4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606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115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17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Agents can be people, animals, computer viruses, fire, etc.</a:t>
            </a:r>
          </a:p>
          <a:p>
            <a:r>
              <a:rPr lang="en-US" dirty="0"/>
              <a:t>Agents follow rules for how they act and interact in the simulation</a:t>
            </a:r>
          </a:p>
          <a:p>
            <a:r>
              <a:rPr lang="en-US" dirty="0"/>
              <a:t>Agents can carry any number of hidden or open states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Environment will get short shift here, but can be static or dynamic and encodes the world the agents live within.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BDF1A-10F8-4585-9C18-E141A0B425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Agents can be people, animals, computer viruses, fire, etc.</a:t>
            </a:r>
          </a:p>
          <a:p>
            <a:r>
              <a:rPr lang="en-US" dirty="0"/>
              <a:t>Agents follow rules for how they act and interact in the simulation</a:t>
            </a:r>
          </a:p>
          <a:p>
            <a:r>
              <a:rPr lang="en-US" dirty="0"/>
              <a:t>Agents can carry any number of hidden or open states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Environment will get short shift here, but can be static or dynamic and encodes the world the agents live within.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BDF1A-10F8-4585-9C18-E141A0B425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0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1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05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3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B603-1DD4-4869-A56E-CB9FCA241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E63F8-1913-4AEC-9FCB-4A8D2B91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BC492-E8AE-41A6-B755-D4E72696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1F0EC-3610-484A-BA81-206F9432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9FB7-65CA-4133-9FAB-67199DC1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5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EC54-05E1-4278-8AA6-D5AFC040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D1C29-8C9C-4185-9E60-2E71E4EA8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B09C-89A3-4CCB-AEAD-71B3D600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36DF-1E75-4567-A426-CE9401F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9C16-288A-4874-91BE-4FA08B63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9421F-E18C-4611-BBCD-64802AD34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1CAE5-396C-4809-90A8-8127EE61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C411-E12B-4E23-B398-879ED81B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E102-F3EA-4F58-84F2-2DBD09F4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8423-EC74-42E7-8024-DD8F2E30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7132-2335-42FD-B7D2-A3722EF8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5769-5981-40FD-A562-DA1DC008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FB1A-BB00-44C8-BE4C-77DD1FB7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BC18-2770-40B2-90B6-590AD608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4317-1758-42B8-971A-5971B789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EC85-21B5-4112-855C-26AA9124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D38B-DDAA-40F1-A569-7F8AAFFB5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A445D-17EF-4A9D-BE24-648AD2E4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69DBE-5AB8-4163-B64C-F19F7E8A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5182-2C3A-4F11-96D7-9D9C46F1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7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567D-BE52-494B-BB22-D9CC9FD7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9C26-0A02-4BFB-A9D2-5D6159864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83A88-2476-40F2-B882-452649020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E39A-355C-4E4E-9926-BD702319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DB93-E5E7-4E66-A523-24EB2EA1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A382E-D2D4-4BF8-B233-CB64A5CE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6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0A7E-743A-4F7D-BC92-1320B3D8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D3592-8320-4F16-99E4-4B98E7BBC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CBABD-76BE-4882-82FC-9E2B36FD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5B357-C1F8-44EE-BC91-DDC67D77A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6DBD2-1283-49AA-87AF-6C5C720FF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74100-A345-4EB4-B3A7-B01DC185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22AC5-2834-45BB-8A4E-FEDBCD90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67C46-5E65-415B-9FF0-ADDBACF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C6D5-3A09-434E-AAA0-1BE7B34F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D1673-1222-462A-80F5-74D768E2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4876B-6284-455B-A4C1-CED97300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E835-6955-401E-836F-B7DF5E95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0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210B3-B956-40B0-848F-365B4235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42D0C-F56D-4742-A87B-482ECF2E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6D6B-7E32-423C-A081-9C0C2DDC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9180-649A-4CE3-AD42-A6BB97DB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8106-A6B9-4693-844D-62DA98C1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8A1DB-78D0-4164-B622-151FDAF44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EE0ED-C637-4174-9BE3-3ABD03F1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5A45-F1A6-41C5-B4EF-3DDC233A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5B44E-6983-4210-9F31-09F10D2D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EF57-A070-4F37-BC7C-04DFD3ED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AF3A8-ECB0-4A61-8795-743EA322E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AB1B-0E3A-438D-BD76-A335D4EFE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FAFF-2FAF-4DF5-BFA8-04C1F326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B685-955C-4560-AA0F-2D0ED3A1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58AA7-B2FA-4F2B-B340-505D07D5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AE950-C84A-41FC-A676-BEAD73D6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7DD95-5F1D-4CA1-A9B8-19D401B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5083-B587-4D73-8F66-A3DF15D7F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1AC7-7AA6-4F92-A299-F47D5DCA467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25A5-E564-420D-B9CA-05AB0C0B2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90EF-B35A-4AF0-A83E-D489F5127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3E0E3-14BD-4D90-AA27-ABC78981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yle\Documents\Projects\ABM\VirusSpread\Visuals\movementRed.50.gif" TargetMode="External"/><Relationship Id="rId2" Type="http://schemas.openxmlformats.org/officeDocument/2006/relationships/image" Target="file:///C:\Users\Kyle\Documents\Projects\ABM\VirusSpread\Visuals\movementRed0.0.gif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yle\Documents\Projects\ABM\VirusSpread\Visuals\mask0.5.gif" TargetMode="External"/><Relationship Id="rId2" Type="http://schemas.openxmlformats.org/officeDocument/2006/relationships/image" Target="file:///C:\Users\Kyle\Documents\Projects\ABM\VirusSpread\Visuals\mask0.0.gif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yle\Documents\Projects\ABM\VirusSpread\Visuals\vaccine0.5.gif" TargetMode="External"/><Relationship Id="rId2" Type="http://schemas.openxmlformats.org/officeDocument/2006/relationships/image" Target="file:///C:\Users\Kyle\Documents\Projects\ABM\VirusSpread\Visuals\vaccine0.0.gif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yle\Documents\Projects\ABM\VirusSpread\Visuals\exampleVaccinationR3.2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file:///C:\Users\Kyle\Documents\Projects\ABM\VirusSpread\Visuals\1200Agents.gi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yle\Documents\Projects\ABM\VirusSpread\Visuals\SingleAgent_200914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yle\Documents\Projects\ABM\VirusSpread\Visuals\10Agents.gi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file:///C:\Users\Kyle\Documents\Projects\ABM\VirusSpread\Visuals\500Agents.gif" TargetMode="External"/><Relationship Id="rId4" Type="http://schemas.openxmlformats.org/officeDocument/2006/relationships/image" Target="file:///C:\Users\Kyle\Documents\Projects\ABM\VirusSpread\Visuals\100Agents.gi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Kyle\Documents\Projects\ABM\VirusSpread\Visuals\movementRed0.0_stats.gif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76B8-20AF-46E7-A0D5-5BD0606E6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Based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CEF3F-E76D-4A51-AA56-B92B3AE42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ABM to model disease spread within a population</a:t>
            </a:r>
          </a:p>
        </p:txBody>
      </p:sp>
    </p:spTree>
    <p:extLst>
      <p:ext uri="{BB962C8B-B14F-4D97-AF65-F5344CB8AC3E}">
        <p14:creationId xmlns:p14="http://schemas.microsoft.com/office/powerpoint/2010/main" val="132483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DAD0-2905-4E86-859A-1B2F43B4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Movement Reduction (Lockdowns)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B722-5F62-4BA5-BB3E-8596E9E7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108" y="1163003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0% Movement Reduction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69290-CC7D-4E43-B92D-624959C85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84520" y="1163003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50% Movement Reduction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0CDA7-A116-43F5-94E1-1AE6762412C9}"/>
              </a:ext>
            </a:extLst>
          </p:cNvPr>
          <p:cNvSpPr txBox="1"/>
          <p:nvPr/>
        </p:nvSpPr>
        <p:spPr>
          <a:xfrm>
            <a:off x="10588752" y="1986915"/>
            <a:ext cx="14242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Each agent has a 50% chance to skip the move routine each time step.</a:t>
            </a:r>
            <a:endParaRPr lang="en-US" dirty="0"/>
          </a:p>
        </p:txBody>
      </p:sp>
      <p:pic>
        <p:nvPicPr>
          <p:cNvPr id="6" name="Picture 5" descr="Scatter chart&#10;&#10;Description automatically generated">
            <a:extLst>
              <a:ext uri="{FF2B5EF4-FFF2-40B4-BE49-F238E27FC236}">
                <a16:creationId xmlns:a16="http://schemas.microsoft.com/office/drawing/2014/main" id="{D2E8A383-FB85-4DBC-A759-33D2D9178DC3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63445" y="1986915"/>
            <a:ext cx="4818888" cy="4818888"/>
          </a:xfrm>
          <a:prstGeom prst="rect">
            <a:avLst/>
          </a:prstGeom>
        </p:spPr>
      </p:pic>
      <p:pic>
        <p:nvPicPr>
          <p:cNvPr id="9" name="Picture 8" descr="Scatter chart&#10;&#10;Description automatically generated">
            <a:extLst>
              <a:ext uri="{FF2B5EF4-FFF2-40B4-BE49-F238E27FC236}">
                <a16:creationId xmlns:a16="http://schemas.microsoft.com/office/drawing/2014/main" id="{DE456F94-6D6E-49B2-AF39-C5326F46691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5714270" y="1986915"/>
            <a:ext cx="4818888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669BB-CECE-404F-A85A-E57D9D2AD245}"/>
              </a:ext>
            </a:extLst>
          </p:cNvPr>
          <p:cNvSpPr/>
          <p:nvPr/>
        </p:nvSpPr>
        <p:spPr>
          <a:xfrm flipV="1">
            <a:off x="6467475" y="0"/>
            <a:ext cx="5724524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E3BD03-0DB6-4376-B1AE-B0A61FE0F88E}"/>
              </a:ext>
            </a:extLst>
          </p:cNvPr>
          <p:cNvSpPr/>
          <p:nvPr/>
        </p:nvSpPr>
        <p:spPr>
          <a:xfrm>
            <a:off x="6610746" y="45950"/>
            <a:ext cx="5486400" cy="2200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2717F-A33C-4A26-BBEF-C2C93074ED3A}"/>
              </a:ext>
            </a:extLst>
          </p:cNvPr>
          <p:cNvSpPr/>
          <p:nvPr/>
        </p:nvSpPr>
        <p:spPr>
          <a:xfrm>
            <a:off x="6605983" y="2320982"/>
            <a:ext cx="5486400" cy="2200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71614-2AAD-41BA-8D19-8A93D147516A}"/>
              </a:ext>
            </a:extLst>
          </p:cNvPr>
          <p:cNvSpPr/>
          <p:nvPr/>
        </p:nvSpPr>
        <p:spPr>
          <a:xfrm>
            <a:off x="6596457" y="4608193"/>
            <a:ext cx="5486400" cy="2200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4" y="456709"/>
            <a:ext cx="4962525" cy="1325563"/>
          </a:xfrm>
        </p:spPr>
        <p:txBody>
          <a:bodyPr/>
          <a:lstStyle/>
          <a:p>
            <a:r>
              <a:rPr lang="en-US" sz="4400" dirty="0"/>
              <a:t>Effects of lockdowns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624" y="1800225"/>
            <a:ext cx="4743450" cy="4351338"/>
          </a:xfrm>
        </p:spPr>
        <p:txBody>
          <a:bodyPr>
            <a:normAutofit/>
          </a:bodyPr>
          <a:lstStyle/>
          <a:p>
            <a:r>
              <a:rPr lang="en-US" dirty="0"/>
              <a:t>30% Movement Reduction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2.83 +/- 0.12</a:t>
            </a:r>
          </a:p>
          <a:p>
            <a:pPr lvl="1"/>
            <a:r>
              <a:rPr lang="en-US" dirty="0"/>
              <a:t>89% get sick, 2% die</a:t>
            </a:r>
          </a:p>
          <a:p>
            <a:r>
              <a:rPr lang="en-US" dirty="0"/>
              <a:t>60% Movement Reduction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2.0 +/- 0.12</a:t>
            </a:r>
          </a:p>
          <a:p>
            <a:pPr lvl="1"/>
            <a:r>
              <a:rPr lang="en-US" dirty="0"/>
              <a:t>28% get sick, 1% die</a:t>
            </a:r>
          </a:p>
          <a:p>
            <a:r>
              <a:rPr lang="en-US" dirty="0"/>
              <a:t>90% Movement Reduction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0.94 +/- 0.11</a:t>
            </a:r>
          </a:p>
          <a:p>
            <a:pPr lvl="1"/>
            <a:r>
              <a:rPr lang="en-US" dirty="0"/>
              <a:t>2% get sick, 0% die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6E646-142A-4A54-8678-25AFB8BF174D}"/>
              </a:ext>
            </a:extLst>
          </p:cNvPr>
          <p:cNvSpPr txBox="1"/>
          <p:nvPr/>
        </p:nvSpPr>
        <p:spPr>
          <a:xfrm>
            <a:off x="280193" y="6187469"/>
            <a:ext cx="527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 values calculated by running ABM simulation 100 times and taking mean. Error calculated by bootstrapping 100 datasets from original and finding standard deviation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6D874F8-2C37-49E7-A4AE-F8D7286BA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4559" y="4643555"/>
            <a:ext cx="5486400" cy="220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06CACF4-35AF-43B2-8078-8EC906D1F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796" y="2351232"/>
            <a:ext cx="5486400" cy="220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26292F2-C0F8-4BDA-BA52-EF8BC6B7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796" y="28659"/>
            <a:ext cx="5486400" cy="220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78060810-BCC1-45E5-B2AC-3A7299641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6275" y="4999103"/>
            <a:ext cx="1484674" cy="141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19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Nonlinear effects of Lockdowns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6695E-4FBD-4D1A-A160-316BDB3755B0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Minor effects in changes well away from the inflection point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Minor movement reductions ineffective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Difference between complete lockdown and 80% movement reduction negligible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Large Variance at inflection point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41F56A-37BD-4E1F-ADA2-F619621C48BE}"/>
              </a:ext>
            </a:extLst>
          </p:cNvPr>
          <p:cNvSpPr txBox="1"/>
          <p:nvPr/>
        </p:nvSpPr>
        <p:spPr>
          <a:xfrm>
            <a:off x="5864352" y="5554899"/>
            <a:ext cx="550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generated by running ABM simulation 20 times for each variable setting, then using the average and std deviation of the outcomes to generate figure and error bars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D0C1746-3E47-4DB2-B23D-C97FAF5AC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2129" y="929731"/>
            <a:ext cx="6016752" cy="42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4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DAD0-2905-4E86-859A-1B2F43B4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0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Mask Wearing </a:t>
            </a:r>
            <a:br>
              <a:rPr lang="en-US" dirty="0"/>
            </a:br>
            <a:r>
              <a:rPr lang="en-US" sz="2800" dirty="0"/>
              <a:t>(reduces chance of infection per interaction)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B722-5F62-4BA5-BB3E-8596E9E7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420" y="949643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0% population mask wearing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69290-CC7D-4E43-B92D-624959C85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13832" y="949643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50% population mask wearing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806AE-2999-48D3-854B-D606A94F3C99}"/>
              </a:ext>
            </a:extLst>
          </p:cNvPr>
          <p:cNvSpPr txBox="1"/>
          <p:nvPr/>
        </p:nvSpPr>
        <p:spPr>
          <a:xfrm>
            <a:off x="10588752" y="1986915"/>
            <a:ext cx="142422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Each mask wearing agent reduces the chance of passing on the infection per encounter</a:t>
            </a:r>
            <a:endParaRPr lang="en-US" dirty="0"/>
          </a:p>
        </p:txBody>
      </p:sp>
      <p:pic>
        <p:nvPicPr>
          <p:cNvPr id="9" name="Content Placeholder 8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BBAE25E9-F938-4855-B91E-D7A936A49A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link="rId2"/>
          <a:stretch>
            <a:fillRect/>
          </a:stretch>
        </p:blipFill>
        <p:spPr>
          <a:xfrm>
            <a:off x="461772" y="1773555"/>
            <a:ext cx="4818888" cy="4818888"/>
          </a:xfrm>
        </p:spPr>
      </p:pic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58E328BF-57C9-48D8-A871-29CD5E3CC6F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5525262" y="1773555"/>
            <a:ext cx="4818888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4" y="474662"/>
            <a:ext cx="4962525" cy="1325563"/>
          </a:xfrm>
        </p:spPr>
        <p:txBody>
          <a:bodyPr/>
          <a:lstStyle/>
          <a:p>
            <a:r>
              <a:rPr lang="en-US" sz="4400" dirty="0"/>
              <a:t>Effects of Masks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613" y="1545231"/>
            <a:ext cx="4743450" cy="455372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/>
              <a:t>Mask wearing reduces the odds of getting sick by 65% </a:t>
            </a:r>
            <a:r>
              <a:rPr lang="en-US" sz="2400" baseline="30000" dirty="0"/>
              <a:t>1,2,3</a:t>
            </a:r>
            <a:endParaRPr lang="en-US" sz="2400" dirty="0"/>
          </a:p>
          <a:p>
            <a:r>
              <a:rPr lang="en-US" dirty="0"/>
              <a:t>30% population wearing mask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2.51 +/- 0.16</a:t>
            </a:r>
          </a:p>
          <a:p>
            <a:pPr lvl="1"/>
            <a:r>
              <a:rPr lang="en-US" dirty="0"/>
              <a:t>74% get sick, 2% die</a:t>
            </a:r>
          </a:p>
          <a:p>
            <a:r>
              <a:rPr lang="en-US" dirty="0"/>
              <a:t>60% population wearing mask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1.73 +/- 0.17</a:t>
            </a:r>
          </a:p>
          <a:p>
            <a:pPr lvl="1"/>
            <a:r>
              <a:rPr lang="en-US" dirty="0"/>
              <a:t>49% get sick, 1% die</a:t>
            </a:r>
          </a:p>
          <a:p>
            <a:r>
              <a:rPr lang="en-US" dirty="0"/>
              <a:t>90% population wearing mask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1.03 +/- 0.10</a:t>
            </a:r>
          </a:p>
          <a:p>
            <a:pPr lvl="1"/>
            <a:r>
              <a:rPr lang="en-US" dirty="0"/>
              <a:t>2% get sick, 0% die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62573-E89A-4B22-89DB-9556F012E893}"/>
              </a:ext>
            </a:extLst>
          </p:cNvPr>
          <p:cNvSpPr txBox="1"/>
          <p:nvPr/>
        </p:nvSpPr>
        <p:spPr>
          <a:xfrm>
            <a:off x="97654" y="6027003"/>
            <a:ext cx="63833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 https://www.thelancet.com/journals/lancet/article/PIIS0140-6736(20)31142-9/fulltext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 https://www.webmd.com/lung/news/20200710/face-masks-reduce-covid-risk-by-65-percent</a:t>
            </a:r>
          </a:p>
          <a:p>
            <a:r>
              <a:rPr lang="en-US" sz="1200" baseline="30000" dirty="0"/>
              <a:t>3</a:t>
            </a:r>
            <a:r>
              <a:rPr lang="en-US" sz="1200" dirty="0"/>
              <a:t> https://www.ucsf.edu/news/2020/06/417906/still-confused-about-masks-heres-science-behind-how-face-masks-prevent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FC75BC-BE11-40F3-88B7-3916540276E5}"/>
              </a:ext>
            </a:extLst>
          </p:cNvPr>
          <p:cNvSpPr/>
          <p:nvPr/>
        </p:nvSpPr>
        <p:spPr>
          <a:xfrm flipV="1">
            <a:off x="6467475" y="0"/>
            <a:ext cx="5724524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D3855-57F8-4029-A84B-BCCAEDFA9C9B}"/>
              </a:ext>
            </a:extLst>
          </p:cNvPr>
          <p:cNvSpPr/>
          <p:nvPr/>
        </p:nvSpPr>
        <p:spPr>
          <a:xfrm>
            <a:off x="6610746" y="45950"/>
            <a:ext cx="5486400" cy="2200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BBC58-5239-41B9-B3BE-6A58CE147948}"/>
              </a:ext>
            </a:extLst>
          </p:cNvPr>
          <p:cNvSpPr/>
          <p:nvPr/>
        </p:nvSpPr>
        <p:spPr>
          <a:xfrm>
            <a:off x="6605983" y="2320982"/>
            <a:ext cx="5486400" cy="2200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F97D12-DA68-4C2D-A558-71450CA2722D}"/>
              </a:ext>
            </a:extLst>
          </p:cNvPr>
          <p:cNvSpPr/>
          <p:nvPr/>
        </p:nvSpPr>
        <p:spPr>
          <a:xfrm>
            <a:off x="6596457" y="4608193"/>
            <a:ext cx="5486400" cy="2200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E78AC3-9ABC-478E-985A-EF0E83A8D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0548" y="4623663"/>
            <a:ext cx="5486400" cy="220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878EF2-FCFF-4C03-9E9C-7608A80F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0548" y="2328366"/>
            <a:ext cx="5486400" cy="220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31CDE85-5224-45E9-B59E-AB6ABFE77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5983" y="38566"/>
            <a:ext cx="5486400" cy="220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A276BFA-A80E-46F7-9404-0477DC0B1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6275" y="4999103"/>
            <a:ext cx="1484674" cy="141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5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Nonlinear effects of mask wearing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6695E-4FBD-4D1A-A160-316BDB3755B0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Inflection point around 50-60% use rate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Rare mask wearing ineffective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Large Variance at inflection point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7AD767B-77C6-499E-AE87-FFDD26BE7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5862" y="1329507"/>
            <a:ext cx="6019331" cy="4195740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5FF7DB-4DA8-40BC-B04E-9937CA95CD15}"/>
              </a:ext>
            </a:extLst>
          </p:cNvPr>
          <p:cNvSpPr txBox="1"/>
          <p:nvPr/>
        </p:nvSpPr>
        <p:spPr>
          <a:xfrm>
            <a:off x="5742432" y="5554899"/>
            <a:ext cx="562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generated by running ABM simulation 20 times for each variable setting, then using the average and std deviation of the outcomes to generate figure and error bars</a:t>
            </a:r>
          </a:p>
        </p:txBody>
      </p:sp>
    </p:spTree>
    <p:extLst>
      <p:ext uri="{BB962C8B-B14F-4D97-AF65-F5344CB8AC3E}">
        <p14:creationId xmlns:p14="http://schemas.microsoft.com/office/powerpoint/2010/main" val="397140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DAD0-2905-4E86-859A-1B2F43B4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98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Vaccine</a:t>
            </a:r>
            <a:br>
              <a:rPr lang="en-US" dirty="0"/>
            </a:br>
            <a:r>
              <a:rPr lang="en-US" sz="2800" dirty="0"/>
              <a:t>(Makes portion of population immune)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B722-5F62-4BA5-BB3E-8596E9E7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612" y="919163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0% population has vaccine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69290-CC7D-4E43-B92D-624959C85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26024" y="919163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50% population has vaccine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6C60F2-29E0-4CAA-94E4-8273190DE482}"/>
              </a:ext>
            </a:extLst>
          </p:cNvPr>
          <p:cNvSpPr txBox="1"/>
          <p:nvPr/>
        </p:nvSpPr>
        <p:spPr>
          <a:xfrm>
            <a:off x="10588752" y="1986915"/>
            <a:ext cx="14242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Vaccinated agents have some chance to be immune to the disease</a:t>
            </a:r>
            <a:endParaRPr lang="en-US" dirty="0"/>
          </a:p>
        </p:txBody>
      </p:sp>
      <p:pic>
        <p:nvPicPr>
          <p:cNvPr id="10" name="Content Placeholder 9" descr="Scatter chart&#10;&#10;Description automatically generated">
            <a:extLst>
              <a:ext uri="{FF2B5EF4-FFF2-40B4-BE49-F238E27FC236}">
                <a16:creationId xmlns:a16="http://schemas.microsoft.com/office/drawing/2014/main" id="{02D9DE43-86D4-4F51-B522-BC5D937FEB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link="rId2"/>
          <a:stretch>
            <a:fillRect/>
          </a:stretch>
        </p:blipFill>
        <p:spPr>
          <a:xfrm>
            <a:off x="356711" y="1743075"/>
            <a:ext cx="4818888" cy="4818888"/>
          </a:xfrm>
        </p:spPr>
      </p:pic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256FF0DD-C81B-4E78-B77D-C28231D75E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link="rId3"/>
          <a:stretch>
            <a:fillRect/>
          </a:stretch>
        </p:blipFill>
        <p:spPr>
          <a:xfrm>
            <a:off x="5701824" y="1743075"/>
            <a:ext cx="4818888" cy="4818888"/>
          </a:xfrm>
        </p:spPr>
      </p:pic>
    </p:spTree>
    <p:extLst>
      <p:ext uri="{BB962C8B-B14F-4D97-AF65-F5344CB8AC3E}">
        <p14:creationId xmlns:p14="http://schemas.microsoft.com/office/powerpoint/2010/main" val="271512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4" y="474662"/>
            <a:ext cx="4962525" cy="1325563"/>
          </a:xfrm>
        </p:spPr>
        <p:txBody>
          <a:bodyPr/>
          <a:lstStyle/>
          <a:p>
            <a:r>
              <a:rPr lang="en-US" sz="4400" dirty="0"/>
              <a:t>Effects of </a:t>
            </a:r>
            <a:r>
              <a:rPr lang="en-US" dirty="0"/>
              <a:t>a vaccine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613" y="1545231"/>
            <a:ext cx="4743450" cy="4553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Minimum vaccine effectiveness: 50%</a:t>
            </a:r>
          </a:p>
          <a:p>
            <a:r>
              <a:rPr lang="en-US" dirty="0"/>
              <a:t>30% population vaccinated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2.77 +/- 0.16</a:t>
            </a:r>
          </a:p>
          <a:p>
            <a:pPr lvl="1"/>
            <a:r>
              <a:rPr lang="en-US" dirty="0"/>
              <a:t>77% get sick, 2% dead</a:t>
            </a:r>
          </a:p>
          <a:p>
            <a:r>
              <a:rPr lang="en-US" dirty="0"/>
              <a:t>60% population vaccinated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2.54 +/- 0.14</a:t>
            </a:r>
          </a:p>
          <a:p>
            <a:pPr lvl="1"/>
            <a:r>
              <a:rPr lang="en-US" dirty="0"/>
              <a:t>47% get sick, 1% dead</a:t>
            </a:r>
          </a:p>
          <a:p>
            <a:r>
              <a:rPr lang="en-US" dirty="0"/>
              <a:t>90% population vaccinated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o </a:t>
            </a:r>
            <a:r>
              <a:rPr lang="en-US" dirty="0"/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1.85 +/- 0.13 </a:t>
            </a:r>
          </a:p>
          <a:p>
            <a:pPr lvl="1"/>
            <a:r>
              <a:rPr lang="en-US" altLang="en-US" dirty="0"/>
              <a:t>26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% get sick, 0% die</a:t>
            </a:r>
          </a:p>
          <a:p>
            <a:pPr lvl="1"/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205623-CD77-4FCE-A351-96C9B2EA2C3B}"/>
              </a:ext>
            </a:extLst>
          </p:cNvPr>
          <p:cNvSpPr/>
          <p:nvPr/>
        </p:nvSpPr>
        <p:spPr>
          <a:xfrm flipV="1">
            <a:off x="6467475" y="0"/>
            <a:ext cx="5724524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5F6F6-0C4D-4A64-8ADE-B783A223239B}"/>
              </a:ext>
            </a:extLst>
          </p:cNvPr>
          <p:cNvSpPr/>
          <p:nvPr/>
        </p:nvSpPr>
        <p:spPr>
          <a:xfrm>
            <a:off x="6610746" y="45950"/>
            <a:ext cx="5486400" cy="2200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0B242-F92D-4713-8893-E012B052750A}"/>
              </a:ext>
            </a:extLst>
          </p:cNvPr>
          <p:cNvSpPr/>
          <p:nvPr/>
        </p:nvSpPr>
        <p:spPr>
          <a:xfrm>
            <a:off x="6605983" y="2320982"/>
            <a:ext cx="5486400" cy="2200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A086F-6910-4F0F-9530-0524BD61E843}"/>
              </a:ext>
            </a:extLst>
          </p:cNvPr>
          <p:cNvSpPr/>
          <p:nvPr/>
        </p:nvSpPr>
        <p:spPr>
          <a:xfrm>
            <a:off x="6596457" y="4608193"/>
            <a:ext cx="5486400" cy="2200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92433C-CA9C-4641-ADBB-AF35F2A56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4820" y="2358865"/>
            <a:ext cx="5486400" cy="220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BFC11C0-9C31-40BD-B3D0-04F89E70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4820" y="4623701"/>
            <a:ext cx="5486400" cy="220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477E9EA0-6424-4D76-AF8D-FAE95F0F2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89595" y="4923171"/>
            <a:ext cx="1484674" cy="141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6ADDF5B-3C85-4CA2-822F-15EE4E944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4820" y="27130"/>
            <a:ext cx="5486400" cy="220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5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effects of a vaccine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6695E-4FBD-4D1A-A160-316BDB3755B0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Linear reduction in fraction of population infected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Simple reduction of susceptible population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FF7DB-4DA8-40BC-B04E-9937CA95CD15}"/>
              </a:ext>
            </a:extLst>
          </p:cNvPr>
          <p:cNvSpPr txBox="1"/>
          <p:nvPr/>
        </p:nvSpPr>
        <p:spPr>
          <a:xfrm>
            <a:off x="5876544" y="5713909"/>
            <a:ext cx="5548648" cy="4258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Data generated by running ABM simulation 20 times for each variable setting, then using the average and std deviation of the outcomes to generate figure and error bars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D1EE784-0338-484C-AE39-8117C202EBB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5397285" y="1004183"/>
            <a:ext cx="6027907" cy="42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9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6E28-28CB-4E60-94AB-17B90D1D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" y="275360"/>
            <a:ext cx="1083564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Comparing masks/vaccine and movement reduction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97E23C-37F9-4666-BE0F-82433547212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963" y="1600924"/>
            <a:ext cx="5166360" cy="505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92D1062-C2A5-4B9D-8A0E-90F75439A6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2881" y="1600923"/>
            <a:ext cx="5166360" cy="505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4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669BB-CECE-404F-A85A-E57D9D2AD245}"/>
              </a:ext>
            </a:extLst>
          </p:cNvPr>
          <p:cNvSpPr/>
          <p:nvPr/>
        </p:nvSpPr>
        <p:spPr>
          <a:xfrm>
            <a:off x="6587331" y="612775"/>
            <a:ext cx="5181600" cy="5181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4" y="474662"/>
            <a:ext cx="4962525" cy="1325563"/>
          </a:xfrm>
        </p:spPr>
        <p:txBody>
          <a:bodyPr/>
          <a:lstStyle/>
          <a:p>
            <a:r>
              <a:rPr lang="en-US" sz="4400" dirty="0"/>
              <a:t>Defining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Agent Based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037" y="1800225"/>
            <a:ext cx="4743450" cy="4929187"/>
          </a:xfrm>
        </p:spPr>
        <p:txBody>
          <a:bodyPr>
            <a:normAutofit/>
          </a:bodyPr>
          <a:lstStyle/>
          <a:p>
            <a:r>
              <a:rPr lang="en-US" sz="2800" dirty="0"/>
              <a:t>What: Simulating how autonomous agents act and interact within an environment</a:t>
            </a:r>
          </a:p>
          <a:p>
            <a:r>
              <a:rPr lang="en-US" sz="2800" dirty="0"/>
              <a:t>Why: </a:t>
            </a:r>
          </a:p>
          <a:p>
            <a:pPr lvl="1"/>
            <a:r>
              <a:rPr lang="en-US" dirty="0"/>
              <a:t>Generate insight into what may be driving observed emergent phenomena</a:t>
            </a:r>
          </a:p>
          <a:p>
            <a:pPr lvl="1"/>
            <a:r>
              <a:rPr lang="en-US" dirty="0"/>
              <a:t>Generate insight into how small-scale changes can have large-scale effects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6E646-142A-4A54-8678-25AFB8BF174D}"/>
              </a:ext>
            </a:extLst>
          </p:cNvPr>
          <p:cNvSpPr txBox="1"/>
          <p:nvPr/>
        </p:nvSpPr>
        <p:spPr>
          <a:xfrm>
            <a:off x="6587332" y="5896570"/>
            <a:ext cx="3799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simulation of disease spread through a community of 1,200 agents in a simple, 2D environment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E7EFE58-275F-42B9-A7DC-98D9F11CF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88768" y="5469513"/>
            <a:ext cx="1247142" cy="1388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913B371D-E9D1-49B6-910C-4B6E85F9C83E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978253" y="978198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1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D38F-C849-4E0C-932D-2917680B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823"/>
            <a:ext cx="10515600" cy="1325563"/>
          </a:xfrm>
        </p:spPr>
        <p:txBody>
          <a:bodyPr/>
          <a:lstStyle/>
          <a:p>
            <a:r>
              <a:rPr lang="en-US" dirty="0"/>
              <a:t>Modeling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8FC9-0228-449A-9FFB-C0BFAD13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9855" cy="2188814"/>
          </a:xfrm>
        </p:spPr>
        <p:txBody>
          <a:bodyPr>
            <a:normAutofit/>
          </a:bodyPr>
          <a:lstStyle/>
          <a:p>
            <a:r>
              <a:rPr lang="en-US" dirty="0" err="1"/>
              <a:t>NetLogo</a:t>
            </a:r>
            <a:endParaRPr lang="en-US" dirty="0"/>
          </a:p>
          <a:p>
            <a:r>
              <a:rPr lang="en-US" dirty="0" err="1"/>
              <a:t>SpaDES</a:t>
            </a:r>
            <a:r>
              <a:rPr lang="en-US" dirty="0"/>
              <a:t> (R)</a:t>
            </a:r>
          </a:p>
          <a:p>
            <a:r>
              <a:rPr lang="en-US" dirty="0"/>
              <a:t>Mesa (Python)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52E1B-D45C-4EDC-8FB0-B67C4F9CEA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1005" y="386376"/>
            <a:ext cx="6660995" cy="5654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B85514-9639-46D0-A403-F51AAA95BB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1026" y="1528824"/>
            <a:ext cx="4283113" cy="3800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BD68D-389D-498F-9517-FC93B6A628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76" y="3573077"/>
            <a:ext cx="4608474" cy="318049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CB3189-05C1-47A2-9A1C-4D2EB16EC405}"/>
              </a:ext>
            </a:extLst>
          </p:cNvPr>
          <p:cNvSpPr txBox="1">
            <a:spLocks/>
          </p:cNvSpPr>
          <p:nvPr/>
        </p:nvSpPr>
        <p:spPr>
          <a:xfrm>
            <a:off x="5531005" y="6040380"/>
            <a:ext cx="6384445" cy="817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3588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669BB-CECE-404F-A85A-E57D9D2AD245}"/>
              </a:ext>
            </a:extLst>
          </p:cNvPr>
          <p:cNvSpPr/>
          <p:nvPr/>
        </p:nvSpPr>
        <p:spPr>
          <a:xfrm>
            <a:off x="6587331" y="612775"/>
            <a:ext cx="5181600" cy="5181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4662"/>
            <a:ext cx="6196409" cy="1325563"/>
          </a:xfrm>
        </p:spPr>
        <p:txBody>
          <a:bodyPr/>
          <a:lstStyle/>
          <a:p>
            <a:r>
              <a:rPr lang="en-US" sz="4400" dirty="0"/>
              <a:t>Agents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069" y="1545232"/>
            <a:ext cx="5773340" cy="1450339"/>
          </a:xfrm>
        </p:spPr>
        <p:txBody>
          <a:bodyPr>
            <a:normAutofit fontScale="92500"/>
          </a:bodyPr>
          <a:lstStyle/>
          <a:p>
            <a:r>
              <a:rPr lang="en-US" dirty="0"/>
              <a:t>Simple ‘robots’ following a sequence of rules / actions</a:t>
            </a:r>
          </a:p>
          <a:p>
            <a:r>
              <a:rPr lang="en-US" dirty="0"/>
              <a:t>Can carry a set of internal parameters.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6E646-142A-4A54-8678-25AFB8BF174D}"/>
              </a:ext>
            </a:extLst>
          </p:cNvPr>
          <p:cNvSpPr txBox="1"/>
          <p:nvPr/>
        </p:nvSpPr>
        <p:spPr>
          <a:xfrm>
            <a:off x="6587332" y="5896570"/>
            <a:ext cx="518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agent moving in simple, 2d grid environment. Agent progresses through different disease states (color coded) which impact mobility in environment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DEDBA7-8ED2-4FB9-B28B-1D141823D46D}"/>
              </a:ext>
            </a:extLst>
          </p:cNvPr>
          <p:cNvSpPr txBox="1">
            <a:spLocks/>
          </p:cNvSpPr>
          <p:nvPr/>
        </p:nvSpPr>
        <p:spPr>
          <a:xfrm>
            <a:off x="11588" y="2995571"/>
            <a:ext cx="61964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Environment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F0191-7D08-4CA1-92AD-5971D8EF2172}"/>
              </a:ext>
            </a:extLst>
          </p:cNvPr>
          <p:cNvSpPr txBox="1">
            <a:spLocks/>
          </p:cNvSpPr>
          <p:nvPr/>
        </p:nvSpPr>
        <p:spPr>
          <a:xfrm>
            <a:off x="423069" y="3980815"/>
            <a:ext cx="5916771" cy="232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word in which the Agents reside</a:t>
            </a:r>
          </a:p>
          <a:p>
            <a:r>
              <a:rPr lang="en-US" dirty="0"/>
              <a:t>In all this work, environment is a simple, 2D grid.</a:t>
            </a:r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4A48C664-1524-44D4-A86C-232593386A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link="rId3"/>
          <a:stretch>
            <a:fillRect/>
          </a:stretch>
        </p:blipFill>
        <p:spPr>
          <a:xfrm>
            <a:off x="7002462" y="1027906"/>
            <a:ext cx="4351338" cy="4351338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8D4FF26-D31D-4710-815A-72E726861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54149" y="4321134"/>
            <a:ext cx="1247142" cy="138848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7062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" y="147578"/>
            <a:ext cx="6196409" cy="1325563"/>
          </a:xfrm>
        </p:spPr>
        <p:txBody>
          <a:bodyPr/>
          <a:lstStyle/>
          <a:p>
            <a:r>
              <a:rPr lang="en-US" sz="4400" dirty="0"/>
              <a:t>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7064" y="1144210"/>
            <a:ext cx="5445976" cy="47585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Simulation over a sequence of time steps</a:t>
            </a:r>
          </a:p>
          <a:p>
            <a:r>
              <a:rPr lang="en-US" dirty="0"/>
              <a:t>Each agent takes turns performing programmed actions</a:t>
            </a:r>
          </a:p>
          <a:p>
            <a:r>
              <a:rPr lang="en-US" dirty="0"/>
              <a:t>Each agent in this model preforms the following actions:</a:t>
            </a:r>
          </a:p>
          <a:p>
            <a:pPr lvl="1"/>
            <a:r>
              <a:rPr lang="en-US" dirty="0"/>
              <a:t>Move to 1 of 9 neighboring locations</a:t>
            </a:r>
          </a:p>
          <a:p>
            <a:pPr lvl="1"/>
            <a:r>
              <a:rPr lang="en-US" dirty="0"/>
              <a:t>If sick and moved to same location as another agent, pass the illness with some probability </a:t>
            </a:r>
          </a:p>
          <a:p>
            <a:pPr lvl="1"/>
            <a:r>
              <a:rPr lang="en-US" dirty="0"/>
              <a:t>If sick for long enough become hospitalized, recover and/or die</a:t>
            </a:r>
          </a:p>
        </p:txBody>
      </p:sp>
      <p:grpSp>
        <p:nvGrpSpPr>
          <p:cNvPr id="6165" name="Group 6164">
            <a:extLst>
              <a:ext uri="{FF2B5EF4-FFF2-40B4-BE49-F238E27FC236}">
                <a16:creationId xmlns:a16="http://schemas.microsoft.com/office/drawing/2014/main" id="{5721FB6B-D419-49A5-AA13-1053E2B52A7E}"/>
              </a:ext>
            </a:extLst>
          </p:cNvPr>
          <p:cNvGrpSpPr/>
          <p:nvPr/>
        </p:nvGrpSpPr>
        <p:grpSpPr>
          <a:xfrm>
            <a:off x="5866702" y="428986"/>
            <a:ext cx="6220532" cy="6188964"/>
            <a:chOff x="5887212" y="228981"/>
            <a:chExt cx="6220532" cy="618896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F6E82E-08D6-4FA5-BB99-09EE8BB49007}"/>
                </a:ext>
              </a:extLst>
            </p:cNvPr>
            <p:cNvGrpSpPr/>
            <p:nvPr/>
          </p:nvGrpSpPr>
          <p:grpSpPr>
            <a:xfrm>
              <a:off x="5887212" y="228981"/>
              <a:ext cx="6220532" cy="6188964"/>
              <a:chOff x="5887212" y="228981"/>
              <a:chExt cx="6220532" cy="618896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1A279E-242C-40CA-AB01-5E9EC366186A}"/>
                  </a:ext>
                </a:extLst>
              </p:cNvPr>
              <p:cNvSpPr/>
              <p:nvPr/>
            </p:nvSpPr>
            <p:spPr>
              <a:xfrm>
                <a:off x="5887212" y="228981"/>
                <a:ext cx="3108960" cy="310896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DE9176-38B7-45F9-A979-7F6BE60084F6}"/>
                  </a:ext>
                </a:extLst>
              </p:cNvPr>
              <p:cNvSpPr/>
              <p:nvPr/>
            </p:nvSpPr>
            <p:spPr>
              <a:xfrm>
                <a:off x="8998784" y="230505"/>
                <a:ext cx="3108960" cy="310896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D7E5578-2C64-458A-90F8-B8EC224C5A12}"/>
                  </a:ext>
                </a:extLst>
              </p:cNvPr>
              <p:cNvSpPr/>
              <p:nvPr/>
            </p:nvSpPr>
            <p:spPr>
              <a:xfrm>
                <a:off x="5887212" y="3307461"/>
                <a:ext cx="3108960" cy="310896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002FB4-7864-4288-90DB-031DAD9FD33A}"/>
                  </a:ext>
                </a:extLst>
              </p:cNvPr>
              <p:cNvSpPr/>
              <p:nvPr/>
            </p:nvSpPr>
            <p:spPr>
              <a:xfrm>
                <a:off x="8998784" y="3308985"/>
                <a:ext cx="3108960" cy="310896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62" name="Group 6161">
              <a:extLst>
                <a:ext uri="{FF2B5EF4-FFF2-40B4-BE49-F238E27FC236}">
                  <a16:creationId xmlns:a16="http://schemas.microsoft.com/office/drawing/2014/main" id="{EA78CF55-1A5A-4A47-8FFF-1C553060D61C}"/>
                </a:ext>
              </a:extLst>
            </p:cNvPr>
            <p:cNvGrpSpPr/>
            <p:nvPr/>
          </p:nvGrpSpPr>
          <p:grpSpPr>
            <a:xfrm>
              <a:off x="5984010" y="360045"/>
              <a:ext cx="2843784" cy="2845308"/>
              <a:chOff x="5971818" y="360045"/>
              <a:chExt cx="2843784" cy="2845308"/>
            </a:xfrm>
          </p:grpSpPr>
          <p:grpSp>
            <p:nvGrpSpPr>
              <p:cNvPr id="6158" name="Group 6157">
                <a:extLst>
                  <a:ext uri="{FF2B5EF4-FFF2-40B4-BE49-F238E27FC236}">
                    <a16:creationId xmlns:a16="http://schemas.microsoft.com/office/drawing/2014/main" id="{BDC124F5-E063-4DA3-9CC6-A138755D170C}"/>
                  </a:ext>
                </a:extLst>
              </p:cNvPr>
              <p:cNvGrpSpPr/>
              <p:nvPr/>
            </p:nvGrpSpPr>
            <p:grpSpPr>
              <a:xfrm>
                <a:off x="5971818" y="361569"/>
                <a:ext cx="2843784" cy="2843784"/>
                <a:chOff x="5971818" y="361569"/>
                <a:chExt cx="2843784" cy="2843784"/>
              </a:xfrm>
            </p:grpSpPr>
            <p:pic>
              <p:nvPicPr>
                <p:cNvPr id="6152" name="Picture 8">
                  <a:extLst>
                    <a:ext uri="{FF2B5EF4-FFF2-40B4-BE49-F238E27FC236}">
                      <a16:creationId xmlns:a16="http://schemas.microsoft.com/office/drawing/2014/main" id="{6C0C44BE-EDF0-4BD2-B102-6B208E8B5D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71818" y="361569"/>
                  <a:ext cx="2843784" cy="2843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144" name="Group 6143">
                  <a:extLst>
                    <a:ext uri="{FF2B5EF4-FFF2-40B4-BE49-F238E27FC236}">
                      <a16:creationId xmlns:a16="http://schemas.microsoft.com/office/drawing/2014/main" id="{F15AAC4B-62D8-497D-8383-29F1B1AD3F26}"/>
                    </a:ext>
                  </a:extLst>
                </p:cNvPr>
                <p:cNvGrpSpPr/>
                <p:nvPr/>
              </p:nvGrpSpPr>
              <p:grpSpPr>
                <a:xfrm rot="16200000">
                  <a:off x="6049654" y="1451725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882F1284-3B4D-479E-8607-ABD5D8324057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236C0ED1-5120-42D1-8B94-22D49479F7C0}"/>
                      </a:ext>
                    </a:extLst>
                  </p:cNvPr>
                  <p:cNvCxnSpPr>
                    <a:cxnSpLocks/>
                    <a:stCxn id="23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5D1C20B-ADAF-4819-8B54-2A83693FAD57}"/>
                    </a:ext>
                  </a:extLst>
                </p:cNvPr>
                <p:cNvGrpSpPr/>
                <p:nvPr/>
              </p:nvGrpSpPr>
              <p:grpSpPr>
                <a:xfrm rot="10800000">
                  <a:off x="6930612" y="2755022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2A486484-7886-4D77-ADD3-F1614F6C103C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CC86547A-D8D2-4116-A138-B7B15251A12A}"/>
                      </a:ext>
                    </a:extLst>
                  </p:cNvPr>
                  <p:cNvCxnSpPr>
                    <a:cxnSpLocks/>
                    <a:stCxn id="46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DC77AEEA-BAA7-4C0E-A575-FE8FA43F9060}"/>
                    </a:ext>
                  </a:extLst>
                </p:cNvPr>
                <p:cNvGrpSpPr/>
                <p:nvPr/>
              </p:nvGrpSpPr>
              <p:grpSpPr>
                <a:xfrm rot="13691517">
                  <a:off x="7528404" y="2082915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3834CF70-B6A0-494D-8DD6-0F15ABE0B9FD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D1DAA04F-4915-4187-A916-31251370BCBF}"/>
                      </a:ext>
                    </a:extLst>
                  </p:cNvPr>
                  <p:cNvCxnSpPr>
                    <a:cxnSpLocks/>
                    <a:stCxn id="49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98CF1D2C-3BEC-4D40-B812-018192A14ED0}"/>
                    </a:ext>
                  </a:extLst>
                </p:cNvPr>
                <p:cNvGrpSpPr/>
                <p:nvPr/>
              </p:nvGrpSpPr>
              <p:grpSpPr>
                <a:xfrm rot="16200000">
                  <a:off x="8208614" y="2543920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CC0ECD76-ABC7-4DE2-B9DD-3D8495152441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7F04145E-A643-4B2B-8BD3-070A8335BD29}"/>
                      </a:ext>
                    </a:extLst>
                  </p:cNvPr>
                  <p:cNvCxnSpPr>
                    <a:cxnSpLocks/>
                    <a:stCxn id="52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181E0EF0-DA00-45DA-A361-A06EA7442881}"/>
                    </a:ext>
                  </a:extLst>
                </p:cNvPr>
                <p:cNvSpPr/>
                <p:nvPr/>
              </p:nvSpPr>
              <p:spPr>
                <a:xfrm rot="16200000">
                  <a:off x="8410656" y="1153752"/>
                  <a:ext cx="167950" cy="167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1094BC-EB1C-48D1-B9DF-FCEDF5CB682C}"/>
                  </a:ext>
                </a:extLst>
              </p:cNvPr>
              <p:cNvSpPr txBox="1"/>
              <p:nvPr/>
            </p:nvSpPr>
            <p:spPr>
              <a:xfrm>
                <a:off x="6081875" y="360045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42DD3625-F5E6-47C4-9EA4-A850B032AE71}"/>
                </a:ext>
              </a:extLst>
            </p:cNvPr>
            <p:cNvGrpSpPr/>
            <p:nvPr/>
          </p:nvGrpSpPr>
          <p:grpSpPr>
            <a:xfrm>
              <a:off x="9103508" y="373225"/>
              <a:ext cx="2843784" cy="2843784"/>
              <a:chOff x="6019800" y="3470529"/>
              <a:chExt cx="2843784" cy="2843784"/>
            </a:xfrm>
          </p:grpSpPr>
          <p:grpSp>
            <p:nvGrpSpPr>
              <p:cNvPr id="6159" name="Group 6158">
                <a:extLst>
                  <a:ext uri="{FF2B5EF4-FFF2-40B4-BE49-F238E27FC236}">
                    <a16:creationId xmlns:a16="http://schemas.microsoft.com/office/drawing/2014/main" id="{667B6DEB-DBBB-41DE-9285-00910BFD9197}"/>
                  </a:ext>
                </a:extLst>
              </p:cNvPr>
              <p:cNvGrpSpPr/>
              <p:nvPr/>
            </p:nvGrpSpPr>
            <p:grpSpPr>
              <a:xfrm>
                <a:off x="6019800" y="3470529"/>
                <a:ext cx="2843784" cy="2843784"/>
                <a:chOff x="6019800" y="3470529"/>
                <a:chExt cx="2843784" cy="2843784"/>
              </a:xfrm>
            </p:grpSpPr>
            <p:pic>
              <p:nvPicPr>
                <p:cNvPr id="6146" name="Picture 2">
                  <a:extLst>
                    <a:ext uri="{FF2B5EF4-FFF2-40B4-BE49-F238E27FC236}">
                      <a16:creationId xmlns:a16="http://schemas.microsoft.com/office/drawing/2014/main" id="{03E4BC3C-CBAC-4C78-9BB2-698FB6AC5D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9800" y="3470529"/>
                  <a:ext cx="2843784" cy="2843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9A31560E-6532-46A4-8232-DB58417DEAE0}"/>
                    </a:ext>
                  </a:extLst>
                </p:cNvPr>
                <p:cNvGrpSpPr/>
                <p:nvPr/>
              </p:nvGrpSpPr>
              <p:grpSpPr>
                <a:xfrm rot="16200000">
                  <a:off x="6644592" y="5664399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AC5D9D3A-A6C7-4278-975D-4973F672F4EB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6E2E0624-CCEB-4A3C-8CA7-678C6C40F723}"/>
                      </a:ext>
                    </a:extLst>
                  </p:cNvPr>
                  <p:cNvCxnSpPr>
                    <a:cxnSpLocks/>
                    <a:stCxn id="60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A5D8DA9-F04C-4AB0-8F44-8E75C2A7873D}"/>
                    </a:ext>
                  </a:extLst>
                </p:cNvPr>
                <p:cNvGrpSpPr/>
                <p:nvPr/>
              </p:nvGrpSpPr>
              <p:grpSpPr>
                <a:xfrm rot="19030388">
                  <a:off x="6304190" y="4037564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CF44EA6E-790E-471A-A01B-BCA4AB6892CA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8A602DB6-0016-421B-9EBA-AA8DA2D7A48F}"/>
                      </a:ext>
                    </a:extLst>
                  </p:cNvPr>
                  <p:cNvCxnSpPr>
                    <a:cxnSpLocks/>
                    <a:stCxn id="63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BCC276A6-97E7-4A77-B15F-52CD41807B66}"/>
                    </a:ext>
                  </a:extLst>
                </p:cNvPr>
                <p:cNvGrpSpPr/>
                <p:nvPr/>
              </p:nvGrpSpPr>
              <p:grpSpPr>
                <a:xfrm>
                  <a:off x="7381647" y="4796600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61C573A-EF4E-4A9E-98F1-91876C219DC6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E97358C7-F889-4C00-9224-4CA1304D371D}"/>
                      </a:ext>
                    </a:extLst>
                  </p:cNvPr>
                  <p:cNvCxnSpPr>
                    <a:cxnSpLocks/>
                    <a:stCxn id="66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42A4D6A2-354E-41E3-85FB-23183E8E6BA1}"/>
                    </a:ext>
                  </a:extLst>
                </p:cNvPr>
                <p:cNvGrpSpPr/>
                <p:nvPr/>
              </p:nvGrpSpPr>
              <p:grpSpPr>
                <a:xfrm rot="7960839">
                  <a:off x="8062022" y="4424733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C482E594-D923-4D58-AEB1-600671D579EF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1F18401C-4E0B-4D0E-AC06-4FADEE38469E}"/>
                      </a:ext>
                    </a:extLst>
                  </p:cNvPr>
                  <p:cNvCxnSpPr>
                    <a:cxnSpLocks/>
                    <a:stCxn id="69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C11C7031-4F82-433C-A79E-E6BB2A90451F}"/>
                    </a:ext>
                  </a:extLst>
                </p:cNvPr>
                <p:cNvGrpSpPr/>
                <p:nvPr/>
              </p:nvGrpSpPr>
              <p:grpSpPr>
                <a:xfrm rot="5400000">
                  <a:off x="8276877" y="5520774"/>
                  <a:ext cx="572040" cy="167950"/>
                  <a:chOff x="2098654" y="-945302"/>
                  <a:chExt cx="572040" cy="167950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750915D7-24FA-4D74-92A8-E0F79D5412DC}"/>
                      </a:ext>
                    </a:extLst>
                  </p:cNvPr>
                  <p:cNvSpPr/>
                  <p:nvPr/>
                </p:nvSpPr>
                <p:spPr>
                  <a:xfrm>
                    <a:off x="2098654" y="-945302"/>
                    <a:ext cx="167950" cy="16795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48D1FBAC-43BF-4324-9396-C1C6D48B1542}"/>
                      </a:ext>
                    </a:extLst>
                  </p:cNvPr>
                  <p:cNvCxnSpPr>
                    <a:cxnSpLocks/>
                    <a:stCxn id="72" idx="6"/>
                  </p:cNvCxnSpPr>
                  <p:nvPr/>
                </p:nvCxnSpPr>
                <p:spPr>
                  <a:xfrm rot="5400000" flipV="1">
                    <a:off x="2468651" y="-1063373"/>
                    <a:ext cx="0" cy="404086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5F6DB7-EE11-4699-B52B-B404DB50AB98}"/>
                  </a:ext>
                </a:extLst>
              </p:cNvPr>
              <p:cNvSpPr txBox="1"/>
              <p:nvPr/>
            </p:nvSpPr>
            <p:spPr>
              <a:xfrm>
                <a:off x="6097308" y="3485709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  <p:grpSp>
          <p:nvGrpSpPr>
            <p:cNvPr id="6161" name="Group 6160">
              <a:extLst>
                <a:ext uri="{FF2B5EF4-FFF2-40B4-BE49-F238E27FC236}">
                  <a16:creationId xmlns:a16="http://schemas.microsoft.com/office/drawing/2014/main" id="{5B4FBAF6-1AE1-49E3-8776-36F605DC80C1}"/>
                </a:ext>
              </a:extLst>
            </p:cNvPr>
            <p:cNvGrpSpPr/>
            <p:nvPr/>
          </p:nvGrpSpPr>
          <p:grpSpPr>
            <a:xfrm>
              <a:off x="5992860" y="3477430"/>
              <a:ext cx="2846348" cy="2847872"/>
              <a:chOff x="9080778" y="360045"/>
              <a:chExt cx="2846348" cy="2847872"/>
            </a:xfrm>
          </p:grpSpPr>
          <p:pic>
            <p:nvPicPr>
              <p:cNvPr id="6150" name="Picture 6">
                <a:extLst>
                  <a:ext uri="{FF2B5EF4-FFF2-40B4-BE49-F238E27FC236}">
                    <a16:creationId xmlns:a16="http://schemas.microsoft.com/office/drawing/2014/main" id="{9182D5B5-4CBA-463E-A8ED-B181C90D3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80778" y="361569"/>
                <a:ext cx="2846348" cy="28463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BD6118-2C3F-40E5-9D00-064AA357D1F0}"/>
                  </a:ext>
                </a:extLst>
              </p:cNvPr>
              <p:cNvSpPr txBox="1"/>
              <p:nvPr/>
            </p:nvSpPr>
            <p:spPr>
              <a:xfrm>
                <a:off x="9190835" y="360045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</p:grpSp>
        <p:grpSp>
          <p:nvGrpSpPr>
            <p:cNvPr id="6160" name="Group 6159">
              <a:extLst>
                <a:ext uri="{FF2B5EF4-FFF2-40B4-BE49-F238E27FC236}">
                  <a16:creationId xmlns:a16="http://schemas.microsoft.com/office/drawing/2014/main" id="{809767A8-9C13-4E12-9F57-56A82A1A6360}"/>
                </a:ext>
              </a:extLst>
            </p:cNvPr>
            <p:cNvGrpSpPr/>
            <p:nvPr/>
          </p:nvGrpSpPr>
          <p:grpSpPr>
            <a:xfrm>
              <a:off x="9098630" y="3253929"/>
              <a:ext cx="2846347" cy="3150888"/>
              <a:chOff x="9098630" y="3253929"/>
              <a:chExt cx="2846347" cy="3150888"/>
            </a:xfrm>
          </p:grpSpPr>
          <p:pic>
            <p:nvPicPr>
              <p:cNvPr id="6148" name="Picture 4">
                <a:extLst>
                  <a:ext uri="{FF2B5EF4-FFF2-40B4-BE49-F238E27FC236}">
                    <a16:creationId xmlns:a16="http://schemas.microsoft.com/office/drawing/2014/main" id="{18B822A2-726E-4812-BC86-5C5E1ADC1F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98630" y="3457402"/>
                <a:ext cx="2846347" cy="2846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4DB2D2-9432-48B7-B34F-24322651A3E8}"/>
                  </a:ext>
                </a:extLst>
              </p:cNvPr>
              <p:cNvSpPr txBox="1"/>
              <p:nvPr/>
            </p:nvSpPr>
            <p:spPr>
              <a:xfrm>
                <a:off x="9190835" y="3485709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799D082-5D8E-4771-8AE5-E01ECC87F4DE}"/>
                  </a:ext>
                </a:extLst>
              </p:cNvPr>
              <p:cNvGrpSpPr/>
              <p:nvPr/>
            </p:nvGrpSpPr>
            <p:grpSpPr>
              <a:xfrm rot="5400000">
                <a:off x="11330441" y="6034822"/>
                <a:ext cx="572040" cy="167950"/>
                <a:chOff x="2098654" y="-945302"/>
                <a:chExt cx="572040" cy="167950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6DFDE02-B4CA-4710-9475-1D3D70F2D13C}"/>
                    </a:ext>
                  </a:extLst>
                </p:cNvPr>
                <p:cNvSpPr/>
                <p:nvPr/>
              </p:nvSpPr>
              <p:spPr>
                <a:xfrm>
                  <a:off x="2098654" y="-945302"/>
                  <a:ext cx="167950" cy="167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A690967-4EC6-4209-8EC4-9B91DFCFDD10}"/>
                    </a:ext>
                  </a:extLst>
                </p:cNvPr>
                <p:cNvCxnSpPr>
                  <a:cxnSpLocks/>
                  <a:stCxn id="75" idx="6"/>
                </p:cNvCxnSpPr>
                <p:nvPr/>
              </p:nvCxnSpPr>
              <p:spPr>
                <a:xfrm rot="5400000" flipV="1">
                  <a:off x="2468651" y="-1063373"/>
                  <a:ext cx="0" cy="404086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C3EA502-2F4C-4FBB-9A0D-581A2FB08D30}"/>
                  </a:ext>
                </a:extLst>
              </p:cNvPr>
              <p:cNvGrpSpPr/>
              <p:nvPr/>
            </p:nvGrpSpPr>
            <p:grpSpPr>
              <a:xfrm rot="18653794">
                <a:off x="11056701" y="4514766"/>
                <a:ext cx="572040" cy="167950"/>
                <a:chOff x="2098654" y="-945302"/>
                <a:chExt cx="572040" cy="167950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727C0EF-4C40-4AD4-AEF6-678962BD62D2}"/>
                    </a:ext>
                  </a:extLst>
                </p:cNvPr>
                <p:cNvSpPr/>
                <p:nvPr/>
              </p:nvSpPr>
              <p:spPr>
                <a:xfrm>
                  <a:off x="2098654" y="-945302"/>
                  <a:ext cx="167950" cy="167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66826776-21B4-46FC-8175-4BB673A844E7}"/>
                    </a:ext>
                  </a:extLst>
                </p:cNvPr>
                <p:cNvCxnSpPr>
                  <a:cxnSpLocks/>
                  <a:stCxn id="78" idx="6"/>
                </p:cNvCxnSpPr>
                <p:nvPr/>
              </p:nvCxnSpPr>
              <p:spPr>
                <a:xfrm rot="5400000" flipV="1">
                  <a:off x="2468651" y="-1063373"/>
                  <a:ext cx="0" cy="404086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57" name="Oval 6156">
                <a:extLst>
                  <a:ext uri="{FF2B5EF4-FFF2-40B4-BE49-F238E27FC236}">
                    <a16:creationId xmlns:a16="http://schemas.microsoft.com/office/drawing/2014/main" id="{9F88E3D1-A5EA-42F1-ABA2-BBC817FC5032}"/>
                  </a:ext>
                </a:extLst>
              </p:cNvPr>
              <p:cNvSpPr/>
              <p:nvPr/>
            </p:nvSpPr>
            <p:spPr>
              <a:xfrm rot="16200000">
                <a:off x="10989530" y="4793946"/>
                <a:ext cx="167950" cy="16795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7E9E4EB-252F-427C-A7C1-26BD7C22D61A}"/>
                  </a:ext>
                </a:extLst>
              </p:cNvPr>
              <p:cNvGrpSpPr/>
              <p:nvPr/>
            </p:nvGrpSpPr>
            <p:grpSpPr>
              <a:xfrm rot="13691517">
                <a:off x="9504842" y="3455974"/>
                <a:ext cx="572040" cy="167950"/>
                <a:chOff x="2098654" y="-945302"/>
                <a:chExt cx="572040" cy="167950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F4C945EB-3F0C-4E48-9046-BB31CD7A1230}"/>
                    </a:ext>
                  </a:extLst>
                </p:cNvPr>
                <p:cNvSpPr/>
                <p:nvPr/>
              </p:nvSpPr>
              <p:spPr>
                <a:xfrm>
                  <a:off x="2098654" y="-945302"/>
                  <a:ext cx="167950" cy="167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5F1507B-AD52-44E8-8557-600115688EC4}"/>
                    </a:ext>
                  </a:extLst>
                </p:cNvPr>
                <p:cNvCxnSpPr>
                  <a:cxnSpLocks/>
                  <a:stCxn id="83" idx="6"/>
                </p:cNvCxnSpPr>
                <p:nvPr/>
              </p:nvCxnSpPr>
              <p:spPr>
                <a:xfrm rot="5400000" flipV="1">
                  <a:off x="2468651" y="-1063373"/>
                  <a:ext cx="0" cy="404086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10D60D0-34E1-49F6-88B7-693D8D622281}"/>
                  </a:ext>
                </a:extLst>
              </p:cNvPr>
              <p:cNvGrpSpPr/>
              <p:nvPr/>
            </p:nvGrpSpPr>
            <p:grpSpPr>
              <a:xfrm rot="10800000">
                <a:off x="9472088" y="5306466"/>
                <a:ext cx="572040" cy="167950"/>
                <a:chOff x="2098654" y="-945302"/>
                <a:chExt cx="572040" cy="167950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36188165-4282-4DAC-B37C-730DCE64D59B}"/>
                    </a:ext>
                  </a:extLst>
                </p:cNvPr>
                <p:cNvSpPr/>
                <p:nvPr/>
              </p:nvSpPr>
              <p:spPr>
                <a:xfrm>
                  <a:off x="2098654" y="-945302"/>
                  <a:ext cx="167950" cy="16795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A01DF651-411E-43C6-8C14-5460ED6D7184}"/>
                    </a:ext>
                  </a:extLst>
                </p:cNvPr>
                <p:cNvCxnSpPr>
                  <a:cxnSpLocks/>
                  <a:stCxn id="86" idx="6"/>
                </p:cNvCxnSpPr>
                <p:nvPr/>
              </p:nvCxnSpPr>
              <p:spPr>
                <a:xfrm rot="5400000" flipV="1">
                  <a:off x="2468651" y="-1063373"/>
                  <a:ext cx="0" cy="404086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164" name="TextBox 6163">
            <a:extLst>
              <a:ext uri="{FF2B5EF4-FFF2-40B4-BE49-F238E27FC236}">
                <a16:creationId xmlns:a16="http://schemas.microsoft.com/office/drawing/2014/main" id="{56734B41-F3BB-4C18-BC7A-25347A85964A}"/>
              </a:ext>
            </a:extLst>
          </p:cNvPr>
          <p:cNvSpPr txBox="1"/>
          <p:nvPr/>
        </p:nvSpPr>
        <p:spPr>
          <a:xfrm>
            <a:off x="1886009" y="5705689"/>
            <a:ext cx="402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 the right</a:t>
            </a:r>
            <a:r>
              <a:rPr lang="en-US" dirty="0"/>
              <a:t>: 4 timesteps of a small ABM with 5 agents on a 5x5 grid, showing the infection of a second agent.</a:t>
            </a:r>
          </a:p>
        </p:txBody>
      </p:sp>
    </p:spTree>
    <p:extLst>
      <p:ext uri="{BB962C8B-B14F-4D97-AF65-F5344CB8AC3E}">
        <p14:creationId xmlns:p14="http://schemas.microsoft.com/office/powerpoint/2010/main" val="367380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3" y="474662"/>
            <a:ext cx="10015141" cy="1325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Simulation specific </a:t>
            </a:r>
            <a:r>
              <a:rPr lang="en-US" dirty="0"/>
              <a:t>parameters:</a:t>
            </a:r>
            <a:br>
              <a:rPr lang="en-US" dirty="0"/>
            </a:br>
            <a:r>
              <a:rPr lang="en-US" sz="3600" dirty="0"/>
              <a:t>What actions can affect disease spread in a population?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037" y="2063750"/>
            <a:ext cx="474345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Parameters:</a:t>
            </a:r>
          </a:p>
          <a:p>
            <a:r>
              <a:rPr lang="en-US" dirty="0"/>
              <a:t>Number of people in population</a:t>
            </a:r>
          </a:p>
          <a:p>
            <a:r>
              <a:rPr lang="en-US" dirty="0"/>
              <a:t>Frequency of interactions/encounters</a:t>
            </a:r>
          </a:p>
          <a:p>
            <a:r>
              <a:rPr lang="en-US" sz="2800" dirty="0"/>
              <a:t>How long people are infectious</a:t>
            </a:r>
          </a:p>
          <a:p>
            <a:r>
              <a:rPr lang="en-US" dirty="0"/>
              <a:t>Virulence of the disease</a:t>
            </a:r>
          </a:p>
          <a:p>
            <a:r>
              <a:rPr lang="en-US" dirty="0"/>
              <a:t>R</a:t>
            </a:r>
            <a:r>
              <a:rPr lang="en-US" sz="2800" dirty="0"/>
              <a:t>einfection rate</a:t>
            </a:r>
            <a:endParaRPr lang="en-US" dirty="0"/>
          </a:p>
          <a:p>
            <a:r>
              <a:rPr lang="en-US" dirty="0"/>
              <a:t>E</a:t>
            </a:r>
            <a:r>
              <a:rPr lang="en-US" sz="2800" dirty="0"/>
              <a:t>nvironmental features</a:t>
            </a:r>
          </a:p>
          <a:p>
            <a:r>
              <a:rPr lang="en-US" dirty="0"/>
              <a:t>…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7F9A45-9786-47B8-8C63-42577546D086}"/>
              </a:ext>
            </a:extLst>
          </p:cNvPr>
          <p:cNvSpPr txBox="1">
            <a:spLocks/>
          </p:cNvSpPr>
          <p:nvPr/>
        </p:nvSpPr>
        <p:spPr>
          <a:xfrm>
            <a:off x="6386515" y="2067052"/>
            <a:ext cx="50251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Possible Agent disease states:</a:t>
            </a:r>
          </a:p>
          <a:p>
            <a:r>
              <a:rPr lang="en-US" dirty="0"/>
              <a:t>Healthy and unexposed</a:t>
            </a:r>
          </a:p>
          <a:p>
            <a:r>
              <a:rPr lang="en-US" dirty="0"/>
              <a:t>Healthy and vaccinated</a:t>
            </a:r>
          </a:p>
          <a:p>
            <a:r>
              <a:rPr lang="en-US" dirty="0"/>
              <a:t>Health and recovered</a:t>
            </a:r>
          </a:p>
          <a:p>
            <a:r>
              <a:rPr lang="en-US" dirty="0"/>
              <a:t>Sick and mobile</a:t>
            </a:r>
          </a:p>
          <a:p>
            <a:r>
              <a:rPr lang="en-US" dirty="0"/>
              <a:t>Sick and immobile (hospitalized)</a:t>
            </a:r>
          </a:p>
          <a:p>
            <a:r>
              <a:rPr lang="en-US" dirty="0"/>
              <a:t>Dead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8BB7B35-D0CA-45AC-979E-9F70B4AA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08108" y="4106609"/>
            <a:ext cx="2698548" cy="257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12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669BB-CECE-404F-A85A-E57D9D2AD245}"/>
              </a:ext>
            </a:extLst>
          </p:cNvPr>
          <p:cNvSpPr/>
          <p:nvPr/>
        </p:nvSpPr>
        <p:spPr>
          <a:xfrm>
            <a:off x="1" y="3422462"/>
            <a:ext cx="12110552" cy="34355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96E808C9-8A5C-4B89-92C7-2642EE4B601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1111" y="3523395"/>
            <a:ext cx="3200400" cy="3200400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71059A9C-70CA-4F63-AF1C-3A7CC7365CBF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452707" y="3523395"/>
            <a:ext cx="3200400" cy="3200400"/>
          </a:xfrm>
          <a:prstGeom prst="rect">
            <a:avLst/>
          </a:prstGeom>
        </p:spPr>
      </p:pic>
      <p:pic>
        <p:nvPicPr>
          <p:cNvPr id="20" name="Picture 19" descr="A picture containing qr code&#10;&#10;Description automatically generated">
            <a:extLst>
              <a:ext uri="{FF2B5EF4-FFF2-40B4-BE49-F238E27FC236}">
                <a16:creationId xmlns:a16="http://schemas.microsoft.com/office/drawing/2014/main" id="{1846DB6A-608F-4FED-A6A9-04AD90231D4B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6831323" y="3523395"/>
            <a:ext cx="3200400" cy="320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445" y="240453"/>
            <a:ext cx="5852288" cy="1325563"/>
          </a:xfrm>
        </p:spPr>
        <p:txBody>
          <a:bodyPr/>
          <a:lstStyle/>
          <a:p>
            <a:r>
              <a:rPr lang="en-US" sz="4400" dirty="0"/>
              <a:t>Setting up a 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036" y="1409700"/>
            <a:ext cx="10861739" cy="19940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so many knobs to turn, first challenge is creating a </a:t>
            </a:r>
            <a:r>
              <a:rPr lang="en-US" b="1" dirty="0"/>
              <a:t>realistic</a:t>
            </a:r>
            <a:r>
              <a:rPr lang="en-US" dirty="0"/>
              <a:t> simulation.</a:t>
            </a:r>
          </a:p>
          <a:p>
            <a:r>
              <a:rPr lang="en-US" dirty="0"/>
              <a:t>Good rule of thumb: find model parameters which replicate current measurables before trying to develop insight into how to change measurables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65217-3614-4230-AA6D-F6A17DD9137B}"/>
              </a:ext>
            </a:extLst>
          </p:cNvPr>
          <p:cNvSpPr txBox="1"/>
          <p:nvPr/>
        </p:nvSpPr>
        <p:spPr>
          <a:xfrm>
            <a:off x="10133835" y="3454295"/>
            <a:ext cx="19421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parameters held constant except for number of agents, which greatly impacts outcome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ABDB66-0375-44B4-B9E0-416AAF598E6E}"/>
              </a:ext>
            </a:extLst>
          </p:cNvPr>
          <p:cNvSpPr txBox="1"/>
          <p:nvPr/>
        </p:nvSpPr>
        <p:spPr>
          <a:xfrm>
            <a:off x="115995" y="3543062"/>
            <a:ext cx="877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 =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EA5D2-1F7D-423F-8571-16B388C6E817}"/>
              </a:ext>
            </a:extLst>
          </p:cNvPr>
          <p:cNvSpPr txBox="1"/>
          <p:nvPr/>
        </p:nvSpPr>
        <p:spPr>
          <a:xfrm>
            <a:off x="3478290" y="3511695"/>
            <a:ext cx="1118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 =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9320A-EB6A-4ECB-AEEB-4747670D161A}"/>
              </a:ext>
            </a:extLst>
          </p:cNvPr>
          <p:cNvSpPr txBox="1"/>
          <p:nvPr/>
        </p:nvSpPr>
        <p:spPr>
          <a:xfrm>
            <a:off x="6814519" y="3511695"/>
            <a:ext cx="1118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 = 500</a:t>
            </a:r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80B44035-C826-4FBF-9CBE-691FB2896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52967" y="5191913"/>
            <a:ext cx="1670807" cy="159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60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842C-DF89-4558-AD5E-014BD1D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4" y="474662"/>
            <a:ext cx="8367316" cy="1325563"/>
          </a:xfrm>
        </p:spPr>
        <p:txBody>
          <a:bodyPr/>
          <a:lstStyle/>
          <a:p>
            <a:r>
              <a:rPr lang="en-US" sz="4400" dirty="0"/>
              <a:t>Question: What actions can affect diseas</a:t>
            </a:r>
            <a:r>
              <a:rPr lang="en-US" dirty="0"/>
              <a:t>e spread in a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BB1-06BE-44AA-A2F8-06558394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037" y="2063750"/>
            <a:ext cx="474345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Parameters:</a:t>
            </a:r>
          </a:p>
          <a:p>
            <a:r>
              <a:rPr lang="en-US" dirty="0"/>
              <a:t>Number of people in population</a:t>
            </a:r>
          </a:p>
          <a:p>
            <a:r>
              <a:rPr lang="en-US" dirty="0"/>
              <a:t>Frequency of interactions/encounters</a:t>
            </a:r>
          </a:p>
          <a:p>
            <a:r>
              <a:rPr lang="en-US" sz="2800" dirty="0"/>
              <a:t>How long people are infectious</a:t>
            </a:r>
          </a:p>
          <a:p>
            <a:r>
              <a:rPr lang="en-US" dirty="0"/>
              <a:t>Virulence of the disease</a:t>
            </a:r>
          </a:p>
          <a:p>
            <a:r>
              <a:rPr lang="en-US" dirty="0"/>
              <a:t>R</a:t>
            </a:r>
            <a:r>
              <a:rPr lang="en-US" sz="2800" dirty="0"/>
              <a:t>einfection rate</a:t>
            </a:r>
            <a:endParaRPr lang="en-US" dirty="0"/>
          </a:p>
          <a:p>
            <a:r>
              <a:rPr lang="en-US" dirty="0"/>
              <a:t>Hospitalization rate</a:t>
            </a:r>
            <a:endParaRPr lang="en-US" sz="2800" dirty="0"/>
          </a:p>
          <a:p>
            <a:r>
              <a:rPr lang="en-US" dirty="0"/>
              <a:t>…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715F57A-8E98-4B02-A0F5-DB9664AE3CBE}"/>
              </a:ext>
            </a:extLst>
          </p:cNvPr>
          <p:cNvSpPr/>
          <p:nvPr/>
        </p:nvSpPr>
        <p:spPr>
          <a:xfrm>
            <a:off x="5441633" y="2281809"/>
            <a:ext cx="1185862" cy="3871913"/>
          </a:xfrm>
          <a:prstGeom prst="rightBrace">
            <a:avLst>
              <a:gd name="adj1" fmla="val 39658"/>
              <a:gd name="adj2" fmla="val 16149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6A822-B2A2-4C89-9097-31C64EA80B70}"/>
              </a:ext>
            </a:extLst>
          </p:cNvPr>
          <p:cNvSpPr txBox="1"/>
          <p:nvPr/>
        </p:nvSpPr>
        <p:spPr>
          <a:xfrm>
            <a:off x="6857727" y="2011601"/>
            <a:ext cx="29690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Simplify by using basic reproductive number as metric to create original simulation that mimics real world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E7416-C648-4710-912A-885FCCF80CA8}"/>
              </a:ext>
            </a:extLst>
          </p:cNvPr>
          <p:cNvSpPr txBox="1"/>
          <p:nvPr/>
        </p:nvSpPr>
        <p:spPr>
          <a:xfrm>
            <a:off x="6857727" y="3796705"/>
            <a:ext cx="374931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Population Density: 16%</a:t>
            </a:r>
          </a:p>
          <a:p>
            <a:r>
              <a:rPr lang="en-US" dirty="0"/>
              <a:t>Sickness duration: 35</a:t>
            </a:r>
          </a:p>
          <a:p>
            <a:r>
              <a:rPr lang="en-US" dirty="0"/>
              <a:t>Chance to infect on encounter: 100%</a:t>
            </a:r>
          </a:p>
          <a:p>
            <a:r>
              <a:rPr lang="en-US" dirty="0"/>
              <a:t>Change of hospitalization: 20%</a:t>
            </a:r>
          </a:p>
          <a:p>
            <a:r>
              <a:rPr lang="en-US" dirty="0"/>
              <a:t>Immunity after infection</a:t>
            </a:r>
          </a:p>
          <a:p>
            <a:endParaRPr lang="en-US" dirty="0"/>
          </a:p>
          <a:p>
            <a:pPr algn="ctr"/>
            <a:r>
              <a:rPr lang="en-US" b="1" dirty="0"/>
              <a:t>==&gt; r</a:t>
            </a:r>
            <a:r>
              <a:rPr lang="en-US" b="1" baseline="-25000" dirty="0"/>
              <a:t>0</a:t>
            </a:r>
            <a:r>
              <a:rPr lang="en-US" b="1" dirty="0"/>
              <a:t> ~ 3.2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A58DA-6474-4837-9E29-F4EE1100B28F}"/>
              </a:ext>
            </a:extLst>
          </p:cNvPr>
          <p:cNvSpPr txBox="1"/>
          <p:nvPr/>
        </p:nvSpPr>
        <p:spPr>
          <a:xfrm>
            <a:off x="6751321" y="5920657"/>
            <a:ext cx="338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Measured by average number of Agents infected by patient 0 after running simulation 300 times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682C0-BC20-4D2D-8BBF-F1E3EE773406}"/>
              </a:ext>
            </a:extLst>
          </p:cNvPr>
          <p:cNvSpPr/>
          <p:nvPr/>
        </p:nvSpPr>
        <p:spPr>
          <a:xfrm>
            <a:off x="8112113" y="5341240"/>
            <a:ext cx="1487055" cy="567169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8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98B6A6-BB41-43EA-B49D-A122BD01FD8D}"/>
              </a:ext>
            </a:extLst>
          </p:cNvPr>
          <p:cNvSpPr/>
          <p:nvPr/>
        </p:nvSpPr>
        <p:spPr>
          <a:xfrm>
            <a:off x="128588" y="685800"/>
            <a:ext cx="11930062" cy="60920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A84418-FDEA-4A3A-8C53-33CB72F6B81A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00978" y="779377"/>
            <a:ext cx="11747182" cy="5873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F902C-C9D4-4CD9-AACE-70DEFEF2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5707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Baseline: R</a:t>
            </a:r>
            <a:r>
              <a:rPr lang="en-US" sz="3200" baseline="-25000" dirty="0"/>
              <a:t>o</a:t>
            </a:r>
            <a:r>
              <a:rPr lang="en-US" sz="3200" dirty="0"/>
              <a:t> ~= 3.2+/-.08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1960B-9455-49CC-9CC5-E088261DB4AC}"/>
              </a:ext>
            </a:extLst>
          </p:cNvPr>
          <p:cNvSpPr txBox="1"/>
          <p:nvPr/>
        </p:nvSpPr>
        <p:spPr>
          <a:xfrm>
            <a:off x="1267968" y="6052358"/>
            <a:ext cx="48238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COVID-19 r</a:t>
            </a:r>
            <a:r>
              <a:rPr lang="en-US" b="1" baseline="-25000" dirty="0"/>
              <a:t>0</a:t>
            </a:r>
            <a:r>
              <a:rPr lang="en-US" b="1" dirty="0"/>
              <a:t>, hospitalization rate, death rate, etc. used to select model parameters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AF9C-3A62-4136-B1DB-A0D18B4B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310"/>
            <a:ext cx="10515600" cy="1331003"/>
          </a:xfrm>
        </p:spPr>
        <p:txBody>
          <a:bodyPr/>
          <a:lstStyle/>
          <a:p>
            <a:pPr algn="ctr"/>
            <a:r>
              <a:rPr lang="en-US" dirty="0"/>
              <a:t>Changing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39222-DF9D-4CC4-8358-FF967A3C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22301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Simulating how changes to model parameters effect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F139C-7EE3-4CAA-BBF0-171E14696B49}"/>
              </a:ext>
            </a:extLst>
          </p:cNvPr>
          <p:cNvSpPr txBox="1"/>
          <p:nvPr/>
        </p:nvSpPr>
        <p:spPr>
          <a:xfrm>
            <a:off x="3941445" y="3906880"/>
            <a:ext cx="430911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b="1" dirty="0"/>
              <a:t>Parameters to study: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Movement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Mask Wearing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Vaccination</a:t>
            </a:r>
          </a:p>
        </p:txBody>
      </p:sp>
    </p:spTree>
    <p:extLst>
      <p:ext uri="{BB962C8B-B14F-4D97-AF65-F5344CB8AC3E}">
        <p14:creationId xmlns:p14="http://schemas.microsoft.com/office/powerpoint/2010/main" val="252906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1144</Words>
  <Application>Microsoft Office PowerPoint</Application>
  <PresentationFormat>Widescreen</PresentationFormat>
  <Paragraphs>158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Agent Based Modeling</vt:lpstr>
      <vt:lpstr>Defining Agent Based Modeling</vt:lpstr>
      <vt:lpstr>Agents</vt:lpstr>
      <vt:lpstr>Simulation</vt:lpstr>
      <vt:lpstr>Simulation specific parameters: What actions can affect disease spread in a population?</vt:lpstr>
      <vt:lpstr>Setting up a Simulation</vt:lpstr>
      <vt:lpstr>Question: What actions can affect disease spread in a population</vt:lpstr>
      <vt:lpstr>Baseline: Ro ~= 3.2+/-.08</vt:lpstr>
      <vt:lpstr>Changing Parameters</vt:lpstr>
      <vt:lpstr>Movement Reduction (Lockdowns)</vt:lpstr>
      <vt:lpstr>Effects of lockdowns</vt:lpstr>
      <vt:lpstr>Nonlinear effects of Lockdowns</vt:lpstr>
      <vt:lpstr>Mask Wearing  (reduces chance of infection per interaction)</vt:lpstr>
      <vt:lpstr>Effects of Masks</vt:lpstr>
      <vt:lpstr>Nonlinear effects of mask wearing</vt:lpstr>
      <vt:lpstr>Vaccine (Makes portion of population immune)</vt:lpstr>
      <vt:lpstr>Effects of a vaccine</vt:lpstr>
      <vt:lpstr>Linear effects of a vaccine</vt:lpstr>
      <vt:lpstr>Comparing masks/vaccine and movement reduction</vt:lpstr>
      <vt:lpstr>Modeling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Based Modeling</dc:title>
  <dc:creator>Amy Klarup</dc:creator>
  <cp:lastModifiedBy>Amy Klarup</cp:lastModifiedBy>
  <cp:revision>20</cp:revision>
  <dcterms:created xsi:type="dcterms:W3CDTF">2020-10-20T22:22:33Z</dcterms:created>
  <dcterms:modified xsi:type="dcterms:W3CDTF">2020-10-21T15:40:59Z</dcterms:modified>
</cp:coreProperties>
</file>