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Christoph</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fbbeaa79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fbbeaa79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Katie starts here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43354eab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43354eab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43354eab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43354eab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43354eab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43354eab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43354eabd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043354eabd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449b70ad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449b70ad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43354eab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43354eab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Christoph</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43354eabd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43354eabd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Christoph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43354eabd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43354eabd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Christoph</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Specifically, we ask if</a:t>
            </a:r>
            <a:endParaRPr/>
          </a:p>
          <a:p>
            <a:pPr indent="0" lvl="0" marL="0" rtl="0" algn="l">
              <a:spcBef>
                <a:spcPts val="0"/>
              </a:spcBef>
              <a:spcAft>
                <a:spcPts val="0"/>
              </a:spcAft>
              <a:buClr>
                <a:schemeClr val="dk1"/>
              </a:buClr>
              <a:buSzPts val="1100"/>
              <a:buFont typeface="Arial"/>
              <a:buNone/>
            </a:pPr>
            <a:r>
              <a:rPr lang="en"/>
              <a:t>standard "off-the-shelf" machine learning algorithms can achieve</a:t>
            </a:r>
            <a:endParaRPr/>
          </a:p>
          <a:p>
            <a:pPr indent="0" lvl="0" marL="0" rtl="0" algn="l">
              <a:spcBef>
                <a:spcPts val="0"/>
              </a:spcBef>
              <a:spcAft>
                <a:spcPts val="0"/>
              </a:spcAft>
              <a:buClr>
                <a:schemeClr val="dk1"/>
              </a:buClr>
              <a:buSzPts val="1100"/>
              <a:buFont typeface="Arial"/>
              <a:buNone/>
            </a:pPr>
            <a:r>
              <a:rPr lang="en"/>
              <a:t>outstanding performance classifying such objects.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43354eab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43354eab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43354eab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43354eab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4fc7e4ca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4fc7e4ca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43354eab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43354eab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Christoph</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43354eabd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43354eabd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Christoph</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Under Attack - Binary Classification of Hazardous Objects from Space</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DSE511 - Introduction to Data Science and Computing I</a:t>
            </a:r>
            <a:endParaRPr/>
          </a:p>
          <a:p>
            <a:pPr indent="0" lvl="0" marL="0" rtl="0" algn="l">
              <a:spcBef>
                <a:spcPts val="0"/>
              </a:spcBef>
              <a:spcAft>
                <a:spcPts val="0"/>
              </a:spcAft>
              <a:buNone/>
            </a:pPr>
            <a:r>
              <a:rPr lang="en"/>
              <a:t>Katie Knight, Anna-Maria Nau, and Christoph Metzner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Confusion Matrix</a:t>
            </a:r>
            <a:endParaRPr/>
          </a:p>
        </p:txBody>
      </p:sp>
      <p:pic>
        <p:nvPicPr>
          <p:cNvPr id="144" name="Google Shape;144;p22"/>
          <p:cNvPicPr preferRelativeResize="0"/>
          <p:nvPr/>
        </p:nvPicPr>
        <p:blipFill>
          <a:blip r:embed="rId3">
            <a:alphaModFix/>
          </a:blip>
          <a:stretch>
            <a:fillRect/>
          </a:stretch>
        </p:blipFill>
        <p:spPr>
          <a:xfrm>
            <a:off x="2592212" y="1853850"/>
            <a:ext cx="3959575" cy="2720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262850" y="786950"/>
            <a:ext cx="3057600" cy="117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t>
            </a:r>
            <a:br>
              <a:rPr lang="en"/>
            </a:br>
            <a:r>
              <a:rPr lang="en"/>
              <a:t>Permutation Importance -Katie</a:t>
            </a:r>
            <a:endParaRPr/>
          </a:p>
        </p:txBody>
      </p:sp>
      <p:sp>
        <p:nvSpPr>
          <p:cNvPr id="150" name="Google Shape;150;p23"/>
          <p:cNvSpPr txBox="1"/>
          <p:nvPr>
            <p:ph idx="1" type="body"/>
          </p:nvPr>
        </p:nvSpPr>
        <p:spPr>
          <a:xfrm>
            <a:off x="425625" y="2458650"/>
            <a:ext cx="2326800" cy="22611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Minimum orbit intersection significant for all algorithms; </a:t>
            </a:r>
            <a:endParaRPr/>
          </a:p>
          <a:p>
            <a:pPr indent="-311150" lvl="0" marL="457200" rtl="0" algn="l">
              <a:spcBef>
                <a:spcPts val="0"/>
              </a:spcBef>
              <a:spcAft>
                <a:spcPts val="0"/>
              </a:spcAft>
              <a:buSzPts val="1300"/>
              <a:buChar char="●"/>
            </a:pPr>
            <a:r>
              <a:rPr lang="en"/>
              <a:t>SVC favored absolute magnitude slightly more</a:t>
            </a:r>
            <a:endParaRPr/>
          </a:p>
          <a:p>
            <a:pPr indent="-311150" lvl="0" marL="457200" rtl="0" algn="l">
              <a:spcBef>
                <a:spcPts val="0"/>
              </a:spcBef>
              <a:spcAft>
                <a:spcPts val="0"/>
              </a:spcAft>
              <a:buSzPts val="1300"/>
              <a:buChar char="●"/>
            </a:pPr>
            <a:r>
              <a:rPr lang="en"/>
              <a:t>SVC and NB favor similar features; DT and RF favor similar features</a:t>
            </a:r>
            <a:endParaRPr/>
          </a:p>
        </p:txBody>
      </p:sp>
      <p:pic>
        <p:nvPicPr>
          <p:cNvPr id="151" name="Google Shape;151;p23"/>
          <p:cNvPicPr preferRelativeResize="0"/>
          <p:nvPr/>
        </p:nvPicPr>
        <p:blipFill>
          <a:blip r:embed="rId3">
            <a:alphaModFix/>
          </a:blip>
          <a:stretch>
            <a:fillRect/>
          </a:stretch>
        </p:blipFill>
        <p:spPr>
          <a:xfrm>
            <a:off x="6034500" y="631800"/>
            <a:ext cx="2838501" cy="2128876"/>
          </a:xfrm>
          <a:prstGeom prst="rect">
            <a:avLst/>
          </a:prstGeom>
          <a:noFill/>
          <a:ln>
            <a:noFill/>
          </a:ln>
        </p:spPr>
      </p:pic>
      <p:pic>
        <p:nvPicPr>
          <p:cNvPr id="152" name="Google Shape;152;p23"/>
          <p:cNvPicPr preferRelativeResize="0"/>
          <p:nvPr/>
        </p:nvPicPr>
        <p:blipFill>
          <a:blip r:embed="rId4">
            <a:alphaModFix/>
          </a:blip>
          <a:stretch>
            <a:fillRect/>
          </a:stretch>
        </p:blipFill>
        <p:spPr>
          <a:xfrm>
            <a:off x="3024800" y="631809"/>
            <a:ext cx="2838501" cy="2128866"/>
          </a:xfrm>
          <a:prstGeom prst="rect">
            <a:avLst/>
          </a:prstGeom>
          <a:noFill/>
          <a:ln>
            <a:noFill/>
          </a:ln>
        </p:spPr>
      </p:pic>
      <p:pic>
        <p:nvPicPr>
          <p:cNvPr id="153" name="Google Shape;153;p23"/>
          <p:cNvPicPr preferRelativeResize="0"/>
          <p:nvPr/>
        </p:nvPicPr>
        <p:blipFill>
          <a:blip r:embed="rId5">
            <a:alphaModFix/>
          </a:blip>
          <a:stretch>
            <a:fillRect/>
          </a:stretch>
        </p:blipFill>
        <p:spPr>
          <a:xfrm>
            <a:off x="6034500" y="2829682"/>
            <a:ext cx="2838501" cy="2128868"/>
          </a:xfrm>
          <a:prstGeom prst="rect">
            <a:avLst/>
          </a:prstGeom>
          <a:noFill/>
          <a:ln>
            <a:noFill/>
          </a:ln>
        </p:spPr>
      </p:pic>
      <p:pic>
        <p:nvPicPr>
          <p:cNvPr id="154" name="Google Shape;154;p23"/>
          <p:cNvPicPr preferRelativeResize="0"/>
          <p:nvPr/>
        </p:nvPicPr>
        <p:blipFill>
          <a:blip r:embed="rId6">
            <a:alphaModFix/>
          </a:blip>
          <a:stretch>
            <a:fillRect/>
          </a:stretch>
        </p:blipFill>
        <p:spPr>
          <a:xfrm>
            <a:off x="3024800" y="2829432"/>
            <a:ext cx="2838501" cy="212886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 Receiver Operating Characteristics Curve - Katie</a:t>
            </a:r>
            <a:endParaRPr/>
          </a:p>
        </p:txBody>
      </p:sp>
      <p:sp>
        <p:nvSpPr>
          <p:cNvPr id="160" name="Google Shape;160;p24"/>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Models with scaled data better than with PCA data</a:t>
            </a:r>
            <a:endParaRPr/>
          </a:p>
          <a:p>
            <a:pPr indent="-311150" lvl="0" marL="457200" rtl="0" algn="l">
              <a:spcBef>
                <a:spcPts val="0"/>
              </a:spcBef>
              <a:spcAft>
                <a:spcPts val="0"/>
              </a:spcAft>
              <a:buSzPts val="1300"/>
              <a:buChar char="●"/>
            </a:pPr>
            <a:r>
              <a:rPr lang="en"/>
              <a:t>Best Performances</a:t>
            </a:r>
            <a:endParaRPr/>
          </a:p>
          <a:p>
            <a:pPr indent="-298450" lvl="1" marL="914400" rtl="0" algn="l">
              <a:spcBef>
                <a:spcPts val="0"/>
              </a:spcBef>
              <a:spcAft>
                <a:spcPts val="0"/>
              </a:spcAft>
              <a:buSzPts val="1100"/>
              <a:buChar char="○"/>
            </a:pPr>
            <a:r>
              <a:rPr lang="en"/>
              <a:t>(1) Random Forest</a:t>
            </a:r>
            <a:endParaRPr/>
          </a:p>
          <a:p>
            <a:pPr indent="-298450" lvl="1" marL="914400" rtl="0" algn="l">
              <a:spcBef>
                <a:spcPts val="0"/>
              </a:spcBef>
              <a:spcAft>
                <a:spcPts val="0"/>
              </a:spcAft>
              <a:buSzPts val="1100"/>
              <a:buChar char="○"/>
            </a:pPr>
            <a:r>
              <a:rPr lang="en"/>
              <a:t>(2) Decision tree</a:t>
            </a:r>
            <a:endParaRPr/>
          </a:p>
          <a:p>
            <a:pPr indent="-311150" lvl="0" marL="457200" rtl="0" algn="l">
              <a:spcBef>
                <a:spcPts val="0"/>
              </a:spcBef>
              <a:spcAft>
                <a:spcPts val="0"/>
              </a:spcAft>
              <a:buSzPts val="1300"/>
              <a:buChar char="●"/>
            </a:pPr>
            <a:r>
              <a:rPr lang="en"/>
              <a:t>Naive Bayes (baseline) has equal performance as decision tree</a:t>
            </a:r>
            <a:endParaRPr/>
          </a:p>
        </p:txBody>
      </p:sp>
      <p:sp>
        <p:nvSpPr>
          <p:cNvPr id="161" name="Google Shape;161;p24"/>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2" name="Google Shape;162;p24"/>
          <p:cNvPicPr preferRelativeResize="0"/>
          <p:nvPr/>
        </p:nvPicPr>
        <p:blipFill>
          <a:blip r:embed="rId3">
            <a:alphaModFix/>
          </a:blip>
          <a:stretch>
            <a:fillRect/>
          </a:stretch>
        </p:blipFill>
        <p:spPr>
          <a:xfrm>
            <a:off x="4572000" y="1910675"/>
            <a:ext cx="3547425" cy="2837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 Katie</a:t>
            </a:r>
            <a:endParaRPr/>
          </a:p>
        </p:txBody>
      </p:sp>
      <p:sp>
        <p:nvSpPr>
          <p:cNvPr id="168" name="Google Shape;168;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a:t>
            </a:r>
            <a:r>
              <a:rPr lang="en"/>
              <a:t>e demonstrated that "off-the-shelf" machine learning algorithms can be used to identify the hazardous nature of extraterrestrial objects. </a:t>
            </a:r>
            <a:endParaRPr/>
          </a:p>
          <a:p>
            <a:pPr indent="-311150" lvl="0" marL="457200" rtl="0" algn="l">
              <a:spcBef>
                <a:spcPts val="0"/>
              </a:spcBef>
              <a:spcAft>
                <a:spcPts val="0"/>
              </a:spcAft>
              <a:buSzPts val="1300"/>
              <a:buChar char="●"/>
            </a:pPr>
            <a:r>
              <a:rPr lang="en"/>
              <a:t>Based on the performance metrics, the decision tree slightly outperforms the random forest algorithm. </a:t>
            </a:r>
            <a:endParaRPr/>
          </a:p>
          <a:p>
            <a:pPr indent="-311150" lvl="0" marL="457200" rtl="0" algn="l">
              <a:spcBef>
                <a:spcPts val="0"/>
              </a:spcBef>
              <a:spcAft>
                <a:spcPts val="0"/>
              </a:spcAft>
              <a:buSzPts val="1300"/>
              <a:buChar char="●"/>
            </a:pPr>
            <a:r>
              <a:rPr lang="en"/>
              <a:t>In cases that requires to have a flexible threshold for binary classification, one may want to use the random forest. </a:t>
            </a:r>
            <a:endParaRPr/>
          </a:p>
          <a:p>
            <a:pPr indent="-311150" lvl="0" marL="457200" rtl="0" algn="l">
              <a:spcBef>
                <a:spcPts val="0"/>
              </a:spcBef>
              <a:spcAft>
                <a:spcPts val="0"/>
              </a:spcAft>
              <a:buSzPts val="1300"/>
              <a:buChar char="●"/>
            </a:pPr>
            <a:r>
              <a:rPr lang="en"/>
              <a:t>The use of principal component analysis to accomplish feature reduction reduced the performance of all algorithms, and is therefore not recommended as a preprocessing step for this prediction task.</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 - Katie</a:t>
            </a:r>
            <a:endParaRPr/>
          </a:p>
        </p:txBody>
      </p:sp>
      <p:sp>
        <p:nvSpPr>
          <p:cNvPr id="174" name="Google Shape;174;p26"/>
          <p:cNvSpPr txBox="1"/>
          <p:nvPr>
            <p:ph idx="1" type="body"/>
          </p:nvPr>
        </p:nvSpPr>
        <p:spPr>
          <a:xfrm>
            <a:off x="729450" y="2078875"/>
            <a:ext cx="7688700" cy="2765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725"/>
              <a:t>1] Luis W Alvarez, Walter Alvarez, Frank Asaro, and Helen V Michel. 1980. Extraterrestrial cause for the Cretaceous-Tertiary extinction. Science 208, 4448 (1980), 1095–1108.</a:t>
            </a:r>
            <a:endParaRPr sz="725"/>
          </a:p>
          <a:p>
            <a:pPr indent="0" lvl="0" marL="0" rtl="0" algn="l">
              <a:lnSpc>
                <a:spcPct val="95000"/>
              </a:lnSpc>
              <a:spcBef>
                <a:spcPts val="1200"/>
              </a:spcBef>
              <a:spcAft>
                <a:spcPts val="0"/>
              </a:spcAft>
              <a:buSzPts val="275"/>
              <a:buNone/>
            </a:pPr>
            <a:r>
              <a:rPr lang="en" sz="725"/>
              <a:t>[2] Space Studies Board, National Research Council, et al. 2010. Defending planet earth: Near-Earth-Object surveys and hazard mitigation strategies. National Academies Press.</a:t>
            </a:r>
            <a:endParaRPr sz="725"/>
          </a:p>
          <a:p>
            <a:pPr indent="0" lvl="0" marL="0" rtl="0" algn="l">
              <a:lnSpc>
                <a:spcPct val="95000"/>
              </a:lnSpc>
              <a:spcBef>
                <a:spcPts val="1200"/>
              </a:spcBef>
              <a:spcAft>
                <a:spcPts val="0"/>
              </a:spcAft>
              <a:buSzPts val="275"/>
              <a:buNone/>
            </a:pPr>
            <a:r>
              <a:rPr lang="en" sz="725"/>
              <a:t>[3] William F Bottke Jr, Alessandro Morbidelli, Robert Jedicke, Jean-Marc Petit, Harold F Levison, Patrick Michel, and Travis S Metcalfe. 2002. Debiased orbital and absolute magnitude distribution of the near-Earth objects. Icarus 156, 2 (2002), 399–433.</a:t>
            </a:r>
            <a:endParaRPr sz="725"/>
          </a:p>
          <a:p>
            <a:pPr indent="0" lvl="0" marL="0" rtl="0" algn="l">
              <a:lnSpc>
                <a:spcPct val="95000"/>
              </a:lnSpc>
              <a:spcBef>
                <a:spcPts val="1200"/>
              </a:spcBef>
              <a:spcAft>
                <a:spcPts val="0"/>
              </a:spcAft>
              <a:buSzPts val="275"/>
              <a:buNone/>
            </a:pPr>
            <a:r>
              <a:rPr lang="en" sz="725"/>
              <a:t>[4]  L. Breiman. 2001. Random Forests. Machine Learning 45, 1 (2001), 5–32.</a:t>
            </a:r>
            <a:endParaRPr sz="725"/>
          </a:p>
          <a:p>
            <a:pPr indent="0" lvl="0" marL="0" rtl="0" algn="l">
              <a:lnSpc>
                <a:spcPct val="95000"/>
              </a:lnSpc>
              <a:spcBef>
                <a:spcPts val="1200"/>
              </a:spcBef>
              <a:spcAft>
                <a:spcPts val="0"/>
              </a:spcAft>
              <a:buSzPts val="275"/>
              <a:buNone/>
            </a:pPr>
            <a:r>
              <a:rPr lang="en" sz="725"/>
              <a:t>[5] Ronan Collobert and Samy Bengio. 2004.   Links between perceptrons, MLPs and SVMs. In Proceedings of the twenty-first international conference on Machine learning. ACM, 23.</a:t>
            </a:r>
            <a:endParaRPr sz="725"/>
          </a:p>
          <a:p>
            <a:pPr indent="0" lvl="0" marL="0" rtl="0" algn="l">
              <a:lnSpc>
                <a:spcPct val="95000"/>
              </a:lnSpc>
              <a:spcBef>
                <a:spcPts val="1200"/>
              </a:spcBef>
              <a:spcAft>
                <a:spcPts val="0"/>
              </a:spcAft>
              <a:buSzPts val="275"/>
              <a:buNone/>
            </a:pPr>
            <a:r>
              <a:rPr lang="en" sz="725"/>
              <a:t>[6] Jerome Fan, Suneel Upadhye, and Andrew Worster. 2006. Understanding receiver operating characteristic (ROC) curves. Canadian Journal of Emergency Medicine 8, 1 (2006), 19–20.</a:t>
            </a:r>
            <a:endParaRPr sz="725"/>
          </a:p>
          <a:p>
            <a:pPr indent="0" lvl="0" marL="0" rtl="0" algn="l">
              <a:lnSpc>
                <a:spcPct val="95000"/>
              </a:lnSpc>
              <a:spcBef>
                <a:spcPts val="1200"/>
              </a:spcBef>
              <a:spcAft>
                <a:spcPts val="0"/>
              </a:spcAft>
              <a:buSzPts val="275"/>
              <a:buNone/>
            </a:pPr>
            <a:r>
              <a:rPr lang="en" sz="725"/>
              <a:t>[7] Michael  J  Gaffey,  Paul  A  Abell,  and  Paul  S  Hardersen.  2006. COMPOSITIONAL AND PHYSICAL CHARACTERIZATIONS OF NEOs FROM VNIR SPECTROSCOPY. (2006).</a:t>
            </a:r>
            <a:endParaRPr sz="725"/>
          </a:p>
          <a:p>
            <a:pPr indent="0" lvl="0" marL="0" rtl="0" algn="l">
              <a:lnSpc>
                <a:spcPct val="95000"/>
              </a:lnSpc>
              <a:spcBef>
                <a:spcPts val="1200"/>
              </a:spcBef>
              <a:spcAft>
                <a:spcPts val="0"/>
              </a:spcAft>
              <a:buSzPts val="275"/>
              <a:buNone/>
            </a:pPr>
            <a:r>
              <a:rPr lang="en" sz="725"/>
              <a:t>[8] Sarah Greenstreet, Henry Ngo, and Brett Gladman. 2012. The orbital distribution of near-Earth objects inside Earth’s orbit. Icarus 217, 1 (2012), 355–366.</a:t>
            </a:r>
            <a:endParaRPr sz="725"/>
          </a:p>
          <a:p>
            <a:pPr indent="0" lvl="0" marL="0" rtl="0" algn="l">
              <a:lnSpc>
                <a:spcPct val="95000"/>
              </a:lnSpc>
              <a:spcBef>
                <a:spcPts val="1200"/>
              </a:spcBef>
              <a:spcAft>
                <a:spcPts val="0"/>
              </a:spcAft>
              <a:buSzPts val="275"/>
              <a:buNone/>
            </a:pPr>
            <a:r>
              <a:rPr lang="en" sz="725"/>
              <a:t>[9] José M Hedo, Manuel Ruíz, and Jesús Peláez. 2018.  On the minimum orbital intersection distance computation: a new effective method. Monthly Notices of the Royal Astronomical Society 479, 3 (2018), 3288–3299.</a:t>
            </a:r>
            <a:endParaRPr sz="725"/>
          </a:p>
          <a:p>
            <a:pPr indent="0" lvl="0" marL="0" rtl="0" algn="l">
              <a:lnSpc>
                <a:spcPct val="95000"/>
              </a:lnSpc>
              <a:spcBef>
                <a:spcPts val="1200"/>
              </a:spcBef>
              <a:spcAft>
                <a:spcPts val="1200"/>
              </a:spcAft>
              <a:buSzPts val="275"/>
              <a:buNone/>
            </a:pPr>
            <a:r>
              <a:rPr lang="en" sz="725"/>
              <a:t>[10] R. Olshen L. Breiman, J. Friedman and C. Stone. 1984. Classification and Regression Trees. Wadsworth.</a:t>
            </a:r>
            <a:endParaRPr sz="725"/>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 - Katie</a:t>
            </a:r>
            <a:endParaRPr/>
          </a:p>
        </p:txBody>
      </p:sp>
      <p:sp>
        <p:nvSpPr>
          <p:cNvPr id="180" name="Google Shape;180;p27"/>
          <p:cNvSpPr txBox="1"/>
          <p:nvPr>
            <p:ph idx="1" type="body"/>
          </p:nvPr>
        </p:nvSpPr>
        <p:spPr>
          <a:xfrm>
            <a:off x="729450" y="2078875"/>
            <a:ext cx="7688700" cy="2765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725"/>
              <a:t>[11] Amy Mainzer, T Grav, J Bauer, J Masiero, RS McMillan, RM Cutri, R Walker, E Wright, P Eisenhardt, DJ Tholen, et al. 2011. NEOWISE observations of near-Earth objects: preliminary results. The Astrophysical Journal 743, 2 (2011), 156.</a:t>
            </a:r>
            <a:endParaRPr sz="725"/>
          </a:p>
          <a:p>
            <a:pPr indent="0" lvl="0" marL="0" rtl="0" algn="l">
              <a:lnSpc>
                <a:spcPct val="95000"/>
              </a:lnSpc>
              <a:spcBef>
                <a:spcPts val="1200"/>
              </a:spcBef>
              <a:spcAft>
                <a:spcPts val="0"/>
              </a:spcAft>
              <a:buSzPts val="275"/>
              <a:buNone/>
            </a:pPr>
            <a:r>
              <a:rPr lang="en" sz="725"/>
              <a:t>[12] Kevin P Murphy et al. 2006. Naive bayes classifiers. University of British Columbia 18, 60 (2006), 1–8.</a:t>
            </a:r>
            <a:endParaRPr sz="725"/>
          </a:p>
          <a:p>
            <a:pPr indent="0" lvl="0" marL="0" rtl="0" algn="l">
              <a:lnSpc>
                <a:spcPct val="95000"/>
              </a:lnSpc>
              <a:spcBef>
                <a:spcPts val="1200"/>
              </a:spcBef>
              <a:spcAft>
                <a:spcPts val="0"/>
              </a:spcAft>
              <a:buSzPts val="275"/>
              <a:buNone/>
            </a:pPr>
            <a:r>
              <a:rPr lang="en" sz="725"/>
              <a:t>[13]NASA. [n. d.]. Near-Earth Object Observations Program. https://www.nasa.gov/planetarydefense/neoo.</a:t>
            </a:r>
            <a:endParaRPr sz="725"/>
          </a:p>
          <a:p>
            <a:pPr indent="0" lvl="0" marL="0" rtl="0" algn="l">
              <a:lnSpc>
                <a:spcPct val="95000"/>
              </a:lnSpc>
              <a:spcBef>
                <a:spcPts val="1200"/>
              </a:spcBef>
              <a:spcAft>
                <a:spcPts val="0"/>
              </a:spcAft>
              <a:buSzPts val="275"/>
              <a:buNone/>
            </a:pPr>
            <a:r>
              <a:rPr lang="en" sz="725"/>
              <a:t>[14] NASA. [n. d.]. Torino Impact Scale. https://web.archive.org/web/20070224184143/ http://impact.arc.nasa.gov/torino.cfm.</a:t>
            </a:r>
            <a:endParaRPr sz="725"/>
          </a:p>
          <a:p>
            <a:pPr indent="0" lvl="0" marL="0" rtl="0" algn="l">
              <a:lnSpc>
                <a:spcPct val="95000"/>
              </a:lnSpc>
              <a:spcBef>
                <a:spcPts val="1200"/>
              </a:spcBef>
              <a:spcAft>
                <a:spcPts val="0"/>
              </a:spcAft>
              <a:buSzPts val="275"/>
              <a:buNone/>
            </a:pPr>
            <a:r>
              <a:rPr lang="en" sz="725"/>
              <a:t>[15] Carrie R Nugent, John Dailey, Roc M Cutri, Frank J Masci, and Amy K Mainzer. 2017. Machine learning and next-generation asteroid surveys. In AAS/Division for Planetary Sciences Meeting Abstracts# 49, Vol. 49.</a:t>
            </a:r>
            <a:endParaRPr sz="725"/>
          </a:p>
          <a:p>
            <a:pPr indent="0" lvl="0" marL="0" rtl="0" algn="l">
              <a:lnSpc>
                <a:spcPct val="95000"/>
              </a:lnSpc>
              <a:spcBef>
                <a:spcPts val="1200"/>
              </a:spcBef>
              <a:spcAft>
                <a:spcPts val="0"/>
              </a:spcAft>
              <a:buSzPts val="275"/>
              <a:buNone/>
            </a:pPr>
            <a:r>
              <a:rPr lang="en" sz="725"/>
              <a:t>[16]  Alfred Romer. 1984. Halley’s comet. The Physics Teacher 22, 8 (1984), 488–493.</a:t>
            </a:r>
            <a:endParaRPr sz="725"/>
          </a:p>
          <a:p>
            <a:pPr indent="0" lvl="0" marL="0" rtl="0" algn="l">
              <a:lnSpc>
                <a:spcPct val="95000"/>
              </a:lnSpc>
              <a:spcBef>
                <a:spcPts val="1200"/>
              </a:spcBef>
              <a:spcAft>
                <a:spcPts val="0"/>
              </a:spcAft>
              <a:buSzPts val="275"/>
              <a:buNone/>
            </a:pPr>
            <a:r>
              <a:rPr lang="en" sz="725"/>
              <a:t>[17] A. M. Tarano, J. Gee, L. Wheeler, S. Close, and D. Mathias. 2020.  Automating the Inference of Asteroid Physical Properties and Motion. In AGU Fall Meeting Abstracts, Vol. 2020. Article P008-02, P008-02 pages.</a:t>
            </a:r>
            <a:endParaRPr sz="725"/>
          </a:p>
          <a:p>
            <a:pPr indent="0" lvl="0" marL="0" rtl="0" algn="l">
              <a:lnSpc>
                <a:spcPct val="95000"/>
              </a:lnSpc>
              <a:spcBef>
                <a:spcPts val="1200"/>
              </a:spcBef>
              <a:spcAft>
                <a:spcPts val="1200"/>
              </a:spcAft>
              <a:buSzPts val="275"/>
              <a:buNone/>
            </a:pPr>
            <a:r>
              <a:rPr lang="en" sz="725"/>
              <a:t>[18] Vladimir Vapnik. 2013. The nature of statistical learning theory. Springer science &amp; business media.</a:t>
            </a:r>
            <a:endParaRPr sz="725"/>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Edmond Halley</a:t>
            </a:r>
            <a:r>
              <a:rPr lang="en"/>
              <a:t> first to voice concerns about the impact of extraterrestrial objects (18th century)</a:t>
            </a:r>
            <a:endParaRPr/>
          </a:p>
          <a:p>
            <a:pPr indent="-311150" lvl="0" marL="457200" rtl="0" algn="l">
              <a:spcBef>
                <a:spcPts val="0"/>
              </a:spcBef>
              <a:spcAft>
                <a:spcPts val="0"/>
              </a:spcAft>
              <a:buSzPts val="1300"/>
              <a:buChar char="●"/>
            </a:pPr>
            <a:r>
              <a:rPr b="1" lang="en"/>
              <a:t>Alvarez et al. </a:t>
            </a:r>
            <a:r>
              <a:rPr lang="en"/>
              <a:t>published hypothesis that such events caused several mass extinctions</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US Congress ordered NASA to </a:t>
            </a:r>
            <a:r>
              <a:rPr lang="en"/>
              <a:t>develop</a:t>
            </a:r>
            <a:r>
              <a:rPr lang="en"/>
              <a:t> mitigation strategies</a:t>
            </a:r>
            <a:endParaRPr/>
          </a:p>
          <a:p>
            <a:pPr indent="-311150" lvl="0" marL="457200" rtl="0" algn="l">
              <a:spcBef>
                <a:spcPts val="0"/>
              </a:spcBef>
              <a:spcAft>
                <a:spcPts val="0"/>
              </a:spcAft>
              <a:buSzPts val="1300"/>
              <a:buChar char="●"/>
            </a:pPr>
            <a:r>
              <a:rPr lang="en"/>
              <a:t>One Strategy: Detection of such </a:t>
            </a:r>
            <a:r>
              <a:rPr b="1" lang="en"/>
              <a:t>N</a:t>
            </a:r>
            <a:r>
              <a:rPr lang="en"/>
              <a:t>ear </a:t>
            </a:r>
            <a:r>
              <a:rPr b="1" lang="en"/>
              <a:t>E</a:t>
            </a:r>
            <a:r>
              <a:rPr lang="en"/>
              <a:t>arth </a:t>
            </a:r>
            <a:r>
              <a:rPr b="1" lang="en"/>
              <a:t>O</a:t>
            </a:r>
            <a:r>
              <a:rPr lang="en"/>
              <a:t>bjects (NEOs)</a:t>
            </a:r>
            <a:r>
              <a:rPr lang="en"/>
              <a:t> utilizing </a:t>
            </a:r>
            <a:r>
              <a:rPr lang="en"/>
              <a:t>statistical</a:t>
            </a:r>
            <a:r>
              <a:rPr lang="en"/>
              <a:t> models, i.e., machine learning based on properties (e.g., shape, size, velocity)</a:t>
            </a:r>
            <a:endParaRPr/>
          </a:p>
        </p:txBody>
      </p:sp>
      <p:sp>
        <p:nvSpPr>
          <p:cNvPr id="94" name="Google Shape;94;p14"/>
          <p:cNvSpPr/>
          <p:nvPr/>
        </p:nvSpPr>
        <p:spPr>
          <a:xfrm>
            <a:off x="4394850" y="2662875"/>
            <a:ext cx="354300" cy="445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Previous Work concerning Risk Assessment of NEOs </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Using scales such as </a:t>
            </a:r>
            <a:r>
              <a:rPr i="1" lang="en"/>
              <a:t>Torino Scale </a:t>
            </a:r>
            <a:r>
              <a:rPr lang="en"/>
              <a:t>or </a:t>
            </a:r>
            <a:r>
              <a:rPr i="1" lang="en"/>
              <a:t>Palermo Scale</a:t>
            </a:r>
            <a:r>
              <a:rPr lang="en"/>
              <a:t> → easily interpretable by laymen</a:t>
            </a:r>
            <a:endParaRPr/>
          </a:p>
          <a:p>
            <a:pPr indent="-311150" lvl="0" marL="457200" rtl="0" algn="l">
              <a:spcBef>
                <a:spcPts val="0"/>
              </a:spcBef>
              <a:spcAft>
                <a:spcPts val="0"/>
              </a:spcAft>
              <a:buSzPts val="1300"/>
              <a:buChar char="●"/>
            </a:pPr>
            <a:r>
              <a:rPr lang="en"/>
              <a:t>VNIR spectroscopy to characterize compositional and physical structure of NEOs</a:t>
            </a:r>
            <a:endParaRPr/>
          </a:p>
          <a:p>
            <a:pPr indent="-311150" lvl="0" marL="457200" rtl="0" algn="l">
              <a:spcBef>
                <a:spcPts val="0"/>
              </a:spcBef>
              <a:spcAft>
                <a:spcPts val="0"/>
              </a:spcAft>
              <a:buSzPts val="1300"/>
              <a:buChar char="●"/>
            </a:pPr>
            <a:r>
              <a:rPr lang="en"/>
              <a:t>Applying neural networks to analyze the energy deposition curves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Hypothesis and Questions</a:t>
            </a:r>
            <a:endParaRPr/>
          </a:p>
        </p:txBody>
      </p:sp>
      <p:sp>
        <p:nvSpPr>
          <p:cNvPr id="106" name="Google Shape;106;p16"/>
          <p:cNvSpPr txBox="1"/>
          <p:nvPr>
            <p:ph idx="1" type="body"/>
          </p:nvPr>
        </p:nvSpPr>
        <p:spPr>
          <a:xfrm>
            <a:off x="729450" y="2078875"/>
            <a:ext cx="81096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Research Hypothesis</a:t>
            </a:r>
            <a:endParaRPr/>
          </a:p>
          <a:p>
            <a:pPr indent="0" lvl="0" marL="0" rtl="0" algn="l">
              <a:spcBef>
                <a:spcPts val="1200"/>
              </a:spcBef>
              <a:spcAft>
                <a:spcPts val="0"/>
              </a:spcAft>
              <a:buNone/>
            </a:pPr>
            <a:r>
              <a:rPr i="1" lang="en"/>
              <a:t>“We hypothesize that using machine learning algorithms can play a vital part in the detection of hazardous objects.”</a:t>
            </a:r>
            <a:endParaRPr i="1"/>
          </a:p>
          <a:p>
            <a:pPr indent="0" lvl="0" marL="0" rtl="0" algn="l">
              <a:spcBef>
                <a:spcPts val="1200"/>
              </a:spcBef>
              <a:spcAft>
                <a:spcPts val="0"/>
              </a:spcAft>
              <a:buNone/>
            </a:pPr>
            <a:r>
              <a:rPr lang="en"/>
              <a:t>Research Question</a:t>
            </a:r>
            <a:endParaRPr/>
          </a:p>
          <a:p>
            <a:pPr indent="0" lvl="0" marL="0" rtl="0" algn="l">
              <a:spcBef>
                <a:spcPts val="1200"/>
              </a:spcBef>
              <a:spcAft>
                <a:spcPts val="1200"/>
              </a:spcAft>
              <a:buNone/>
            </a:pPr>
            <a:r>
              <a:rPr i="1" lang="en"/>
              <a:t>“Can standard ‘off-the-shelf’ machine learning algorithms achieve outstanding performance classifying such objects?”</a:t>
            </a:r>
            <a:endParaRPr i="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a:t>
            </a:r>
            <a:endParaRPr/>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Data source: NASA API called NeoWS (Near Earth Object Web Service) and available on Kaggle.</a:t>
            </a:r>
            <a:endParaRPr/>
          </a:p>
          <a:p>
            <a:pPr indent="-311150" lvl="0" marL="457200" rtl="0" algn="l">
              <a:spcBef>
                <a:spcPts val="0"/>
              </a:spcBef>
              <a:spcAft>
                <a:spcPts val="0"/>
              </a:spcAft>
              <a:buSzPts val="1300"/>
              <a:buChar char="●"/>
            </a:pPr>
            <a:r>
              <a:rPr lang="en"/>
              <a:t>Dataset contains 4687 rows and 40 columns/features</a:t>
            </a:r>
            <a:endParaRPr/>
          </a:p>
          <a:p>
            <a:pPr indent="-298450" lvl="1" marL="914400" rtl="0" algn="l">
              <a:spcBef>
                <a:spcPts val="0"/>
              </a:spcBef>
              <a:spcAft>
                <a:spcPts val="0"/>
              </a:spcAft>
              <a:buSzPts val="1100"/>
              <a:buChar char="○"/>
            </a:pPr>
            <a:r>
              <a:rPr lang="en"/>
              <a:t>39 input features</a:t>
            </a:r>
            <a:endParaRPr/>
          </a:p>
          <a:p>
            <a:pPr indent="-298450" lvl="1" marL="914400" rtl="0" algn="l">
              <a:spcBef>
                <a:spcPts val="0"/>
              </a:spcBef>
              <a:spcAft>
                <a:spcPts val="0"/>
              </a:spcAft>
              <a:buSzPts val="1100"/>
              <a:buChar char="○"/>
            </a:pPr>
            <a:r>
              <a:rPr lang="en"/>
              <a:t>1 binary target feature (hazardous or nonhazardous)</a:t>
            </a:r>
            <a:endParaRPr/>
          </a:p>
          <a:p>
            <a:pPr indent="-311150" lvl="0" marL="457200" rtl="0" algn="l">
              <a:spcBef>
                <a:spcPts val="0"/>
              </a:spcBef>
              <a:spcAft>
                <a:spcPts val="0"/>
              </a:spcAft>
              <a:buSzPts val="1300"/>
              <a:buChar char="●"/>
            </a:pPr>
            <a:r>
              <a:rPr lang="en"/>
              <a:t>Input features include typically measured information of an asteroid such as absolute  magnitude, estimated diameter, relative velocity, distance measures from the sun, or the shape of the objects orbit known as eccentricity.</a:t>
            </a:r>
            <a:endParaRPr/>
          </a:p>
          <a:p>
            <a:pPr indent="-298450" lvl="1" marL="914400" rtl="0" algn="l">
              <a:spcBef>
                <a:spcPts val="0"/>
              </a:spcBef>
              <a:spcAft>
                <a:spcPts val="0"/>
              </a:spcAft>
              <a:buSzPts val="1100"/>
              <a:buChar char="○"/>
            </a:pPr>
            <a:r>
              <a:rPr lang="en"/>
              <a:t>No missing values, a lot of </a:t>
            </a:r>
            <a:r>
              <a:rPr lang="en"/>
              <a:t>redundancy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 Data Preprocessing</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t>
            </a:r>
            <a:r>
              <a:rPr lang="en"/>
              <a:t>following</a:t>
            </a:r>
            <a:r>
              <a:rPr lang="en"/>
              <a:t> data preprocessing steps were performed: </a:t>
            </a:r>
            <a:endParaRPr/>
          </a:p>
          <a:p>
            <a:pPr indent="-311150" lvl="0" marL="457200" rtl="0" algn="l">
              <a:spcBef>
                <a:spcPts val="1200"/>
              </a:spcBef>
              <a:spcAft>
                <a:spcPts val="0"/>
              </a:spcAft>
              <a:buSzPts val="1300"/>
              <a:buChar char="●"/>
            </a:pPr>
            <a:r>
              <a:rPr lang="en"/>
              <a:t>Feature names were converted to snake case (e.g., Absolute Magnitude -&gt; </a:t>
            </a:r>
            <a:r>
              <a:rPr lang="en"/>
              <a:t>absolute_magnitude)</a:t>
            </a:r>
            <a:endParaRPr/>
          </a:p>
          <a:p>
            <a:pPr indent="-311150" lvl="0" marL="457200" rtl="0" algn="l">
              <a:spcBef>
                <a:spcPts val="0"/>
              </a:spcBef>
              <a:spcAft>
                <a:spcPts val="0"/>
              </a:spcAft>
              <a:buSzPts val="1300"/>
              <a:buChar char="●"/>
            </a:pPr>
            <a:r>
              <a:rPr lang="en"/>
              <a:t>Redundant  and time related features were removed (39 -&gt; 20 input features)</a:t>
            </a:r>
            <a:endParaRPr/>
          </a:p>
          <a:p>
            <a:pPr indent="-311150" lvl="0" marL="457200" rtl="0" algn="l">
              <a:spcBef>
                <a:spcPts val="0"/>
              </a:spcBef>
              <a:spcAft>
                <a:spcPts val="0"/>
              </a:spcAft>
              <a:buSzPts val="1300"/>
              <a:buChar char="●"/>
            </a:pPr>
            <a:r>
              <a:rPr lang="en"/>
              <a:t>80:20 train/test split</a:t>
            </a:r>
            <a:endParaRPr/>
          </a:p>
          <a:p>
            <a:pPr indent="-298450" lvl="1" marL="914400" rtl="0" algn="l">
              <a:spcBef>
                <a:spcPts val="0"/>
              </a:spcBef>
              <a:spcAft>
                <a:spcPts val="0"/>
              </a:spcAft>
              <a:buSzPts val="1100"/>
              <a:buChar char="○"/>
            </a:pPr>
            <a:r>
              <a:rPr lang="en"/>
              <a:t>3749 train samples</a:t>
            </a:r>
            <a:endParaRPr/>
          </a:p>
          <a:p>
            <a:pPr indent="-298450" lvl="1" marL="914400" rtl="0" algn="l">
              <a:spcBef>
                <a:spcPts val="0"/>
              </a:spcBef>
              <a:spcAft>
                <a:spcPts val="0"/>
              </a:spcAft>
              <a:buSzPts val="1100"/>
              <a:buChar char="○"/>
            </a:pPr>
            <a:r>
              <a:rPr lang="en"/>
              <a:t>938 test samples</a:t>
            </a:r>
            <a:endParaRPr/>
          </a:p>
          <a:p>
            <a:pPr indent="-311150" lvl="0" marL="457200" rtl="0" algn="l">
              <a:spcBef>
                <a:spcPts val="0"/>
              </a:spcBef>
              <a:spcAft>
                <a:spcPts val="0"/>
              </a:spcAft>
              <a:buSzPts val="1300"/>
              <a:buChar char="●"/>
            </a:pPr>
            <a:r>
              <a:rPr lang="en"/>
              <a:t>Min-max normalization to transform all features in the range [0, 1]</a:t>
            </a:r>
            <a:endParaRPr/>
          </a:p>
          <a:p>
            <a:pPr indent="-311150" lvl="0" marL="457200" rtl="0" algn="l">
              <a:spcBef>
                <a:spcPts val="0"/>
              </a:spcBef>
              <a:spcAft>
                <a:spcPts val="0"/>
              </a:spcAft>
              <a:buSzPts val="1300"/>
              <a:buChar char="●"/>
            </a:pPr>
            <a:r>
              <a:rPr lang="en"/>
              <a:t>Principal component analysis (PCA) for dimensionality reduction </a:t>
            </a:r>
            <a:endParaRPr/>
          </a:p>
          <a:p>
            <a:pPr indent="-298450" lvl="1" marL="914400" rtl="0" algn="l">
              <a:spcBef>
                <a:spcPts val="0"/>
              </a:spcBef>
              <a:spcAft>
                <a:spcPts val="0"/>
              </a:spcAft>
              <a:buSzPts val="1100"/>
              <a:buChar char="○"/>
            </a:pPr>
            <a:r>
              <a:rPr lang="en"/>
              <a:t>Total explained variance ratio  of 0.95 result in 9 principal components (20 - 9 input features)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 Data Preprocessing Continued...</a:t>
            </a:r>
            <a:endParaRPr/>
          </a:p>
        </p:txBody>
      </p:sp>
      <p:pic>
        <p:nvPicPr>
          <p:cNvPr id="124" name="Google Shape;124;p19"/>
          <p:cNvPicPr preferRelativeResize="0"/>
          <p:nvPr/>
        </p:nvPicPr>
        <p:blipFill>
          <a:blip r:embed="rId3">
            <a:alphaModFix/>
          </a:blip>
          <a:stretch>
            <a:fillRect/>
          </a:stretch>
        </p:blipFill>
        <p:spPr>
          <a:xfrm>
            <a:off x="2664688" y="1853850"/>
            <a:ext cx="3818225" cy="298485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 Classification</a:t>
            </a:r>
            <a:endParaRPr/>
          </a:p>
        </p:txBody>
      </p:sp>
      <p:sp>
        <p:nvSpPr>
          <p:cNvPr id="130" name="Google Shape;130;p20"/>
          <p:cNvSpPr txBox="1"/>
          <p:nvPr>
            <p:ph idx="1" type="body"/>
          </p:nvPr>
        </p:nvSpPr>
        <p:spPr>
          <a:xfrm>
            <a:off x="729450" y="2078875"/>
            <a:ext cx="7688700" cy="2943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Algorithms</a:t>
            </a:r>
            <a:endParaRPr sz="1600"/>
          </a:p>
          <a:p>
            <a:pPr indent="-317500" lvl="1" marL="914400" rtl="0" algn="l">
              <a:spcBef>
                <a:spcPts val="0"/>
              </a:spcBef>
              <a:spcAft>
                <a:spcPts val="0"/>
              </a:spcAft>
              <a:buSzPts val="1400"/>
              <a:buChar char="○"/>
            </a:pPr>
            <a:r>
              <a:rPr lang="en" sz="1400"/>
              <a:t>Naive Bayes (Baseline)</a:t>
            </a:r>
            <a:endParaRPr sz="1400"/>
          </a:p>
          <a:p>
            <a:pPr indent="-317500" lvl="1" marL="914400" rtl="0" algn="l">
              <a:spcBef>
                <a:spcPts val="0"/>
              </a:spcBef>
              <a:spcAft>
                <a:spcPts val="0"/>
              </a:spcAft>
              <a:buSzPts val="1400"/>
              <a:buChar char="○"/>
            </a:pPr>
            <a:r>
              <a:rPr lang="en" sz="1400"/>
              <a:t>Support Vector Machine</a:t>
            </a:r>
            <a:endParaRPr sz="1400"/>
          </a:p>
          <a:p>
            <a:pPr indent="-317500" lvl="1" marL="914400" rtl="0" algn="l">
              <a:spcBef>
                <a:spcPts val="0"/>
              </a:spcBef>
              <a:spcAft>
                <a:spcPts val="0"/>
              </a:spcAft>
              <a:buSzPts val="1400"/>
              <a:buChar char="○"/>
            </a:pPr>
            <a:r>
              <a:rPr lang="en" sz="1400"/>
              <a:t>Decision Tree</a:t>
            </a:r>
            <a:endParaRPr sz="1400"/>
          </a:p>
          <a:p>
            <a:pPr indent="-317500" lvl="1" marL="914400" rtl="0" algn="l">
              <a:spcBef>
                <a:spcPts val="0"/>
              </a:spcBef>
              <a:spcAft>
                <a:spcPts val="0"/>
              </a:spcAft>
              <a:buSzPts val="1400"/>
              <a:buChar char="○"/>
            </a:pPr>
            <a:r>
              <a:rPr lang="en" sz="1400"/>
              <a:t>Random Forest</a:t>
            </a:r>
            <a:endParaRPr sz="1400"/>
          </a:p>
          <a:p>
            <a:pPr indent="-330200" lvl="0" marL="457200" rtl="0" algn="l">
              <a:spcBef>
                <a:spcPts val="0"/>
              </a:spcBef>
              <a:spcAft>
                <a:spcPts val="0"/>
              </a:spcAft>
              <a:buSzPts val="1600"/>
              <a:buChar char="●"/>
            </a:pPr>
            <a:r>
              <a:rPr lang="en" sz="1600"/>
              <a:t>Hyperparameter tuning via sklearn’s GridSearchCV (k=5) function on training data</a:t>
            </a:r>
            <a:endParaRPr sz="1600"/>
          </a:p>
          <a:p>
            <a:pPr indent="-330200" lvl="0" marL="457200" rtl="0" algn="l">
              <a:spcBef>
                <a:spcPts val="0"/>
              </a:spcBef>
              <a:spcAft>
                <a:spcPts val="0"/>
              </a:spcAft>
              <a:buSzPts val="1600"/>
              <a:buChar char="●"/>
            </a:pPr>
            <a:r>
              <a:rPr lang="en" sz="1600"/>
              <a:t>Model Evaluation on testing data</a:t>
            </a:r>
            <a:endParaRPr sz="1600"/>
          </a:p>
          <a:p>
            <a:pPr indent="-317500" lvl="1" marL="914400" rtl="0" algn="l">
              <a:spcBef>
                <a:spcPts val="0"/>
              </a:spcBef>
              <a:spcAft>
                <a:spcPts val="0"/>
              </a:spcAft>
              <a:buSzPts val="1400"/>
              <a:buChar char="○"/>
            </a:pPr>
            <a:r>
              <a:rPr lang="en" sz="1400"/>
              <a:t>F1-Score</a:t>
            </a:r>
            <a:endParaRPr sz="1400"/>
          </a:p>
          <a:p>
            <a:pPr indent="-317500" lvl="1" marL="914400" rtl="0" algn="l">
              <a:spcBef>
                <a:spcPts val="0"/>
              </a:spcBef>
              <a:spcAft>
                <a:spcPts val="0"/>
              </a:spcAft>
              <a:buSzPts val="1400"/>
              <a:buChar char="○"/>
            </a:pPr>
            <a:r>
              <a:rPr lang="en" sz="1400"/>
              <a:t>Recall</a:t>
            </a:r>
            <a:endParaRPr sz="1400"/>
          </a:p>
          <a:p>
            <a:pPr indent="-317500" lvl="1" marL="914400" rtl="0" algn="l">
              <a:spcBef>
                <a:spcPts val="0"/>
              </a:spcBef>
              <a:spcAft>
                <a:spcPts val="0"/>
              </a:spcAft>
              <a:buSzPts val="1400"/>
              <a:buChar char="○"/>
            </a:pPr>
            <a:r>
              <a:rPr lang="en" sz="1400"/>
              <a:t>Precision</a:t>
            </a:r>
            <a:endParaRPr sz="1400"/>
          </a:p>
          <a:p>
            <a:pPr indent="0" lvl="0" marL="0" rtl="0" algn="l">
              <a:spcBef>
                <a:spcPts val="1200"/>
              </a:spcBef>
              <a:spcAft>
                <a:spcPts val="1200"/>
              </a:spcAft>
              <a:buNone/>
            </a:pPr>
            <a:r>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Model Performance </a:t>
            </a:r>
            <a:endParaRPr/>
          </a:p>
        </p:txBody>
      </p:sp>
      <p:sp>
        <p:nvSpPr>
          <p:cNvPr id="136" name="Google Shape;136;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Best Models: Decision Tree and Random Forest</a:t>
            </a:r>
            <a:endParaRPr/>
          </a:p>
          <a:p>
            <a:pPr indent="-311150" lvl="0" marL="457200" rtl="0" algn="l">
              <a:spcBef>
                <a:spcPts val="0"/>
              </a:spcBef>
              <a:spcAft>
                <a:spcPts val="0"/>
              </a:spcAft>
              <a:buSzPts val="1300"/>
              <a:buChar char="●"/>
            </a:pPr>
            <a:r>
              <a:rPr lang="en"/>
              <a:t>Decision Tree very high performance given the very fast computation</a:t>
            </a:r>
            <a:endParaRPr/>
          </a:p>
          <a:p>
            <a:pPr indent="-311150" lvl="0" marL="457200" rtl="0" algn="l">
              <a:spcBef>
                <a:spcPts val="0"/>
              </a:spcBef>
              <a:spcAft>
                <a:spcPts val="0"/>
              </a:spcAft>
              <a:buSzPts val="1300"/>
              <a:buChar char="●"/>
            </a:pPr>
            <a:r>
              <a:rPr lang="en"/>
              <a:t>Preprocessing of data matters → </a:t>
            </a:r>
            <a:r>
              <a:rPr i="1" lang="en"/>
              <a:t>min-max scaled</a:t>
            </a:r>
            <a:r>
              <a:rPr lang="en"/>
              <a:t> outperforms </a:t>
            </a:r>
            <a:r>
              <a:rPr i="1" lang="en"/>
              <a:t>PCA</a:t>
            </a:r>
            <a:endParaRPr i="1"/>
          </a:p>
        </p:txBody>
      </p:sp>
      <p:pic>
        <p:nvPicPr>
          <p:cNvPr id="137" name="Google Shape;137;p21"/>
          <p:cNvPicPr preferRelativeResize="0"/>
          <p:nvPr/>
        </p:nvPicPr>
        <p:blipFill>
          <a:blip r:embed="rId3">
            <a:alphaModFix/>
          </a:blip>
          <a:stretch>
            <a:fillRect/>
          </a:stretch>
        </p:blipFill>
        <p:spPr>
          <a:xfrm>
            <a:off x="2604963" y="2939600"/>
            <a:ext cx="3937675" cy="1951925"/>
          </a:xfrm>
          <a:prstGeom prst="rect">
            <a:avLst/>
          </a:prstGeom>
          <a:noFill/>
          <a:ln>
            <a:noFill/>
          </a:ln>
        </p:spPr>
      </p:pic>
      <p:sp>
        <p:nvSpPr>
          <p:cNvPr id="138" name="Google Shape;138;p21"/>
          <p:cNvSpPr/>
          <p:nvPr/>
        </p:nvSpPr>
        <p:spPr>
          <a:xfrm>
            <a:off x="2605050" y="4057450"/>
            <a:ext cx="3937800" cy="156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