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BE00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BE00FF"/>
        </a:fontRef>
        <a:srgbClr val="BE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E00FF"/>
              </a:solidFill>
              <a:prstDash val="solid"/>
              <a:round/>
            </a:ln>
          </a:top>
          <a:bottom>
            <a:ln w="254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E00FF"/>
              </a:solidFill>
              <a:prstDash val="solid"/>
              <a:round/>
            </a:ln>
          </a:top>
          <a:bottom>
            <a:ln w="25400" cap="flat">
              <a:solidFill>
                <a:srgbClr val="BE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BE00FF"/>
        </a:fontRef>
        <a:srgbClr val="BE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FF"/>
          </a:solidFill>
        </a:fill>
      </a:tcStyle>
    </a:wholeTbl>
    <a:band2H>
      <a:tcTxStyle b="def" i="def"/>
      <a:tcStyle>
        <a:tcBdr/>
        <a:fill>
          <a:solidFill>
            <a:srgbClr val="F4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E00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E00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E00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32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409446" defTabSz="1511769">
              <a:spcBef>
                <a:spcPts val="0"/>
              </a:spcBef>
              <a:buSzTx/>
              <a:buNone/>
              <a:defRPr spc="-124" sz="527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3" y="1270000"/>
            <a:ext cx="16840203" cy="1122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89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1" y="1263650"/>
            <a:ext cx="16757662" cy="1118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8"/>
            <a:ext cx="10922000" cy="1639993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egexr.com" TargetMode="External"/><Relationship Id="rId3" Type="http://schemas.openxmlformats.org/officeDocument/2006/relationships/hyperlink" Target="https://learn.microsoft.com/es-es/dotnet/standard/base-types/regular-expression-language-quick-referenc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orge Quintanilla"/>
          <p:cNvSpPr txBox="1"/>
          <p:nvPr>
            <p:ph type="body" sz="quarter" idx="1"/>
          </p:nvPr>
        </p:nvSpPr>
        <p:spPr>
          <a:xfrm>
            <a:off x="1206499" y="11839047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Jorge Quintanilla</a:t>
            </a:r>
          </a:p>
        </p:txBody>
      </p:sp>
      <p:sp>
        <p:nvSpPr>
          <p:cNvPr id="152" name="Previo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/>
          <a:p>
            <a:pPr lvl="1" indent="457200">
              <a:defRPr spc="-300" sz="11600"/>
            </a:pPr>
            <a:r>
              <a:t>IoT</a:t>
            </a:r>
          </a:p>
        </p:txBody>
      </p:sp>
      <p:sp>
        <p:nvSpPr>
          <p:cNvPr id="153" name="Protocolos"/>
          <p:cNvSpPr txBox="1"/>
          <p:nvPr/>
        </p:nvSpPr>
        <p:spPr>
          <a:xfrm>
            <a:off x="1649442" y="71968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2023-10-25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ev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RegEx (Expresiones Regulares)</a:t>
            </a:r>
          </a:p>
        </p:txBody>
      </p:sp>
      <p:sp>
        <p:nvSpPr>
          <p:cNvPr id="156" name="Lo importante son capas 1 - 4…"/>
          <p:cNvSpPr txBox="1"/>
          <p:nvPr>
            <p:ph type="body" idx="21"/>
          </p:nvPr>
        </p:nvSpPr>
        <p:spPr>
          <a:xfrm>
            <a:off x="1971822" y="2754627"/>
            <a:ext cx="20936797" cy="96944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1682452">
              <a:spcBef>
                <a:spcPts val="3100"/>
              </a:spcBef>
              <a:buSzTx/>
              <a:buNone/>
              <a:defRPr sz="3300"/>
            </a:pPr>
          </a:p>
          <a:p>
            <a:pPr marL="0" indent="0" defTabSz="1682452">
              <a:spcBef>
                <a:spcPts val="3100"/>
              </a:spcBef>
              <a:buSzTx/>
              <a:buNone/>
              <a:defRPr sz="3300"/>
            </a:pPr>
            <a:r>
              <a:t>Página para practicar</a:t>
            </a:r>
          </a:p>
          <a:p>
            <a:pPr marL="0" indent="0" defTabSz="1682452">
              <a:spcBef>
                <a:spcPts val="3100"/>
              </a:spcBef>
              <a:buSzTx/>
              <a:buNone/>
              <a:defRPr sz="33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https://regexr.com</a:t>
            </a:r>
          </a:p>
          <a:p>
            <a:pPr marL="0" indent="0" defTabSz="1682452">
              <a:spcBef>
                <a:spcPts val="3100"/>
              </a:spcBef>
              <a:buSzTx/>
              <a:buNone/>
              <a:defRPr sz="3300"/>
            </a:pPr>
            <a:r>
              <a:t>Documentación</a:t>
            </a:r>
          </a:p>
          <a:p>
            <a:pPr marL="0" indent="0" defTabSz="1682452">
              <a:spcBef>
                <a:spcPts val="3100"/>
              </a:spcBef>
              <a:buSzTx/>
              <a:buNone/>
              <a:defRPr sz="33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https://learn.microsoft.com/es-es/dotnet/standard/base-types/regular-expression-language-quick-reference</a:t>
            </a:r>
          </a:p>
          <a:p>
            <a:pPr marL="0" indent="0" defTabSz="1682452">
              <a:spcBef>
                <a:spcPts val="3100"/>
              </a:spcBef>
              <a:buSzTx/>
              <a:buNone/>
              <a:defRPr sz="3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ev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RegEx (Expresiones Regulares)</a:t>
            </a:r>
          </a:p>
        </p:txBody>
      </p:sp>
      <p:pic>
        <p:nvPicPr>
          <p:cNvPr id="15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1548" y="2766151"/>
            <a:ext cx="17200904" cy="5649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3339" y="9006445"/>
            <a:ext cx="14903570" cy="4273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ev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00"/>
            </a:pPr>
            <a:r>
              <a:t>RegEx (Expresiones Regulares)</a:t>
            </a:r>
          </a:p>
        </p:txBody>
      </p:sp>
      <p:sp>
        <p:nvSpPr>
          <p:cNvPr id="163" name="Lo importante son capas 1 - 4…"/>
          <p:cNvSpPr txBox="1"/>
          <p:nvPr/>
        </p:nvSpPr>
        <p:spPr>
          <a:xfrm>
            <a:off x="1121669" y="2698446"/>
            <a:ext cx="20936797" cy="969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\w - Carácteres de palabras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\s - Espacio en Blanco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\d - Numéricos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\w{} - Longitud de Carácteres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[] - Agrupar - Cualquiera de los carácteres dentro de []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() - Agrupa pero busca sólo dentro del grupo dentro de ()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^ - Lineas que empiezan con el cáracter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(?&lt;=) - Ver hacia atrás positivamente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(?&lt;!) - Ver hacia atrás negativamente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(?= | ?!) - Ver hacia adelante positiva o negativamente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(?&lt;nombre&gt;) - Nombre al grupo con el nombre “nombre”</a:t>
            </a:r>
          </a:p>
          <a:p>
            <a:pPr algn="l" defTabSz="1396435">
              <a:lnSpc>
                <a:spcPct val="90000"/>
              </a:lnSpc>
              <a:spcBef>
                <a:spcPts val="2500"/>
              </a:spcBef>
              <a:defRPr sz="2739">
                <a:solidFill>
                  <a:srgbClr val="FFFFFF"/>
                </a:solidFill>
              </a:defRPr>
            </a:pPr>
            <a:r>
              <a:t>(?:) - Excluir dentro del grupo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BE00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BE00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