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anjusha sethi"/>
  <p:cmAuthor clrIdx="1" id="1" initials="" lastIdx="1" name="Jennifer Jon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2AD7CF-EEDD-4D36-B690-786698F2241B}">
  <a:tblStyle styleId="{D92AD7CF-EEDD-4D36-B690-786698F224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25T17:17:18.880">
    <p:pos x="6000" y="0"/>
    <p:text>should we say why we created the year column</p:text>
  </p:cm>
  <p:cm authorId="0" idx="2" dt="2023-10-25T17:15:12.081">
    <p:pos x="6000" y="0"/>
    <p:text>to analyze the crime by year.</p:text>
  </p:cm>
  <p:cm authorId="1" idx="1" dt="2023-10-25T17:17:18.880">
    <p:pos x="6000" y="0"/>
    <p:text>Sure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308b54b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308b54b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wanted to see due to COVID if crime rate in different areas in Los </a:t>
            </a:r>
            <a:r>
              <a:rPr lang="en"/>
              <a:t>Angeles was affected differently. Total 21 Area. Though we saw in Bar Graph there is a decline in crimes in all areas. To further visualize it we put the data on the Map of Los Angeles.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2960dcee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2960dcee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30defa0b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30defa0b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visually it seems like th </a:t>
            </a:r>
            <a:r>
              <a:rPr lang="en"/>
              <a:t>density</a:t>
            </a:r>
            <a:r>
              <a:rPr lang="en"/>
              <a:t> of crime is decreased but need further statistical testing to prove it.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30defa0b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30defa0b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30defa0b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30defa0b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30defa0b2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30defa0b2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34337cf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34337cf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compared the total crime counts and victim ethnicity. We found that the most crimes happened among Hispanic victims.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904a8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2904a8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400"/>
              <a:buChar char="❏"/>
            </a:pPr>
            <a:r>
              <a:rPr lang="en" sz="1400">
                <a:solidFill>
                  <a:srgbClr val="2A3990"/>
                </a:solidFill>
              </a:rPr>
              <a:t>After </a:t>
            </a:r>
            <a:r>
              <a:rPr lang="en" sz="1400">
                <a:solidFill>
                  <a:srgbClr val="2A3990"/>
                </a:solidFill>
              </a:rPr>
              <a:t>plotting</a:t>
            </a:r>
            <a:r>
              <a:rPr lang="en" sz="1400">
                <a:solidFill>
                  <a:srgbClr val="2A3990"/>
                </a:solidFill>
              </a:rPr>
              <a:t> the Crime Trends on Hispanic Victims, we found it interesting that the graph is similar to the annual Crime percentage change that Daniel presented earlier. </a:t>
            </a:r>
            <a:endParaRPr sz="1400">
              <a:solidFill>
                <a:srgbClr val="2A399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400"/>
              <a:buChar char="❏"/>
            </a:pPr>
            <a:r>
              <a:rPr lang="en" sz="1400">
                <a:solidFill>
                  <a:srgbClr val="2A3990"/>
                </a:solidFill>
              </a:rPr>
              <a:t>As you can see the Crime rates decreased during COVID. This could be due to the quarantine restrictions and regulations during COVID. </a:t>
            </a:r>
            <a:endParaRPr sz="1400">
              <a:solidFill>
                <a:srgbClr val="2A399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400"/>
              <a:buChar char="❏"/>
            </a:pPr>
            <a:r>
              <a:rPr lang="en" sz="1400">
                <a:solidFill>
                  <a:srgbClr val="2A3990"/>
                </a:solidFill>
              </a:rPr>
              <a:t>It would be an potential key indicator for total crime trends in LA </a:t>
            </a:r>
            <a:endParaRPr sz="1400">
              <a:solidFill>
                <a:srgbClr val="2A399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400"/>
              <a:buChar char="❏"/>
            </a:pPr>
            <a:r>
              <a:rPr lang="en" sz="1400">
                <a:solidFill>
                  <a:srgbClr val="2A3990"/>
                </a:solidFill>
              </a:rPr>
              <a:t>However to note Although the graph shows a change during COVID, this is not a statistical relationship </a:t>
            </a:r>
            <a:endParaRPr sz="1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399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399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34337cf9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34337cf9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2904a8f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2904a8f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960dcee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2960dcee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30defa0b2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30defa0b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36bf789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36bf789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6bf789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36bf789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2f741a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2f741a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08b54b8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308b54b8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08b54b8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08b54b8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2960dcee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2960dce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308b54b8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308b54b8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308b54b8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308b54b8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atalog.data.gov/dataset/crime-data-from-2010-to-2019/resource/7019ef5a-a383-479c-8a28-8175ced9b7f5" TargetMode="External"/><Relationship Id="rId4" Type="http://schemas.openxmlformats.org/officeDocument/2006/relationships/hyperlink" Target="https://catalog.data.gov/dataset/crime-data-from-2010-to-2019/resource/7019ef5a-a383-479c-8a28-8175ced9b7f5" TargetMode="External"/><Relationship Id="rId5" Type="http://schemas.openxmlformats.org/officeDocument/2006/relationships/hyperlink" Target="https://data.lacity.org/Public-Safety/Crime-Data-from-2020-to-Present/2nrs-mtv8" TargetMode="External"/><Relationship Id="rId6" Type="http://schemas.openxmlformats.org/officeDocument/2006/relationships/hyperlink" Target="https://data.lacity.org/Public-Safety/Crime-Data-from-2020-to-Present/2nrs-mtv8" TargetMode="External"/><Relationship Id="rId7" Type="http://schemas.openxmlformats.org/officeDocument/2006/relationships/hyperlink" Target="https://api.geoapify.com/v2/places%22%20base_ur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56550" y="640075"/>
            <a:ext cx="8534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The Effect of Covid-19 on Crime in Los Angeles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Contributors</a:t>
            </a:r>
            <a:r>
              <a:rPr b="1" lang="en" sz="1800">
                <a:solidFill>
                  <a:schemeClr val="lt1"/>
                </a:solidFill>
              </a:rPr>
              <a:t>: Daniel Casey, Jennifer Jones, Lisa Lonstein, Manjusha Sethi &amp; Suman Murali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516650" y="3628150"/>
            <a:ext cx="2014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October 25, 2023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54500"/>
            <a:ext cx="8520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 u="sng"/>
              <a:t>Effect of COVID in different area in Los Angeles</a:t>
            </a:r>
            <a:endParaRPr u="sng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017725"/>
            <a:ext cx="46761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5437200" y="1017725"/>
            <a:ext cx="33951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Total 21 Areas were part of our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Divided 21 Areas into Four Bins as per LAPD               Bureaus.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Central, South, West, Valley.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Calculated the mean of crimes in 4 Bureaus     for Pre Covid and Covid Era.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Change  in Crime over all the Areas.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Central and west had an increase in crime and South and Valley had a decrease in crime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Statistical Analysis needed to be  </a:t>
            </a:r>
            <a:r>
              <a:rPr lang="en" sz="1200">
                <a:solidFill>
                  <a:schemeClr val="dk1"/>
                </a:solidFill>
              </a:rPr>
              <a:t>performed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0" y="1017725"/>
            <a:ext cx="4754101" cy="3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777" u="sng"/>
              <a:t>Pattern of Crimes in Four different Areas in Pre Covid Era</a:t>
            </a:r>
            <a:endParaRPr sz="2777" u="sng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34000" y="1235350"/>
            <a:ext cx="39315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5289475" y="1235350"/>
            <a:ext cx="29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810175" y="1358850"/>
            <a:ext cx="39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0" y="1358850"/>
            <a:ext cx="4806226" cy="33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 rot="1049">
            <a:off x="5372675" y="3867689"/>
            <a:ext cx="295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of Crimes were high in all 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5549425" y="11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{D92AD7CF-EEDD-4D36-B690-786698F2241B}</a:tableStyleId>
              </a:tblPr>
              <a:tblGrid>
                <a:gridCol w="1651025"/>
                <a:gridCol w="1541225"/>
              </a:tblGrid>
              <a:tr h="6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Crimes in Pre Covid Era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401884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54326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38842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92600"/>
            <a:ext cx="8520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u="sng"/>
              <a:t>Pattern of Crimes in Four different Areas in Covid Era</a:t>
            </a:r>
            <a:endParaRPr u="sng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873125"/>
            <a:ext cx="60648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79550" cy="35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6376500" y="3233750"/>
            <a:ext cx="2493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Visually Crime density of Covid Era looks reduced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than the Pre Covid Era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6438650" y="8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{D92AD7CF-EEDD-4D36-B690-786698F2241B}</a:tableStyleId>
              </a:tblPr>
              <a:tblGrid>
                <a:gridCol w="1343000"/>
                <a:gridCol w="1253700"/>
              </a:tblGrid>
              <a:tr h="61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Crimes in Covid Area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38260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35408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48395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41450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107325"/>
            <a:ext cx="8710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u="sng">
                <a:latin typeface="Arial"/>
                <a:ea typeface="Arial"/>
                <a:cs typeface="Arial"/>
                <a:sym typeface="Arial"/>
              </a:rPr>
              <a:t>Hypothesis Testing: Four </a:t>
            </a:r>
            <a:r>
              <a:rPr lang="en" sz="2380" u="sng">
                <a:latin typeface="Arial"/>
                <a:ea typeface="Arial"/>
                <a:cs typeface="Arial"/>
                <a:sym typeface="Arial"/>
              </a:rPr>
              <a:t>Bureaus</a:t>
            </a:r>
            <a:r>
              <a:rPr lang="en" sz="2500" u="sng">
                <a:latin typeface="Arial"/>
                <a:ea typeface="Arial"/>
                <a:cs typeface="Arial"/>
                <a:sym typeface="Arial"/>
              </a:rPr>
              <a:t> were affected by COVID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22975" y="2280625"/>
            <a:ext cx="84993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1667">
                <a:solidFill>
                  <a:schemeClr val="dk1"/>
                </a:solidFill>
              </a:rPr>
              <a:t>A</a:t>
            </a:r>
            <a:r>
              <a:rPr lang="en" sz="1667">
                <a:solidFill>
                  <a:schemeClr val="dk1"/>
                </a:solidFill>
              </a:rPr>
              <a:t> Chi Square Test was performed to</a:t>
            </a:r>
            <a:r>
              <a:rPr lang="en" sz="1667">
                <a:solidFill>
                  <a:schemeClr val="dk1"/>
                </a:solidFill>
              </a:rPr>
              <a:t> </a:t>
            </a:r>
            <a:r>
              <a:rPr lang="en" sz="1667">
                <a:solidFill>
                  <a:schemeClr val="dk1"/>
                </a:solidFill>
              </a:rPr>
              <a:t>Statistically</a:t>
            </a:r>
            <a:r>
              <a:rPr lang="en" sz="1667">
                <a:solidFill>
                  <a:schemeClr val="dk1"/>
                </a:solidFill>
              </a:rPr>
              <a:t> analyse the </a:t>
            </a:r>
            <a:r>
              <a:rPr lang="en" sz="1667">
                <a:solidFill>
                  <a:schemeClr val="dk1"/>
                </a:solidFill>
              </a:rPr>
              <a:t>independence</a:t>
            </a:r>
            <a:r>
              <a:rPr lang="en" sz="1667">
                <a:solidFill>
                  <a:schemeClr val="dk1"/>
                </a:solidFill>
              </a:rPr>
              <a:t> of  two variables of Mean Crimes in 4 </a:t>
            </a:r>
            <a:r>
              <a:rPr lang="en" sz="1667">
                <a:solidFill>
                  <a:schemeClr val="dk1"/>
                </a:solidFill>
              </a:rPr>
              <a:t>Bureaus</a:t>
            </a:r>
            <a:r>
              <a:rPr lang="en" sz="1667">
                <a:solidFill>
                  <a:schemeClr val="dk1"/>
                </a:solidFill>
              </a:rPr>
              <a:t>  for Pre CoVID and COVID Area. </a:t>
            </a:r>
            <a:endParaRPr sz="685"/>
          </a:p>
        </p:txBody>
      </p:sp>
      <p:sp>
        <p:nvSpPr>
          <p:cNvPr id="175" name="Google Shape;175;p25"/>
          <p:cNvSpPr txBox="1"/>
          <p:nvPr/>
        </p:nvSpPr>
        <p:spPr>
          <a:xfrm>
            <a:off x="5983300" y="1824500"/>
            <a:ext cx="67200" cy="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603675" y="3227125"/>
            <a:ext cx="8143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p value was 1.3551948317078352e-127 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P value was significantly lower than the alpha value = 0.5. So we can reject the Null Hypothesis.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311700" y="939075"/>
            <a:ext cx="8354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500250" y="1192125"/>
            <a:ext cx="814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Null Hypothesis</a:t>
            </a:r>
            <a:r>
              <a:rPr lang="en" sz="1600">
                <a:solidFill>
                  <a:schemeClr val="dk1"/>
                </a:solidFill>
              </a:rPr>
              <a:t>: There is no statistical difference between PreCovid/ Covid Crime Data in Four Bureaus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u="sng"/>
              <a:t>COVID effects on the total number of victims </a:t>
            </a:r>
            <a:r>
              <a:rPr lang="en" sz="2400"/>
              <a:t>(male/female) </a:t>
            </a:r>
            <a:endParaRPr sz="24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00" y="674825"/>
            <a:ext cx="5902875" cy="44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05150" y="1376175"/>
            <a:ext cx="2914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chart, it appears that crime for both men and women crime decreased in 2020 and increased in 2021 to 2022.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the t-test tell us if this is </a:t>
            </a:r>
            <a:r>
              <a:rPr lang="en" sz="1600"/>
              <a:t>significant</a:t>
            </a:r>
            <a:r>
              <a:rPr lang="en" sz="1600"/>
              <a:t> change?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u="sng">
                <a:latin typeface="Arial"/>
                <a:ea typeface="Arial"/>
                <a:cs typeface="Arial"/>
                <a:sym typeface="Arial"/>
              </a:rPr>
              <a:t>Hypothesis Testing - COVID effects on victims by gender</a:t>
            </a:r>
            <a:endParaRPr sz="2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We should see a decrease in the number of total victims by gender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T-statistic (from stats): 0.024404718875823357 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P-value (from stats): 0.9807161287234315 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Null Hypothesis: There is no significant difference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Independent Hypothesis: There is some significant difference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RESULT OF T-TEST: Failed to reject the null hypothesis (from stats): There is no significant difference between the groups.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158750"/>
            <a:ext cx="8520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Total Crime and Victim Ethnicity </a:t>
            </a:r>
            <a:endParaRPr u="sng"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75" y="961575"/>
            <a:ext cx="4067300" cy="37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1321000" y="1208575"/>
            <a:ext cx="9555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12250" y="33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u="sng"/>
              <a:t>Crime Trends of Hispanic Victims </a:t>
            </a:r>
            <a:endParaRPr u="sng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50" y="1034050"/>
            <a:ext cx="4594576" cy="30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6526625" y="1772125"/>
            <a:ext cx="2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5512852" y="911900"/>
            <a:ext cx="3650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the data, it is evident that the highest number of crime victims were of Hispanic ethnicity.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2020, the total crimes declined during COVID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Quarantine </a:t>
            </a:r>
            <a:r>
              <a:rPr lang="en">
                <a:solidFill>
                  <a:schemeClr val="dk1"/>
                </a:solidFill>
              </a:rPr>
              <a:t>Restrictions</a:t>
            </a:r>
            <a:r>
              <a:rPr lang="en">
                <a:solidFill>
                  <a:schemeClr val="dk1"/>
                </a:solidFill>
              </a:rPr>
              <a:t> and Regulations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Potential key indicator for total crime in LA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Follow the Annual Percent Graph on Total Crimes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Limitations</a:t>
            </a:r>
            <a:endParaRPr u="sng"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450">
                <a:solidFill>
                  <a:schemeClr val="dk1"/>
                </a:solidFill>
              </a:rPr>
              <a:t>“ Research is like Swiss Cheese. There are always holes. We just need to figure out how big and where.”</a:t>
            </a:r>
            <a:endParaRPr i="1" sz="14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i="1"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</a:rPr>
              <a:t>Our Data was compiled from from hand written reports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</a:rPr>
              <a:t>Our assumption: COVID-19 era was in 2020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</a:rPr>
              <a:t>Reduction in total crime in 2023 can be partially attributed to a truncated collection of data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</a:rPr>
              <a:t>We did not have a key or legend to understand some of the data, like X for Gender, ages &lt;= 0, and etc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</a:rPr>
              <a:t>Some of the longitude and latitude entries were not right.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Conclusions</a:t>
            </a:r>
            <a:endParaRPr u="sng"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Covid-19 did not have a significant effect on annual crime in Los Angeles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Covid-19 crime numbers were statistically significantly different than Pre Covid Crime numbers in Four Bureaus of Los Angeles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Covid-19 did not have a significant effect on the victim gender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Covid-19  effect on domestic violence and child abuse was not conclusive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14575" y="1239000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</a:t>
            </a: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determine the potential effects of the Covid-19 pandemic on crime in the city of Los           Angeles.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6999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6999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6999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	Did the Covid-19 pandemic have a significant impact on overall crime?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6999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	Did crime shift by bureau over time?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6999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Did the pandemic affect the number of victims by gender?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86999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	Was there was an increase in domestic violence and child abuse?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86999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6999"/>
              </a:lnSpc>
              <a:spcBef>
                <a:spcPts val="1200"/>
              </a:spcBef>
              <a:spcAft>
                <a:spcPts val="800"/>
              </a:spcAft>
              <a:buSzPts val="523"/>
              <a:buNone/>
            </a:pPr>
            <a:r>
              <a:rPr lang="en" sz="14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383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Attributions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Set: City of LA Crime Dataset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2010 – 2019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2020-Present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Used</a:t>
            </a: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 u="sng">
                <a:solidFill>
                  <a:schemeClr val="hlink"/>
                </a:solidFill>
                <a:hlinkClick r:id="rId7"/>
              </a:rPr>
              <a:t>Base Geoapify URL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30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99" y="1229874"/>
            <a:ext cx="5333200" cy="29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Hypothesis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03500"/>
            <a:ext cx="42603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Null Hypothesis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Annual Crime</a:t>
            </a:r>
            <a:r>
              <a:rPr lang="en" sz="1400">
                <a:solidFill>
                  <a:schemeClr val="dk1"/>
                </a:solidFill>
              </a:rPr>
              <a:t>: Covid-19 did not have a significant effect on crime in Los Angeles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By Bureau</a:t>
            </a:r>
            <a:r>
              <a:rPr lang="en" sz="1400">
                <a:solidFill>
                  <a:schemeClr val="dk1"/>
                </a:solidFill>
              </a:rPr>
              <a:t>: Covid-19 did not have a significant effect on crime in each area of Los Angeles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By Gender</a:t>
            </a:r>
            <a:r>
              <a:rPr lang="en" sz="1400">
                <a:solidFill>
                  <a:schemeClr val="dk1"/>
                </a:solidFill>
              </a:rPr>
              <a:t>: Covid-19 did not have a significant effect on the victim gender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By Type</a:t>
            </a:r>
            <a:r>
              <a:rPr lang="en" sz="1400">
                <a:solidFill>
                  <a:schemeClr val="dk1"/>
                </a:solidFill>
              </a:rPr>
              <a:t>: Covid-19 did not have a significant effect on domestic violence and child abuse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673075" y="2571750"/>
            <a:ext cx="45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453500" y="1303500"/>
            <a:ext cx="43788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Alternate Hypothesis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Annual Crime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Covid-19 did have a significant effect on crime in Los Angeles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Bureau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Covid-19 did have a significant effect on crime in each area of Los Angeles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Gender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Covid-19 did have a significant effect on the victim gender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Type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Covid-19 did have a significant effect on domestic violence and child abuse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Methodology</a:t>
            </a:r>
            <a:endParaRPr u="sng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Data Sources</a:t>
            </a:r>
            <a:r>
              <a:rPr lang="en" sz="5600">
                <a:solidFill>
                  <a:schemeClr val="dk1"/>
                </a:solidFill>
              </a:rPr>
              <a:t>: Reported Crime from Los Angeles Police Department, from 2010-2019 and 2020-PRESENT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Analyzed data in two stages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Stage One</a:t>
            </a:r>
            <a:r>
              <a:rPr lang="en" sz="5600">
                <a:solidFill>
                  <a:schemeClr val="dk1"/>
                </a:solidFill>
              </a:rPr>
              <a:t>: Focused on the total number crimes reported, crimes reported in different areas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Stage Two</a:t>
            </a:r>
            <a:r>
              <a:rPr lang="en" sz="5600">
                <a:solidFill>
                  <a:schemeClr val="dk1"/>
                </a:solidFill>
              </a:rPr>
              <a:t>: Focused on the race and/or ethnicity of the victims, a subset of the type of crime reported, and the gender of the victims</a:t>
            </a:r>
            <a:endParaRPr sz="5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Cleaning</a:t>
            </a:r>
            <a:endParaRPr u="sng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64575" y="1017800"/>
            <a:ext cx="85206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54"/>
              <a:buNone/>
            </a:pPr>
            <a:r>
              <a:rPr lang="en" sz="866">
                <a:solidFill>
                  <a:schemeClr val="dk1"/>
                </a:solidFill>
              </a:rPr>
              <a:t>		                                                     </a:t>
            </a:r>
            <a:r>
              <a:rPr b="1" lang="en" sz="1400">
                <a:solidFill>
                  <a:schemeClr val="dk1"/>
                </a:solidFill>
              </a:rPr>
              <a:t>Steps Taken for Data Cleaning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54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1. Concatenated the two data sets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           2. Created a “Crime Year” column to analyze crime by year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           3. Removed unused columns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          4. Removed NULL entries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          5. Removed unrecorded victim age 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          6. Renamed columns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           7. Removed coordinates outside of the City of Los Angeles</a:t>
            </a:r>
            <a:endParaRPr sz="1400" strike="sng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91150" y="40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u="sng"/>
              <a:t>Annual Crime</a:t>
            </a:r>
            <a:r>
              <a:rPr lang="en" u="sng"/>
              <a:t> Analysis: Total Crime Summary</a:t>
            </a:r>
            <a:endParaRPr u="sng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Annual Crime Analysis: Total Crimes Against the Mean</a:t>
            </a:r>
            <a:endParaRPr u="sng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05526" cy="31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417225" y="1184675"/>
            <a:ext cx="43698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3 out of the 4 years of the Covid-19 pandemic returned less total crime than the mean.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Pre-Covid mean was higher than the Covid-Era mean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significance of 2013 and 2014 shows that Pre-Covid, there were still fluctuations to the total number of crimes committed in Los Angeles, as these values also fell under the mean for this timeframe.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were no outliers from among these results.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41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2020</a:t>
            </a:r>
            <a:r>
              <a:rPr lang="en">
                <a:solidFill>
                  <a:schemeClr val="dk1"/>
                </a:solidFill>
              </a:rPr>
              <a:t>, total crime dropped 15.67%, which is similar to the 14.94% reduction in 2014.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During the Covid-era, crime still increased by 5.83% in 2021 and 13.73% in 2022.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lang="en">
                <a:solidFill>
                  <a:schemeClr val="dk1"/>
                </a:solidFill>
              </a:rPr>
              <a:t>is worth nothing the 28.10% reduction in total crime in 2023 can be partially attributed to a truncated collection of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u="sng"/>
              <a:t>Annual </a:t>
            </a:r>
            <a:r>
              <a:rPr lang="en" u="sng"/>
              <a:t>Crime Analysis: Percentage Change</a:t>
            </a:r>
            <a:endParaRPr u="sng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79" y="1152475"/>
            <a:ext cx="43386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A399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linear regression produced an r-value of 0.0095, showing a weak linear relationship of total crimes over the years</a:t>
            </a:r>
            <a:endParaRPr sz="1400">
              <a:solidFill>
                <a:srgbClr val="2A399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650"/>
              <a:buChar char="●"/>
            </a:pPr>
            <a:r>
              <a:rPr lang="en" sz="14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T-Test of the Pre-Covid and Covid-Era means produced a p-value of 0.2469</a:t>
            </a:r>
            <a:endParaRPr sz="1400">
              <a:solidFill>
                <a:srgbClr val="2A399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650"/>
              <a:buChar char="●"/>
            </a:pPr>
            <a:r>
              <a:rPr lang="en" sz="14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was a 9.08% decrease from the Pre-Covid mean to the Covid-Era mean, but despite this, it is not a statistically significant difference that allows us to reject the null hypothesis.</a:t>
            </a:r>
            <a:endParaRPr sz="1400">
              <a:solidFill>
                <a:srgbClr val="2A399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Annual Crime Analysis</a:t>
            </a:r>
            <a:r>
              <a:rPr lang="en" u="sng"/>
              <a:t> Hypothesis Testing</a:t>
            </a:r>
            <a:endParaRPr u="sng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9875"/>
            <a:ext cx="4260301" cy="311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