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5" r:id="rId9"/>
    <p:sldId id="266" r:id="rId10"/>
    <p:sldId id="267" r:id="rId11"/>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14"/>
  </p:normalViewPr>
  <p:slideViewPr>
    <p:cSldViewPr snapToGrid="0" snapToObjects="1">
      <p:cViewPr>
        <p:scale>
          <a:sx n="125" d="100"/>
          <a:sy n="125"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68DD58-DB10-B74B-B122-90C79E1AB54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1B6B637-9BBC-A746-A123-DA9D7235E28C}"/>
              </a:ext>
            </a:extLst>
          </p:cNvPr>
          <p:cNvSpPr>
            <a:spLocks noGrp="1"/>
          </p:cNvSpPr>
          <p:nvPr>
            <p:ph type="ctrTitle"/>
          </p:nvPr>
        </p:nvSpPr>
        <p:spPr>
          <a:xfrm>
            <a:off x="2913413" y="586582"/>
            <a:ext cx="8213766" cy="2387600"/>
          </a:xfrm>
        </p:spPr>
        <p:txBody>
          <a:bodyPr anchor="b"/>
          <a:lstStyle>
            <a:lvl1pPr algn="l">
              <a:defRPr sz="6000">
                <a:solidFill>
                  <a:schemeClr val="bg1"/>
                </a:solidFill>
              </a:defRPr>
            </a:lvl1pPr>
          </a:lstStyle>
          <a:p>
            <a:r>
              <a:rPr lang="en-GB" dirty="0"/>
              <a:t>Click to edit Master title style</a:t>
            </a:r>
            <a:endParaRPr lang="en-UA" dirty="0"/>
          </a:p>
        </p:txBody>
      </p:sp>
      <p:sp>
        <p:nvSpPr>
          <p:cNvPr id="3" name="Subtitle 2">
            <a:extLst>
              <a:ext uri="{FF2B5EF4-FFF2-40B4-BE49-F238E27FC236}">
                <a16:creationId xmlns:a16="http://schemas.microsoft.com/office/drawing/2014/main" id="{608A1883-B08D-BD4A-B1A4-564CFBF69671}"/>
              </a:ext>
            </a:extLst>
          </p:cNvPr>
          <p:cNvSpPr>
            <a:spLocks noGrp="1"/>
          </p:cNvSpPr>
          <p:nvPr>
            <p:ph type="subTitle" idx="1"/>
          </p:nvPr>
        </p:nvSpPr>
        <p:spPr>
          <a:xfrm>
            <a:off x="2913413" y="3066257"/>
            <a:ext cx="8213766"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A"/>
          </a:p>
        </p:txBody>
      </p:sp>
      <p:sp>
        <p:nvSpPr>
          <p:cNvPr id="4" name="Date Placeholder 3">
            <a:extLst>
              <a:ext uri="{FF2B5EF4-FFF2-40B4-BE49-F238E27FC236}">
                <a16:creationId xmlns:a16="http://schemas.microsoft.com/office/drawing/2014/main" id="{7A60FEBF-FC68-5940-8408-7AA92F26FA8D}"/>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5" name="Footer Placeholder 4">
            <a:extLst>
              <a:ext uri="{FF2B5EF4-FFF2-40B4-BE49-F238E27FC236}">
                <a16:creationId xmlns:a16="http://schemas.microsoft.com/office/drawing/2014/main" id="{76AF05D3-01BF-8A42-B5E2-AA2327A4FC38}"/>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B1A25D76-1EFE-FA4C-8D0F-96E4026445FE}"/>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166663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0DE8-5326-0240-93CC-CE2DBE7A8DB3}"/>
              </a:ext>
            </a:extLst>
          </p:cNvPr>
          <p:cNvSpPr>
            <a:spLocks noGrp="1"/>
          </p:cNvSpPr>
          <p:nvPr>
            <p:ph type="title"/>
          </p:nvPr>
        </p:nvSpPr>
        <p:spPr/>
        <p:txBody>
          <a:bodyPr/>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490DD616-202F-0C4A-8498-BAF9B80229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9BB97C6E-BA0B-9142-9BD9-D114451280B7}"/>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5" name="Footer Placeholder 4">
            <a:extLst>
              <a:ext uri="{FF2B5EF4-FFF2-40B4-BE49-F238E27FC236}">
                <a16:creationId xmlns:a16="http://schemas.microsoft.com/office/drawing/2014/main" id="{6A5F3C7A-3D05-004B-8719-DCFDE50D3DEB}"/>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49B22C74-F7E3-4149-A59E-138439A0B20C}"/>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311778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EC024-114A-2E49-87A2-3A1B102C0D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D6AF4E8B-9B93-B841-9A41-58F2A8F7FD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4E097BB6-C721-A64C-9FED-ADB1BC398AD7}"/>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5" name="Footer Placeholder 4">
            <a:extLst>
              <a:ext uri="{FF2B5EF4-FFF2-40B4-BE49-F238E27FC236}">
                <a16:creationId xmlns:a16="http://schemas.microsoft.com/office/drawing/2014/main" id="{05D44087-0D6B-DF46-B616-004152490015}"/>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7D8BF165-B5F1-A84D-AD5D-2D894A7AC3F3}"/>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335079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1493-70DA-4F40-B18B-018827575C12}"/>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C7BE5BD0-B7A8-9B40-9AB5-0DBA90DF111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0DFF31A1-DADB-F64A-BEBA-6AC48E90C9C7}"/>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5" name="Footer Placeholder 4">
            <a:extLst>
              <a:ext uri="{FF2B5EF4-FFF2-40B4-BE49-F238E27FC236}">
                <a16:creationId xmlns:a16="http://schemas.microsoft.com/office/drawing/2014/main" id="{289FB6A0-DAF0-7E47-B97C-1959E2BBCF67}"/>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98980F65-48DE-0F47-9AE4-8C5274D64A6F}"/>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2638533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9028-A6A0-AA47-9A85-DE2BD943F6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A"/>
          </a:p>
        </p:txBody>
      </p:sp>
      <p:sp>
        <p:nvSpPr>
          <p:cNvPr id="3" name="Text Placeholder 2">
            <a:extLst>
              <a:ext uri="{FF2B5EF4-FFF2-40B4-BE49-F238E27FC236}">
                <a16:creationId xmlns:a16="http://schemas.microsoft.com/office/drawing/2014/main" id="{9D621057-B7A1-0B4B-A6BB-93C07AA5B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4FD353-3005-AA44-B1F8-3D8F2C4F1782}"/>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5" name="Footer Placeholder 4">
            <a:extLst>
              <a:ext uri="{FF2B5EF4-FFF2-40B4-BE49-F238E27FC236}">
                <a16:creationId xmlns:a16="http://schemas.microsoft.com/office/drawing/2014/main" id="{35D10EE7-DEB6-C649-9E53-AE8EB744F797}"/>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371665B2-6583-FA49-ABAE-8323C6A9CAE8}"/>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167158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6745-F536-7049-8D0D-BB50A7F7BFFA}"/>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A9870B58-8BE0-5846-9A24-A91FA16732F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Content Placeholder 3">
            <a:extLst>
              <a:ext uri="{FF2B5EF4-FFF2-40B4-BE49-F238E27FC236}">
                <a16:creationId xmlns:a16="http://schemas.microsoft.com/office/drawing/2014/main" id="{321F5A85-5AB6-394A-98C8-B73B3ECE879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Date Placeholder 4">
            <a:extLst>
              <a:ext uri="{FF2B5EF4-FFF2-40B4-BE49-F238E27FC236}">
                <a16:creationId xmlns:a16="http://schemas.microsoft.com/office/drawing/2014/main" id="{C1FB91D8-BE0E-B54E-914A-3B00872C97C4}"/>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6" name="Footer Placeholder 5">
            <a:extLst>
              <a:ext uri="{FF2B5EF4-FFF2-40B4-BE49-F238E27FC236}">
                <a16:creationId xmlns:a16="http://schemas.microsoft.com/office/drawing/2014/main" id="{2F51DFF1-3F28-444E-A843-913451B16CD1}"/>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01C61945-5F70-514E-9CD4-56885BC4027F}"/>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308726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C012-00B0-E945-B698-3733663AF96F}"/>
              </a:ext>
            </a:extLst>
          </p:cNvPr>
          <p:cNvSpPr>
            <a:spLocks noGrp="1"/>
          </p:cNvSpPr>
          <p:nvPr>
            <p:ph type="title"/>
          </p:nvPr>
        </p:nvSpPr>
        <p:spPr>
          <a:xfrm>
            <a:off x="839788" y="365125"/>
            <a:ext cx="10515600" cy="1325563"/>
          </a:xfrm>
        </p:spPr>
        <p:txBody>
          <a:bodyPr/>
          <a:lstStyle/>
          <a:p>
            <a:r>
              <a:rPr lang="en-GB"/>
              <a:t>Click to edit Master title style</a:t>
            </a:r>
            <a:endParaRPr lang="en-UA"/>
          </a:p>
        </p:txBody>
      </p:sp>
      <p:sp>
        <p:nvSpPr>
          <p:cNvPr id="3" name="Text Placeholder 2">
            <a:extLst>
              <a:ext uri="{FF2B5EF4-FFF2-40B4-BE49-F238E27FC236}">
                <a16:creationId xmlns:a16="http://schemas.microsoft.com/office/drawing/2014/main" id="{AAC8B6CC-5B99-1046-94CB-3910E562F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16B4E02-4DAF-FC4B-9DF6-5739BC1D88C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Text Placeholder 4">
            <a:extLst>
              <a:ext uri="{FF2B5EF4-FFF2-40B4-BE49-F238E27FC236}">
                <a16:creationId xmlns:a16="http://schemas.microsoft.com/office/drawing/2014/main" id="{D57E5243-C7C1-884A-82EC-322F5A062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083453-DE2C-D544-9E7C-F711443EB0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7" name="Date Placeholder 6">
            <a:extLst>
              <a:ext uri="{FF2B5EF4-FFF2-40B4-BE49-F238E27FC236}">
                <a16:creationId xmlns:a16="http://schemas.microsoft.com/office/drawing/2014/main" id="{9571954B-3EBC-B744-8F53-7075B00CA8BD}"/>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8" name="Footer Placeholder 7">
            <a:extLst>
              <a:ext uri="{FF2B5EF4-FFF2-40B4-BE49-F238E27FC236}">
                <a16:creationId xmlns:a16="http://schemas.microsoft.com/office/drawing/2014/main" id="{1A4E7285-82AA-A848-856A-64686C102827}"/>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08E984CD-E115-DA48-BA47-B54C3B521551}"/>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146963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58A6-642A-BF40-9958-4533E852F172}"/>
              </a:ext>
            </a:extLst>
          </p:cNvPr>
          <p:cNvSpPr>
            <a:spLocks noGrp="1"/>
          </p:cNvSpPr>
          <p:nvPr>
            <p:ph type="title"/>
          </p:nvPr>
        </p:nvSpPr>
        <p:spPr/>
        <p:txBody>
          <a:bodyPr/>
          <a:lstStyle/>
          <a:p>
            <a:r>
              <a:rPr lang="en-GB"/>
              <a:t>Click to edit Master title style</a:t>
            </a:r>
            <a:endParaRPr lang="en-UA"/>
          </a:p>
        </p:txBody>
      </p:sp>
      <p:sp>
        <p:nvSpPr>
          <p:cNvPr id="3" name="Date Placeholder 2">
            <a:extLst>
              <a:ext uri="{FF2B5EF4-FFF2-40B4-BE49-F238E27FC236}">
                <a16:creationId xmlns:a16="http://schemas.microsoft.com/office/drawing/2014/main" id="{BEFA18D4-4CEF-7D40-B6A4-7A86F448312C}"/>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4" name="Footer Placeholder 3">
            <a:extLst>
              <a:ext uri="{FF2B5EF4-FFF2-40B4-BE49-F238E27FC236}">
                <a16:creationId xmlns:a16="http://schemas.microsoft.com/office/drawing/2014/main" id="{27689032-E3AA-E245-853E-A73CAA107E40}"/>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C97AAB9C-695D-F84B-9246-DB6248F9A355}"/>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212834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275D3-2908-3247-B605-5B971188DA59}"/>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3" name="Footer Placeholder 2">
            <a:extLst>
              <a:ext uri="{FF2B5EF4-FFF2-40B4-BE49-F238E27FC236}">
                <a16:creationId xmlns:a16="http://schemas.microsoft.com/office/drawing/2014/main" id="{997BBEC9-CBCD-D94B-9ADA-44F9C9DD0F6B}"/>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7AA8A520-85A8-8D46-8B9C-866EC1EA5804}"/>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237945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6170-6B83-DE46-BBCD-20AB77EF1E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Content Placeholder 2">
            <a:extLst>
              <a:ext uri="{FF2B5EF4-FFF2-40B4-BE49-F238E27FC236}">
                <a16:creationId xmlns:a16="http://schemas.microsoft.com/office/drawing/2014/main" id="{6C26FED9-D619-DF49-9B1D-6E39769475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Text Placeholder 3">
            <a:extLst>
              <a:ext uri="{FF2B5EF4-FFF2-40B4-BE49-F238E27FC236}">
                <a16:creationId xmlns:a16="http://schemas.microsoft.com/office/drawing/2014/main" id="{2B90FE7C-8051-964D-99B3-CF35F9C56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FCFFFE-88C3-FA49-BC3F-79D32E1D1116}"/>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6" name="Footer Placeholder 5">
            <a:extLst>
              <a:ext uri="{FF2B5EF4-FFF2-40B4-BE49-F238E27FC236}">
                <a16:creationId xmlns:a16="http://schemas.microsoft.com/office/drawing/2014/main" id="{CCB94432-4D8B-5B4F-A3A7-59742BD10295}"/>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F860719C-C737-3741-9BBB-4D0034D0BFFD}"/>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30412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62D0-2513-9841-ABC7-CDDA248657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Picture Placeholder 2">
            <a:extLst>
              <a:ext uri="{FF2B5EF4-FFF2-40B4-BE49-F238E27FC236}">
                <a16:creationId xmlns:a16="http://schemas.microsoft.com/office/drawing/2014/main" id="{5AA366AA-3FC8-B943-BE0C-AA130D266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0574131E-00F8-2F44-8CB7-E507EDF9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C94AA6-6713-014A-9DD1-54A1159D9B5F}"/>
              </a:ext>
            </a:extLst>
          </p:cNvPr>
          <p:cNvSpPr>
            <a:spLocks noGrp="1"/>
          </p:cNvSpPr>
          <p:nvPr>
            <p:ph type="dt" sz="half" idx="10"/>
          </p:nvPr>
        </p:nvSpPr>
        <p:spPr/>
        <p:txBody>
          <a:bodyPr/>
          <a:lstStyle/>
          <a:p>
            <a:fld id="{7AE8AB57-9544-E545-8C51-3680F039C36D}" type="datetimeFigureOut">
              <a:rPr lang="en-UA" smtClean="0"/>
              <a:t>11/03/2023</a:t>
            </a:fld>
            <a:endParaRPr lang="en-UA"/>
          </a:p>
        </p:txBody>
      </p:sp>
      <p:sp>
        <p:nvSpPr>
          <p:cNvPr id="6" name="Footer Placeholder 5">
            <a:extLst>
              <a:ext uri="{FF2B5EF4-FFF2-40B4-BE49-F238E27FC236}">
                <a16:creationId xmlns:a16="http://schemas.microsoft.com/office/drawing/2014/main" id="{D324C64A-03C8-7C48-8C9B-2621E4889E89}"/>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F9E5F111-4F7D-D441-B9CA-7C93C02D6540}"/>
              </a:ext>
            </a:extLst>
          </p:cNvPr>
          <p:cNvSpPr>
            <a:spLocks noGrp="1"/>
          </p:cNvSpPr>
          <p:nvPr>
            <p:ph type="sldNum" sz="quarter" idx="12"/>
          </p:nvPr>
        </p:nvSpPr>
        <p:spPr/>
        <p:txBody>
          <a:bodyPr/>
          <a:lstStyle/>
          <a:p>
            <a:fld id="{048BE367-28C5-0C49-85FE-BFB4EA179068}" type="slidenum">
              <a:rPr lang="en-UA" smtClean="0"/>
              <a:t>‹#›</a:t>
            </a:fld>
            <a:endParaRPr lang="en-UA"/>
          </a:p>
        </p:txBody>
      </p:sp>
    </p:spTree>
    <p:extLst>
      <p:ext uri="{BB962C8B-B14F-4D97-AF65-F5344CB8AC3E}">
        <p14:creationId xmlns:p14="http://schemas.microsoft.com/office/powerpoint/2010/main" val="214775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ED96A1-01DB-3F4E-9A1D-BE8F965E246F}"/>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D7573516-973B-2249-A644-F27551981626}"/>
              </a:ext>
            </a:extLst>
          </p:cNvPr>
          <p:cNvSpPr>
            <a:spLocks noGrp="1"/>
          </p:cNvSpPr>
          <p:nvPr>
            <p:ph type="title"/>
          </p:nvPr>
        </p:nvSpPr>
        <p:spPr>
          <a:xfrm>
            <a:off x="1562595" y="136526"/>
            <a:ext cx="10515600" cy="773112"/>
          </a:xfrm>
          <a:prstGeom prst="rect">
            <a:avLst/>
          </a:prstGeom>
        </p:spPr>
        <p:txBody>
          <a:bodyPr vert="horz" lIns="91440" tIns="45720" rIns="91440" bIns="45720" rtlCol="0" anchor="ctr">
            <a:normAutofit/>
          </a:bodyPr>
          <a:lstStyle/>
          <a:p>
            <a:r>
              <a:rPr lang="en-GB" dirty="0"/>
              <a:t>Click to edit Master title style</a:t>
            </a:r>
            <a:endParaRPr lang="en-UA" dirty="0"/>
          </a:p>
        </p:txBody>
      </p:sp>
      <p:sp>
        <p:nvSpPr>
          <p:cNvPr id="3" name="Text Placeholder 2">
            <a:extLst>
              <a:ext uri="{FF2B5EF4-FFF2-40B4-BE49-F238E27FC236}">
                <a16:creationId xmlns:a16="http://schemas.microsoft.com/office/drawing/2014/main" id="{F66F80DC-44A3-154D-BC99-BF2A84FB3A55}"/>
              </a:ext>
            </a:extLst>
          </p:cNvPr>
          <p:cNvSpPr>
            <a:spLocks noGrp="1"/>
          </p:cNvSpPr>
          <p:nvPr>
            <p:ph type="body" idx="1"/>
          </p:nvPr>
        </p:nvSpPr>
        <p:spPr>
          <a:xfrm>
            <a:off x="1562595" y="1246909"/>
            <a:ext cx="10515600" cy="47014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307741BF-604F-7D49-9946-889C3E68D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8AB57-9544-E545-8C51-3680F039C36D}" type="datetimeFigureOut">
              <a:rPr lang="en-UA" smtClean="0"/>
              <a:t>11/03/2023</a:t>
            </a:fld>
            <a:endParaRPr lang="en-UA"/>
          </a:p>
        </p:txBody>
      </p:sp>
      <p:sp>
        <p:nvSpPr>
          <p:cNvPr id="5" name="Footer Placeholder 4">
            <a:extLst>
              <a:ext uri="{FF2B5EF4-FFF2-40B4-BE49-F238E27FC236}">
                <a16:creationId xmlns:a16="http://schemas.microsoft.com/office/drawing/2014/main" id="{610DCCA2-3C6B-3D47-A0E6-7C4CCBDF58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B5440882-C990-BE40-9BCA-2271ADF5C5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BE367-28C5-0C49-85FE-BFB4EA179068}" type="slidenum">
              <a:rPr lang="en-UA" smtClean="0"/>
              <a:t>‹#›</a:t>
            </a:fld>
            <a:endParaRPr lang="en-UA"/>
          </a:p>
        </p:txBody>
      </p:sp>
    </p:spTree>
    <p:extLst>
      <p:ext uri="{BB962C8B-B14F-4D97-AF65-F5344CB8AC3E}">
        <p14:creationId xmlns:p14="http://schemas.microsoft.com/office/powerpoint/2010/main" val="129337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6D1F-0509-3D4C-9F76-D6135C5D6002}"/>
              </a:ext>
            </a:extLst>
          </p:cNvPr>
          <p:cNvSpPr>
            <a:spLocks noGrp="1"/>
          </p:cNvSpPr>
          <p:nvPr>
            <p:ph type="ctrTitle"/>
          </p:nvPr>
        </p:nvSpPr>
        <p:spPr>
          <a:xfrm>
            <a:off x="957649" y="613864"/>
            <a:ext cx="10169530" cy="2387600"/>
          </a:xfrm>
        </p:spPr>
        <p:txBody>
          <a:bodyPr>
            <a:normAutofit fontScale="90000"/>
          </a:bodyPr>
          <a:lstStyle/>
          <a:p>
            <a:r>
              <a:rPr lang="uk-UA" dirty="0">
                <a:solidFill>
                  <a:srgbClr val="07ECFF"/>
                </a:solidFill>
              </a:rPr>
              <a:t>Нечіткий інтелектуальний інтерфейс для підбору персоналу</a:t>
            </a:r>
          </a:p>
        </p:txBody>
      </p:sp>
    </p:spTree>
    <p:extLst>
      <p:ext uri="{BB962C8B-B14F-4D97-AF65-F5344CB8AC3E}">
        <p14:creationId xmlns:p14="http://schemas.microsoft.com/office/powerpoint/2010/main" val="132656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lstStyle/>
          <a:p>
            <a:r>
              <a:rPr lang="uk-UA" dirty="0"/>
              <a:t>Висновки</a:t>
            </a:r>
            <a:endParaRPr lang="en-UA" dirty="0"/>
          </a:p>
        </p:txBody>
      </p:sp>
      <p:sp>
        <p:nvSpPr>
          <p:cNvPr id="7" name="TextBox 6">
            <a:extLst>
              <a:ext uri="{FF2B5EF4-FFF2-40B4-BE49-F238E27FC236}">
                <a16:creationId xmlns:a16="http://schemas.microsoft.com/office/drawing/2014/main" id="{66AEA0E2-618D-44B0-81F7-D99BAA06C342}"/>
              </a:ext>
            </a:extLst>
          </p:cNvPr>
          <p:cNvSpPr txBox="1"/>
          <p:nvPr/>
        </p:nvSpPr>
        <p:spPr>
          <a:xfrm>
            <a:off x="1562595" y="843844"/>
            <a:ext cx="3852672" cy="369332"/>
          </a:xfrm>
          <a:prstGeom prst="rect">
            <a:avLst/>
          </a:prstGeom>
          <a:noFill/>
        </p:spPr>
        <p:txBody>
          <a:bodyPr wrap="square">
            <a:spAutoFit/>
          </a:bodyPr>
          <a:lstStyle/>
          <a:p>
            <a:pPr algn="ctr"/>
            <a:r>
              <a:rPr lang="uk-UA" altLang="zh-CN" b="1" dirty="0">
                <a:solidFill>
                  <a:schemeClr val="accent1">
                    <a:lumMod val="100000"/>
                  </a:schemeClr>
                </a:solidFill>
                <a:cs typeface="+mn-ea"/>
                <a:sym typeface="+mn-lt"/>
              </a:rPr>
              <a:t>Завдання та основні функції додатку</a:t>
            </a:r>
          </a:p>
        </p:txBody>
      </p:sp>
      <p:sp>
        <p:nvSpPr>
          <p:cNvPr id="9" name="TextBox 8">
            <a:extLst>
              <a:ext uri="{FF2B5EF4-FFF2-40B4-BE49-F238E27FC236}">
                <a16:creationId xmlns:a16="http://schemas.microsoft.com/office/drawing/2014/main" id="{3CC256B9-04CC-4E75-8333-A92BB39B81D7}"/>
              </a:ext>
            </a:extLst>
          </p:cNvPr>
          <p:cNvSpPr txBox="1"/>
          <p:nvPr/>
        </p:nvSpPr>
        <p:spPr>
          <a:xfrm>
            <a:off x="1835637" y="1227301"/>
            <a:ext cx="10117836" cy="1077218"/>
          </a:xfrm>
          <a:prstGeom prst="rect">
            <a:avLst/>
          </a:prstGeom>
          <a:noFill/>
        </p:spPr>
        <p:txBody>
          <a:bodyPr wrap="square">
            <a:spAutoFit/>
          </a:bodyPr>
          <a:lstStyle/>
          <a:p>
            <a:r>
              <a:rPr lang="uk-UA" altLang="zh-CN" sz="1600" dirty="0">
                <a:solidFill>
                  <a:schemeClr val="tx1">
                    <a:lumMod val="50000"/>
                    <a:lumOff val="50000"/>
                  </a:schemeClr>
                </a:solidFill>
                <a:cs typeface="+mn-ea"/>
                <a:sym typeface="+mn-lt"/>
              </a:rPr>
              <a:t>В результаті виконання даного проекту було реалізовано десктопний додаток для підбору персоналу, який базується на нечіткому інтелектуальному інтерфейсі. Додаток приймає дані кандидатів, такі як досвід роботи, середня оцінка із диплому, фахове завдання та рівень володіння англійською, та використовує їх для оцінки придатності кандидата.</a:t>
            </a:r>
          </a:p>
        </p:txBody>
      </p:sp>
      <p:sp>
        <p:nvSpPr>
          <p:cNvPr id="10" name="TextBox 9">
            <a:extLst>
              <a:ext uri="{FF2B5EF4-FFF2-40B4-BE49-F238E27FC236}">
                <a16:creationId xmlns:a16="http://schemas.microsoft.com/office/drawing/2014/main" id="{A7D99A64-525E-40AC-917D-9FCD12F454A7}"/>
              </a:ext>
            </a:extLst>
          </p:cNvPr>
          <p:cNvSpPr txBox="1"/>
          <p:nvPr/>
        </p:nvSpPr>
        <p:spPr>
          <a:xfrm>
            <a:off x="1562595" y="2278675"/>
            <a:ext cx="4179838" cy="369332"/>
          </a:xfrm>
          <a:prstGeom prst="rect">
            <a:avLst/>
          </a:prstGeom>
          <a:noFill/>
        </p:spPr>
        <p:txBody>
          <a:bodyPr wrap="square">
            <a:spAutoFit/>
          </a:bodyPr>
          <a:lstStyle/>
          <a:p>
            <a:pPr algn="ctr"/>
            <a:r>
              <a:rPr lang="uk-UA" altLang="zh-CN" b="1" dirty="0">
                <a:solidFill>
                  <a:schemeClr val="accent2">
                    <a:lumMod val="100000"/>
                  </a:schemeClr>
                </a:solidFill>
                <a:cs typeface="+mn-ea"/>
                <a:sym typeface="+mn-lt"/>
              </a:rPr>
              <a:t>Використання нечітких логічних правил</a:t>
            </a:r>
            <a:endParaRPr lang="zh-CN" altLang="en-US" b="1" dirty="0">
              <a:solidFill>
                <a:schemeClr val="accent2">
                  <a:lumMod val="100000"/>
                </a:schemeClr>
              </a:solidFill>
              <a:cs typeface="+mn-ea"/>
              <a:sym typeface="+mn-lt"/>
            </a:endParaRPr>
          </a:p>
        </p:txBody>
      </p:sp>
      <p:sp>
        <p:nvSpPr>
          <p:cNvPr id="12" name="TextBox 11">
            <a:extLst>
              <a:ext uri="{FF2B5EF4-FFF2-40B4-BE49-F238E27FC236}">
                <a16:creationId xmlns:a16="http://schemas.microsoft.com/office/drawing/2014/main" id="{0C37A75C-C56E-480E-BB9C-8FA288FBDA2F}"/>
              </a:ext>
            </a:extLst>
          </p:cNvPr>
          <p:cNvSpPr txBox="1"/>
          <p:nvPr/>
        </p:nvSpPr>
        <p:spPr>
          <a:xfrm>
            <a:off x="1835638" y="2582643"/>
            <a:ext cx="10117836" cy="830997"/>
          </a:xfrm>
          <a:prstGeom prst="rect">
            <a:avLst/>
          </a:prstGeom>
          <a:noFill/>
        </p:spPr>
        <p:txBody>
          <a:bodyPr wrap="square">
            <a:spAutoFit/>
          </a:bodyPr>
          <a:lstStyle/>
          <a:p>
            <a:r>
              <a:rPr lang="uk-UA" altLang="zh-CN" sz="1600" dirty="0">
                <a:solidFill>
                  <a:schemeClr val="tx1">
                    <a:lumMod val="50000"/>
                    <a:lumOff val="50000"/>
                  </a:schemeClr>
                </a:solidFill>
                <a:cs typeface="+mn-ea"/>
                <a:sym typeface="+mn-lt"/>
              </a:rPr>
              <a:t>Додаток використовує нечіткі логічні правила для аналізу та оцінки кандидатів на основі введених даних. Це дозволяє враховувати неоднозначність та вагомість різних факторів при прийнятті рішення щодо придатності кандидатів.</a:t>
            </a:r>
          </a:p>
        </p:txBody>
      </p:sp>
      <p:sp>
        <p:nvSpPr>
          <p:cNvPr id="13" name="TextBox 12">
            <a:extLst>
              <a:ext uri="{FF2B5EF4-FFF2-40B4-BE49-F238E27FC236}">
                <a16:creationId xmlns:a16="http://schemas.microsoft.com/office/drawing/2014/main" id="{FDC2129C-9698-4732-8578-8F82EDB17503}"/>
              </a:ext>
            </a:extLst>
          </p:cNvPr>
          <p:cNvSpPr txBox="1"/>
          <p:nvPr/>
        </p:nvSpPr>
        <p:spPr>
          <a:xfrm>
            <a:off x="1562595" y="3429000"/>
            <a:ext cx="2393710" cy="369332"/>
          </a:xfrm>
          <a:prstGeom prst="rect">
            <a:avLst/>
          </a:prstGeom>
          <a:noFill/>
        </p:spPr>
        <p:txBody>
          <a:bodyPr wrap="square">
            <a:spAutoFit/>
          </a:bodyPr>
          <a:lstStyle/>
          <a:p>
            <a:pPr algn="ctr"/>
            <a:r>
              <a:rPr lang="uk-UA" altLang="zh-CN" b="1" dirty="0">
                <a:solidFill>
                  <a:schemeClr val="accent5">
                    <a:lumMod val="100000"/>
                  </a:schemeClr>
                </a:solidFill>
                <a:cs typeface="+mn-ea"/>
                <a:sym typeface="+mn-lt"/>
              </a:rPr>
              <a:t>Виведення результату</a:t>
            </a:r>
            <a:endParaRPr lang="zh-CN" altLang="en-US" b="1" dirty="0">
              <a:solidFill>
                <a:schemeClr val="accent5">
                  <a:lumMod val="100000"/>
                </a:schemeClr>
              </a:solidFill>
              <a:cs typeface="+mn-ea"/>
              <a:sym typeface="+mn-lt"/>
            </a:endParaRPr>
          </a:p>
        </p:txBody>
      </p:sp>
      <p:sp>
        <p:nvSpPr>
          <p:cNvPr id="15" name="TextBox 14">
            <a:extLst>
              <a:ext uri="{FF2B5EF4-FFF2-40B4-BE49-F238E27FC236}">
                <a16:creationId xmlns:a16="http://schemas.microsoft.com/office/drawing/2014/main" id="{126DF232-B025-4591-8F2F-B70945496218}"/>
              </a:ext>
            </a:extLst>
          </p:cNvPr>
          <p:cNvSpPr txBox="1"/>
          <p:nvPr/>
        </p:nvSpPr>
        <p:spPr>
          <a:xfrm>
            <a:off x="1835638" y="3748328"/>
            <a:ext cx="10117836" cy="584775"/>
          </a:xfrm>
          <a:prstGeom prst="rect">
            <a:avLst/>
          </a:prstGeom>
          <a:noFill/>
        </p:spPr>
        <p:txBody>
          <a:bodyPr wrap="square">
            <a:spAutoFit/>
          </a:bodyPr>
          <a:lstStyle/>
          <a:p>
            <a:r>
              <a:rPr lang="uk-UA" altLang="zh-CN" sz="1600" dirty="0">
                <a:solidFill>
                  <a:schemeClr val="tx1">
                    <a:lumMod val="50000"/>
                    <a:lumOff val="50000"/>
                  </a:schemeClr>
                </a:solidFill>
                <a:cs typeface="+mn-ea"/>
                <a:sym typeface="+mn-lt"/>
              </a:rPr>
              <a:t>Основним результатом роботи додатку є слово та оцінка, яка вказує на придатність кандидата. Ця оцінка може варіюватися від "Не підходить" до "Відмінно підходить", в залежності від вагомості та комбінації вхідних факторів.</a:t>
            </a:r>
          </a:p>
        </p:txBody>
      </p:sp>
      <p:sp>
        <p:nvSpPr>
          <p:cNvPr id="16" name="TextBox 15">
            <a:extLst>
              <a:ext uri="{FF2B5EF4-FFF2-40B4-BE49-F238E27FC236}">
                <a16:creationId xmlns:a16="http://schemas.microsoft.com/office/drawing/2014/main" id="{ED5CF941-33BD-4C0A-A35A-898EE4D888F8}"/>
              </a:ext>
            </a:extLst>
          </p:cNvPr>
          <p:cNvSpPr txBox="1"/>
          <p:nvPr/>
        </p:nvSpPr>
        <p:spPr>
          <a:xfrm>
            <a:off x="1562595" y="4339271"/>
            <a:ext cx="5216158" cy="369332"/>
          </a:xfrm>
          <a:prstGeom prst="rect">
            <a:avLst/>
          </a:prstGeom>
          <a:noFill/>
        </p:spPr>
        <p:txBody>
          <a:bodyPr wrap="square">
            <a:spAutoFit/>
          </a:bodyPr>
          <a:lstStyle/>
          <a:p>
            <a:pPr algn="ctr"/>
            <a:r>
              <a:rPr lang="uk-UA" altLang="zh-CN" b="1" dirty="0">
                <a:solidFill>
                  <a:schemeClr val="accent1">
                    <a:lumMod val="100000"/>
                  </a:schemeClr>
                </a:solidFill>
                <a:cs typeface="+mn-ea"/>
                <a:sym typeface="+mn-lt"/>
              </a:rPr>
              <a:t>Важливість нечіткого інтелектуального інтерфейсу</a:t>
            </a:r>
          </a:p>
        </p:txBody>
      </p:sp>
      <p:sp>
        <p:nvSpPr>
          <p:cNvPr id="18" name="TextBox 17">
            <a:extLst>
              <a:ext uri="{FF2B5EF4-FFF2-40B4-BE49-F238E27FC236}">
                <a16:creationId xmlns:a16="http://schemas.microsoft.com/office/drawing/2014/main" id="{9C9BE83C-4744-48A4-B3B8-82335C0E758B}"/>
              </a:ext>
            </a:extLst>
          </p:cNvPr>
          <p:cNvSpPr txBox="1"/>
          <p:nvPr/>
        </p:nvSpPr>
        <p:spPr>
          <a:xfrm>
            <a:off x="1835637" y="4659051"/>
            <a:ext cx="10117835" cy="830997"/>
          </a:xfrm>
          <a:prstGeom prst="rect">
            <a:avLst/>
          </a:prstGeom>
          <a:noFill/>
        </p:spPr>
        <p:txBody>
          <a:bodyPr wrap="square">
            <a:spAutoFit/>
          </a:bodyPr>
          <a:lstStyle/>
          <a:p>
            <a:r>
              <a:rPr lang="uk-UA" altLang="zh-CN" sz="1600" dirty="0">
                <a:solidFill>
                  <a:schemeClr val="tx1">
                    <a:lumMod val="50000"/>
                    <a:lumOff val="50000"/>
                  </a:schemeClr>
                </a:solidFill>
                <a:cs typeface="+mn-ea"/>
                <a:sym typeface="+mn-lt"/>
              </a:rPr>
              <a:t>Використання нечіткого інтелектуального інтерфейсу в додатку дозволяє враховувати інтуїтивність та нечіткість прийняття рішень у процесі відбору персоналу. Цей підхід полегшує прийняття обґрунтованих рішень на основі нечітких даних.</a:t>
            </a:r>
          </a:p>
        </p:txBody>
      </p:sp>
      <p:sp>
        <p:nvSpPr>
          <p:cNvPr id="19" name="TextBox 18">
            <a:extLst>
              <a:ext uri="{FF2B5EF4-FFF2-40B4-BE49-F238E27FC236}">
                <a16:creationId xmlns:a16="http://schemas.microsoft.com/office/drawing/2014/main" id="{0FA739F2-DA53-4D83-B1E1-7BF64873521A}"/>
              </a:ext>
            </a:extLst>
          </p:cNvPr>
          <p:cNvSpPr txBox="1"/>
          <p:nvPr/>
        </p:nvSpPr>
        <p:spPr>
          <a:xfrm>
            <a:off x="1562595" y="5490048"/>
            <a:ext cx="2454669" cy="369332"/>
          </a:xfrm>
          <a:prstGeom prst="rect">
            <a:avLst/>
          </a:prstGeom>
          <a:noFill/>
        </p:spPr>
        <p:txBody>
          <a:bodyPr wrap="square">
            <a:spAutoFit/>
          </a:bodyPr>
          <a:lstStyle/>
          <a:p>
            <a:pPr algn="ctr"/>
            <a:r>
              <a:rPr lang="uk-UA" altLang="zh-CN" b="1" dirty="0">
                <a:solidFill>
                  <a:schemeClr val="accent2">
                    <a:lumMod val="100000"/>
                  </a:schemeClr>
                </a:solidFill>
                <a:cs typeface="+mn-ea"/>
                <a:sym typeface="+mn-lt"/>
              </a:rPr>
              <a:t>Перспективи розвитку</a:t>
            </a:r>
            <a:endParaRPr lang="zh-CN" altLang="en-US" b="1" dirty="0">
              <a:solidFill>
                <a:schemeClr val="accent2">
                  <a:lumMod val="100000"/>
                </a:schemeClr>
              </a:solidFill>
              <a:cs typeface="+mn-ea"/>
              <a:sym typeface="+mn-lt"/>
            </a:endParaRPr>
          </a:p>
        </p:txBody>
      </p:sp>
      <p:sp>
        <p:nvSpPr>
          <p:cNvPr id="21" name="TextBox 20">
            <a:extLst>
              <a:ext uri="{FF2B5EF4-FFF2-40B4-BE49-F238E27FC236}">
                <a16:creationId xmlns:a16="http://schemas.microsoft.com/office/drawing/2014/main" id="{67181E4D-BAC0-404A-B9B6-3E87517B78E0}"/>
              </a:ext>
            </a:extLst>
          </p:cNvPr>
          <p:cNvSpPr txBox="1"/>
          <p:nvPr/>
        </p:nvSpPr>
        <p:spPr>
          <a:xfrm>
            <a:off x="1835636" y="5825730"/>
            <a:ext cx="9758955" cy="830997"/>
          </a:xfrm>
          <a:prstGeom prst="rect">
            <a:avLst/>
          </a:prstGeom>
          <a:noFill/>
        </p:spPr>
        <p:txBody>
          <a:bodyPr wrap="square">
            <a:spAutoFit/>
          </a:bodyPr>
          <a:lstStyle/>
          <a:p>
            <a:r>
              <a:rPr lang="uk-UA" altLang="zh-CN" sz="1600" dirty="0">
                <a:solidFill>
                  <a:schemeClr val="tx1">
                    <a:lumMod val="50000"/>
                    <a:lumOff val="50000"/>
                  </a:schemeClr>
                </a:solidFill>
                <a:cs typeface="+mn-ea"/>
                <a:sym typeface="+mn-lt"/>
              </a:rPr>
              <a:t>Даний додаток може бути вдосконаленою платформою для підбору персоналу з врахуванням різних критеріїв та аналізу більш широкого спектру даних кандидатів. Також можливі розширення функціональності, наприклад, інтеграція з іншими інструментами для управління ресурсами людських виробничих факторів.</a:t>
            </a:r>
          </a:p>
        </p:txBody>
      </p:sp>
    </p:spTree>
    <p:extLst>
      <p:ext uri="{BB962C8B-B14F-4D97-AF65-F5344CB8AC3E}">
        <p14:creationId xmlns:p14="http://schemas.microsoft.com/office/powerpoint/2010/main" val="203263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F102-B500-044D-B150-F1882D7D6325}"/>
              </a:ext>
            </a:extLst>
          </p:cNvPr>
          <p:cNvSpPr>
            <a:spLocks noGrp="1"/>
          </p:cNvSpPr>
          <p:nvPr>
            <p:ph type="title"/>
          </p:nvPr>
        </p:nvSpPr>
        <p:spPr/>
        <p:txBody>
          <a:bodyPr/>
          <a:lstStyle/>
          <a:p>
            <a:r>
              <a:rPr lang="uk-UA" dirty="0"/>
              <a:t>Аналіз предметної області</a:t>
            </a:r>
            <a:endParaRPr lang="en-UA" dirty="0"/>
          </a:p>
        </p:txBody>
      </p:sp>
      <p:sp>
        <p:nvSpPr>
          <p:cNvPr id="59" name="TextBox 58">
            <a:extLst>
              <a:ext uri="{FF2B5EF4-FFF2-40B4-BE49-F238E27FC236}">
                <a16:creationId xmlns:a16="http://schemas.microsoft.com/office/drawing/2014/main" id="{4985E6EA-DE8E-4413-AC11-08D013D9AEAD}"/>
              </a:ext>
            </a:extLst>
          </p:cNvPr>
          <p:cNvSpPr txBox="1"/>
          <p:nvPr/>
        </p:nvSpPr>
        <p:spPr>
          <a:xfrm>
            <a:off x="1562595" y="924556"/>
            <a:ext cx="2001478" cy="369332"/>
          </a:xfrm>
          <a:prstGeom prst="rect">
            <a:avLst/>
          </a:prstGeom>
          <a:noFill/>
        </p:spPr>
        <p:txBody>
          <a:bodyPr wrap="square">
            <a:spAutoFit/>
          </a:bodyPr>
          <a:lstStyle/>
          <a:p>
            <a:pPr algn="ctr"/>
            <a:r>
              <a:rPr lang="uk-UA" altLang="zh-CN" b="1" dirty="0">
                <a:solidFill>
                  <a:schemeClr val="accent1">
                    <a:lumMod val="100000"/>
                  </a:schemeClr>
                </a:solidFill>
                <a:cs typeface="+mn-ea"/>
                <a:sym typeface="+mn-lt"/>
              </a:rPr>
              <a:t>Актуальність теми</a:t>
            </a:r>
            <a:endParaRPr lang="zh-CN" altLang="en-US" b="1" dirty="0">
              <a:solidFill>
                <a:schemeClr val="accent1">
                  <a:lumMod val="100000"/>
                </a:schemeClr>
              </a:solidFill>
              <a:cs typeface="+mn-ea"/>
              <a:sym typeface="+mn-lt"/>
            </a:endParaRPr>
          </a:p>
        </p:txBody>
      </p:sp>
      <p:sp>
        <p:nvSpPr>
          <p:cNvPr id="63" name="TextBox 62">
            <a:extLst>
              <a:ext uri="{FF2B5EF4-FFF2-40B4-BE49-F238E27FC236}">
                <a16:creationId xmlns:a16="http://schemas.microsoft.com/office/drawing/2014/main" id="{5E8DC52A-CB4A-491C-933E-109646E2D9C9}"/>
              </a:ext>
            </a:extLst>
          </p:cNvPr>
          <p:cNvSpPr txBox="1"/>
          <p:nvPr/>
        </p:nvSpPr>
        <p:spPr>
          <a:xfrm>
            <a:off x="1562911" y="1297172"/>
            <a:ext cx="10286953" cy="1067343"/>
          </a:xfrm>
          <a:prstGeom prst="rect">
            <a:avLst/>
          </a:prstGeom>
          <a:noFill/>
        </p:spPr>
        <p:txBody>
          <a:bodyPr wrap="square">
            <a:spAutoFit/>
          </a:bodyPr>
          <a:lstStyle/>
          <a:p>
            <a:pPr>
              <a:lnSpc>
                <a:spcPct val="120000"/>
              </a:lnSpc>
            </a:pPr>
            <a:r>
              <a:rPr lang="uk-UA" altLang="zh-CN" sz="1800" dirty="0">
                <a:solidFill>
                  <a:schemeClr val="tx1">
                    <a:lumMod val="50000"/>
                    <a:lumOff val="50000"/>
                  </a:schemeClr>
                </a:solidFill>
                <a:cs typeface="+mn-ea"/>
                <a:sym typeface="+mn-lt"/>
              </a:rPr>
              <a:t>Проектування інтелектуального інтерфейсу для підбору персоналу є досить актуальним завданням в сучасному світі. Завдяки постійному росту ринку праці і збільшенню кількості кандидатів, інноваційні рішення в цій області дозволять покращити швидкість та точність оцінки при підборі персоналу. </a:t>
            </a:r>
          </a:p>
        </p:txBody>
      </p:sp>
      <p:sp>
        <p:nvSpPr>
          <p:cNvPr id="65" name="TextBox 64">
            <a:extLst>
              <a:ext uri="{FF2B5EF4-FFF2-40B4-BE49-F238E27FC236}">
                <a16:creationId xmlns:a16="http://schemas.microsoft.com/office/drawing/2014/main" id="{9F168E69-23CF-49B6-97D0-238C935A1B9F}"/>
              </a:ext>
            </a:extLst>
          </p:cNvPr>
          <p:cNvSpPr txBox="1"/>
          <p:nvPr/>
        </p:nvSpPr>
        <p:spPr>
          <a:xfrm>
            <a:off x="1562911" y="2501396"/>
            <a:ext cx="1575440" cy="369332"/>
          </a:xfrm>
          <a:prstGeom prst="rect">
            <a:avLst/>
          </a:prstGeom>
          <a:noFill/>
        </p:spPr>
        <p:txBody>
          <a:bodyPr wrap="square">
            <a:spAutoFit/>
          </a:bodyPr>
          <a:lstStyle/>
          <a:p>
            <a:pPr algn="ctr"/>
            <a:r>
              <a:rPr lang="uk-UA" altLang="zh-CN" b="1" dirty="0">
                <a:solidFill>
                  <a:schemeClr val="accent2">
                    <a:lumMod val="100000"/>
                  </a:schemeClr>
                </a:solidFill>
                <a:cs typeface="+mn-ea"/>
                <a:sym typeface="+mn-lt"/>
              </a:rPr>
              <a:t>Мета проекту</a:t>
            </a:r>
            <a:endParaRPr lang="zh-CN" altLang="en-US" b="1" dirty="0">
              <a:solidFill>
                <a:schemeClr val="accent2">
                  <a:lumMod val="100000"/>
                </a:schemeClr>
              </a:solidFill>
              <a:cs typeface="+mn-ea"/>
              <a:sym typeface="+mn-lt"/>
            </a:endParaRPr>
          </a:p>
        </p:txBody>
      </p:sp>
      <p:sp>
        <p:nvSpPr>
          <p:cNvPr id="67" name="TextBox 66">
            <a:extLst>
              <a:ext uri="{FF2B5EF4-FFF2-40B4-BE49-F238E27FC236}">
                <a16:creationId xmlns:a16="http://schemas.microsoft.com/office/drawing/2014/main" id="{ADEF6DF3-59BA-4CCD-9DFE-7FB238AD28DB}"/>
              </a:ext>
            </a:extLst>
          </p:cNvPr>
          <p:cNvSpPr txBox="1"/>
          <p:nvPr/>
        </p:nvSpPr>
        <p:spPr>
          <a:xfrm>
            <a:off x="1562911" y="2878308"/>
            <a:ext cx="10410521" cy="734945"/>
          </a:xfrm>
          <a:prstGeom prst="rect">
            <a:avLst/>
          </a:prstGeom>
          <a:noFill/>
        </p:spPr>
        <p:txBody>
          <a:bodyPr wrap="square">
            <a:spAutoFit/>
          </a:bodyPr>
          <a:lstStyle/>
          <a:p>
            <a:pPr>
              <a:lnSpc>
                <a:spcPct val="120000"/>
              </a:lnSpc>
            </a:pPr>
            <a:r>
              <a:rPr lang="uk-UA" altLang="zh-CN" sz="1800" dirty="0">
                <a:solidFill>
                  <a:schemeClr val="tx1">
                    <a:lumMod val="50000"/>
                    <a:lumOff val="50000"/>
                  </a:schemeClr>
                </a:solidFill>
                <a:cs typeface="+mn-ea"/>
                <a:sym typeface="+mn-lt"/>
              </a:rPr>
              <a:t>Автоматизація процесу підбору персоналу за допомогою розробленого застосунку, в якому спроектовано та реалізовано відповідний інтелектуальний інтерфейс.</a:t>
            </a:r>
          </a:p>
        </p:txBody>
      </p:sp>
      <p:sp>
        <p:nvSpPr>
          <p:cNvPr id="69" name="TextBox 68">
            <a:extLst>
              <a:ext uri="{FF2B5EF4-FFF2-40B4-BE49-F238E27FC236}">
                <a16:creationId xmlns:a16="http://schemas.microsoft.com/office/drawing/2014/main" id="{721B13D1-15EB-4FE8-96F5-7050D96A391A}"/>
              </a:ext>
            </a:extLst>
          </p:cNvPr>
          <p:cNvSpPr txBox="1"/>
          <p:nvPr/>
        </p:nvSpPr>
        <p:spPr>
          <a:xfrm>
            <a:off x="1562594" y="3749057"/>
            <a:ext cx="2583097" cy="369332"/>
          </a:xfrm>
          <a:prstGeom prst="rect">
            <a:avLst/>
          </a:prstGeom>
          <a:noFill/>
        </p:spPr>
        <p:txBody>
          <a:bodyPr wrap="square">
            <a:spAutoFit/>
          </a:bodyPr>
          <a:lstStyle/>
          <a:p>
            <a:pPr algn="ctr"/>
            <a:r>
              <a:rPr lang="uk-UA" altLang="zh-CN" b="1" dirty="0">
                <a:solidFill>
                  <a:schemeClr val="accent5">
                    <a:lumMod val="100000"/>
                  </a:schemeClr>
                </a:solidFill>
                <a:cs typeface="+mn-ea"/>
                <a:sym typeface="+mn-lt"/>
              </a:rPr>
              <a:t>Перелік основних задач</a:t>
            </a:r>
            <a:endParaRPr lang="zh-CN" altLang="en-US" b="1" dirty="0">
              <a:solidFill>
                <a:schemeClr val="accent5">
                  <a:lumMod val="100000"/>
                </a:schemeClr>
              </a:solidFill>
              <a:cs typeface="+mn-ea"/>
              <a:sym typeface="+mn-lt"/>
            </a:endParaRPr>
          </a:p>
        </p:txBody>
      </p:sp>
      <p:sp>
        <p:nvSpPr>
          <p:cNvPr id="71" name="TextBox 70">
            <a:extLst>
              <a:ext uri="{FF2B5EF4-FFF2-40B4-BE49-F238E27FC236}">
                <a16:creationId xmlns:a16="http://schemas.microsoft.com/office/drawing/2014/main" id="{A7AD6401-C01E-430D-9420-98E9E3124C03}"/>
              </a:ext>
            </a:extLst>
          </p:cNvPr>
          <p:cNvSpPr txBox="1"/>
          <p:nvPr/>
        </p:nvSpPr>
        <p:spPr>
          <a:xfrm>
            <a:off x="1562910" y="4132466"/>
            <a:ext cx="10003013" cy="2064540"/>
          </a:xfrm>
          <a:prstGeom prst="rect">
            <a:avLst/>
          </a:prstGeom>
          <a:noFill/>
        </p:spPr>
        <p:txBody>
          <a:bodyPr wrap="square">
            <a:spAutoFit/>
          </a:bodyPr>
          <a:lstStyle/>
          <a:p>
            <a:pPr marL="342900" indent="-342900">
              <a:lnSpc>
                <a:spcPct val="120000"/>
              </a:lnSpc>
              <a:buFont typeface="+mj-lt"/>
              <a:buAutoNum type="arabicPeriod"/>
            </a:pPr>
            <a:r>
              <a:rPr lang="uk-UA" altLang="zh-CN" sz="1800" dirty="0">
                <a:solidFill>
                  <a:schemeClr val="tx1">
                    <a:lumMod val="50000"/>
                    <a:lumOff val="50000"/>
                  </a:schemeClr>
                </a:solidFill>
                <a:cs typeface="+mn-ea"/>
                <a:sym typeface="+mn-lt"/>
              </a:rPr>
              <a:t>Вибрати мову програмування ті відповідний стек технологій для реалізації нечіткого інтелектуального інтерфейсу.</a:t>
            </a:r>
          </a:p>
          <a:p>
            <a:pPr marL="342900" indent="-342900">
              <a:lnSpc>
                <a:spcPct val="120000"/>
              </a:lnSpc>
              <a:buFont typeface="+mj-lt"/>
              <a:buAutoNum type="arabicPeriod"/>
            </a:pPr>
            <a:r>
              <a:rPr lang="uk-UA" altLang="zh-CN" sz="1800" dirty="0">
                <a:solidFill>
                  <a:schemeClr val="tx1">
                    <a:lumMod val="50000"/>
                    <a:lumOff val="50000"/>
                  </a:schemeClr>
                </a:solidFill>
                <a:cs typeface="+mn-ea"/>
                <a:sym typeface="+mn-lt"/>
              </a:rPr>
              <a:t>Виконати аналіз обраної предметної області та задачі.</a:t>
            </a:r>
          </a:p>
          <a:p>
            <a:pPr marL="342900" indent="-342900">
              <a:lnSpc>
                <a:spcPct val="120000"/>
              </a:lnSpc>
              <a:buFont typeface="+mj-lt"/>
              <a:buAutoNum type="arabicPeriod"/>
            </a:pPr>
            <a:r>
              <a:rPr lang="uk-UA" altLang="zh-CN" sz="1800" dirty="0">
                <a:solidFill>
                  <a:schemeClr val="tx1">
                    <a:lumMod val="50000"/>
                    <a:lumOff val="50000"/>
                  </a:schemeClr>
                </a:solidFill>
                <a:cs typeface="+mn-ea"/>
                <a:sym typeface="+mn-lt"/>
              </a:rPr>
              <a:t>Побудувати модель нечіткого контролеру (вхідні та результуюча лінгвістичні змінні, база правил).</a:t>
            </a:r>
          </a:p>
          <a:p>
            <a:pPr marL="342900" indent="-342900">
              <a:lnSpc>
                <a:spcPct val="120000"/>
              </a:lnSpc>
              <a:buFont typeface="+mj-lt"/>
              <a:buAutoNum type="arabicPeriod"/>
            </a:pPr>
            <a:r>
              <a:rPr lang="uk-UA" altLang="zh-CN" sz="1800" dirty="0">
                <a:solidFill>
                  <a:schemeClr val="tx1">
                    <a:lumMod val="50000"/>
                    <a:lumOff val="50000"/>
                  </a:schemeClr>
                </a:solidFill>
                <a:cs typeface="+mn-ea"/>
                <a:sym typeface="+mn-lt"/>
              </a:rPr>
              <a:t>Розробити проект нечіткого інтелектуального інтерфейсу.</a:t>
            </a:r>
          </a:p>
          <a:p>
            <a:pPr marL="342900" indent="-342900">
              <a:lnSpc>
                <a:spcPct val="120000"/>
              </a:lnSpc>
              <a:buFont typeface="+mj-lt"/>
              <a:buAutoNum type="arabicPeriod"/>
            </a:pPr>
            <a:r>
              <a:rPr lang="uk-UA" altLang="zh-CN" sz="1800" dirty="0">
                <a:solidFill>
                  <a:schemeClr val="tx1">
                    <a:lumMod val="50000"/>
                    <a:lumOff val="50000"/>
                  </a:schemeClr>
                </a:solidFill>
                <a:cs typeface="+mn-ea"/>
                <a:sym typeface="+mn-lt"/>
              </a:rPr>
              <a:t>Виконати програмну реалізацію нечіткого інтелектуального інтерфейсу</a:t>
            </a:r>
            <a:r>
              <a:rPr lang="en-US" altLang="zh-CN" sz="1800" dirty="0">
                <a:solidFill>
                  <a:schemeClr val="tx1">
                    <a:lumMod val="50000"/>
                    <a:lumOff val="50000"/>
                  </a:schemeClr>
                </a:solidFill>
                <a:cs typeface="+mn-ea"/>
                <a:sym typeface="+mn-lt"/>
              </a:rPr>
              <a:t>.</a:t>
            </a:r>
            <a:endParaRPr lang="uk-UA" altLang="zh-CN" sz="1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322310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9C45-5498-884F-B1E1-489210D4F996}"/>
              </a:ext>
            </a:extLst>
          </p:cNvPr>
          <p:cNvSpPr>
            <a:spLocks noGrp="1"/>
          </p:cNvSpPr>
          <p:nvPr>
            <p:ph type="title"/>
          </p:nvPr>
        </p:nvSpPr>
        <p:spPr/>
        <p:txBody>
          <a:bodyPr/>
          <a:lstStyle/>
          <a:p>
            <a:r>
              <a:rPr lang="uk-UA" dirty="0"/>
              <a:t>Постановка задачі</a:t>
            </a:r>
            <a:endParaRPr lang="en-UA" dirty="0"/>
          </a:p>
        </p:txBody>
      </p:sp>
      <p:sp>
        <p:nvSpPr>
          <p:cNvPr id="52" name="TextBox 51">
            <a:extLst>
              <a:ext uri="{FF2B5EF4-FFF2-40B4-BE49-F238E27FC236}">
                <a16:creationId xmlns:a16="http://schemas.microsoft.com/office/drawing/2014/main" id="{E6387D99-F76A-4599-B464-4B5EB56D02A2}"/>
              </a:ext>
            </a:extLst>
          </p:cNvPr>
          <p:cNvSpPr txBox="1"/>
          <p:nvPr/>
        </p:nvSpPr>
        <p:spPr>
          <a:xfrm>
            <a:off x="1562595" y="1293888"/>
            <a:ext cx="1322708" cy="369332"/>
          </a:xfrm>
          <a:prstGeom prst="rect">
            <a:avLst/>
          </a:prstGeom>
          <a:noFill/>
        </p:spPr>
        <p:txBody>
          <a:bodyPr wrap="square">
            <a:spAutoFit/>
          </a:bodyPr>
          <a:lstStyle/>
          <a:p>
            <a:pPr algn="ctr"/>
            <a:r>
              <a:rPr lang="uk-UA" altLang="zh-CN" b="1" dirty="0">
                <a:solidFill>
                  <a:schemeClr val="accent1">
                    <a:lumMod val="100000"/>
                  </a:schemeClr>
                </a:solidFill>
                <a:cs typeface="+mn-ea"/>
                <a:sym typeface="+mn-lt"/>
              </a:rPr>
              <a:t>Вхідні дані:</a:t>
            </a:r>
            <a:endParaRPr lang="zh-CN" altLang="en-US" b="1" dirty="0">
              <a:solidFill>
                <a:schemeClr val="accent1">
                  <a:lumMod val="100000"/>
                </a:schemeClr>
              </a:solidFill>
              <a:cs typeface="+mn-ea"/>
              <a:sym typeface="+mn-lt"/>
            </a:endParaRPr>
          </a:p>
        </p:txBody>
      </p:sp>
      <p:sp>
        <p:nvSpPr>
          <p:cNvPr id="53" name="TextBox 52">
            <a:extLst>
              <a:ext uri="{FF2B5EF4-FFF2-40B4-BE49-F238E27FC236}">
                <a16:creationId xmlns:a16="http://schemas.microsoft.com/office/drawing/2014/main" id="{DEB4EF42-0307-44D9-8A63-2B18DF790963}"/>
              </a:ext>
            </a:extLst>
          </p:cNvPr>
          <p:cNvSpPr txBox="1"/>
          <p:nvPr/>
        </p:nvSpPr>
        <p:spPr>
          <a:xfrm>
            <a:off x="1562911" y="1663220"/>
            <a:ext cx="9805305" cy="2396938"/>
          </a:xfrm>
          <a:prstGeom prst="rect">
            <a:avLst/>
          </a:prstGeom>
          <a:noFill/>
        </p:spPr>
        <p:txBody>
          <a:bodyPr wrap="square">
            <a:spAutoFit/>
          </a:bodyPr>
          <a:lstStyle/>
          <a:p>
            <a:pPr marL="342900" indent="-342900">
              <a:lnSpc>
                <a:spcPct val="120000"/>
              </a:lnSpc>
              <a:buFont typeface="+mj-lt"/>
              <a:buAutoNum type="arabicPeriod"/>
            </a:pPr>
            <a:r>
              <a:rPr lang="uk-UA" altLang="zh-CN" sz="1800" dirty="0">
                <a:solidFill>
                  <a:schemeClr val="tx1">
                    <a:lumMod val="50000"/>
                    <a:lumOff val="50000"/>
                  </a:schemeClr>
                </a:solidFill>
                <a:cs typeface="+mn-ea"/>
                <a:sym typeface="+mn-lt"/>
              </a:rPr>
              <a:t>Досвід роботи – вимірюється в роках. Задані межі від 0 до 15 років, крок дискретизації 1.</a:t>
            </a:r>
          </a:p>
          <a:p>
            <a:pPr marL="342900" indent="-342900">
              <a:lnSpc>
                <a:spcPct val="120000"/>
              </a:lnSpc>
              <a:buFont typeface="+mj-lt"/>
              <a:buAutoNum type="arabicPeriod"/>
            </a:pPr>
            <a:r>
              <a:rPr lang="uk-UA" altLang="zh-CN" dirty="0">
                <a:solidFill>
                  <a:schemeClr val="tx1">
                    <a:lumMod val="50000"/>
                    <a:lumOff val="50000"/>
                  </a:schemeClr>
                </a:solidFill>
                <a:cs typeface="+mn-ea"/>
                <a:sym typeface="+mn-lt"/>
              </a:rPr>
              <a:t>Середній бал диплому – вимірюється за 100-бальною шкалою. Задані межі від 60 до 100 балів, крок дискретизації 1.</a:t>
            </a:r>
          </a:p>
          <a:p>
            <a:pPr marL="342900" indent="-342900">
              <a:lnSpc>
                <a:spcPct val="120000"/>
              </a:lnSpc>
              <a:buFont typeface="+mj-lt"/>
              <a:buAutoNum type="arabicPeriod"/>
            </a:pPr>
            <a:r>
              <a:rPr lang="uk-UA" altLang="zh-CN" dirty="0">
                <a:solidFill>
                  <a:schemeClr val="tx1">
                    <a:lumMod val="50000"/>
                    <a:lumOff val="50000"/>
                  </a:schemeClr>
                </a:solidFill>
                <a:cs typeface="+mn-ea"/>
                <a:sym typeface="+mn-lt"/>
              </a:rPr>
              <a:t>Фахове завдання – являє собою оцінку за 10-бальною шкалою, яка оцінює професійні навички кандидата.</a:t>
            </a:r>
          </a:p>
          <a:p>
            <a:pPr marL="342900" indent="-342900">
              <a:lnSpc>
                <a:spcPct val="120000"/>
              </a:lnSpc>
              <a:buFont typeface="+mj-lt"/>
              <a:buAutoNum type="arabicPeriod"/>
            </a:pPr>
            <a:r>
              <a:rPr lang="uk-UA" altLang="zh-CN" sz="1800" dirty="0">
                <a:solidFill>
                  <a:schemeClr val="tx1">
                    <a:lumMod val="50000"/>
                    <a:lumOff val="50000"/>
                  </a:schemeClr>
                </a:solidFill>
                <a:cs typeface="+mn-ea"/>
                <a:sym typeface="+mn-lt"/>
              </a:rPr>
              <a:t>Рівень </a:t>
            </a:r>
            <a:r>
              <a:rPr lang="uk-UA" altLang="zh-CN" dirty="0">
                <a:solidFill>
                  <a:schemeClr val="tx1">
                    <a:lumMod val="50000"/>
                    <a:lumOff val="50000"/>
                  </a:schemeClr>
                </a:solidFill>
                <a:cs typeface="+mn-ea"/>
                <a:sym typeface="+mn-lt"/>
              </a:rPr>
              <a:t>володіння англійською – оцінка за 10-бальною шкалою, яка оцінює рівень володіння англійською кандидатом. 1 бал – </a:t>
            </a:r>
            <a:r>
              <a:rPr lang="en-US" altLang="zh-CN" dirty="0">
                <a:solidFill>
                  <a:schemeClr val="tx1">
                    <a:lumMod val="50000"/>
                    <a:lumOff val="50000"/>
                  </a:schemeClr>
                </a:solidFill>
                <a:cs typeface="+mn-ea"/>
                <a:sym typeface="+mn-lt"/>
              </a:rPr>
              <a:t>Basic; </a:t>
            </a:r>
            <a:r>
              <a:rPr lang="ru-RU" altLang="zh-CN" dirty="0">
                <a:solidFill>
                  <a:schemeClr val="tx1">
                    <a:lumMod val="50000"/>
                    <a:lumOff val="50000"/>
                  </a:schemeClr>
                </a:solidFill>
                <a:cs typeface="+mn-ea"/>
                <a:sym typeface="+mn-lt"/>
              </a:rPr>
              <a:t>5 </a:t>
            </a:r>
            <a:r>
              <a:rPr lang="uk-UA" altLang="zh-CN" dirty="0">
                <a:solidFill>
                  <a:schemeClr val="tx1">
                    <a:lumMod val="50000"/>
                    <a:lumOff val="50000"/>
                  </a:schemeClr>
                </a:solidFill>
                <a:cs typeface="+mn-ea"/>
                <a:sym typeface="+mn-lt"/>
              </a:rPr>
              <a:t>балів – </a:t>
            </a:r>
            <a:r>
              <a:rPr lang="en-US" altLang="zh-CN" dirty="0">
                <a:solidFill>
                  <a:schemeClr val="tx1">
                    <a:lumMod val="50000"/>
                    <a:lumOff val="50000"/>
                  </a:schemeClr>
                </a:solidFill>
                <a:cs typeface="+mn-ea"/>
                <a:sym typeface="+mn-lt"/>
              </a:rPr>
              <a:t>Intermediate; 10 </a:t>
            </a:r>
            <a:r>
              <a:rPr lang="uk-UA" altLang="zh-CN" dirty="0">
                <a:solidFill>
                  <a:schemeClr val="tx1">
                    <a:lumMod val="50000"/>
                    <a:lumOff val="50000"/>
                  </a:schemeClr>
                </a:solidFill>
                <a:cs typeface="+mn-ea"/>
                <a:sym typeface="+mn-lt"/>
              </a:rPr>
              <a:t>балів – </a:t>
            </a:r>
            <a:r>
              <a:rPr lang="en-US" altLang="zh-CN" dirty="0">
                <a:solidFill>
                  <a:schemeClr val="tx1">
                    <a:lumMod val="50000"/>
                    <a:lumOff val="50000"/>
                  </a:schemeClr>
                </a:solidFill>
                <a:cs typeface="+mn-ea"/>
                <a:sym typeface="+mn-lt"/>
              </a:rPr>
              <a:t>Advanced</a:t>
            </a:r>
            <a:r>
              <a:rPr lang="uk-UA" altLang="zh-CN" dirty="0">
                <a:solidFill>
                  <a:schemeClr val="tx1">
                    <a:lumMod val="50000"/>
                    <a:lumOff val="50000"/>
                  </a:schemeClr>
                </a:solidFill>
                <a:cs typeface="+mn-ea"/>
                <a:sym typeface="+mn-lt"/>
              </a:rPr>
              <a:t>.</a:t>
            </a:r>
          </a:p>
        </p:txBody>
      </p:sp>
      <p:sp>
        <p:nvSpPr>
          <p:cNvPr id="54" name="TextBox 53">
            <a:extLst>
              <a:ext uri="{FF2B5EF4-FFF2-40B4-BE49-F238E27FC236}">
                <a16:creationId xmlns:a16="http://schemas.microsoft.com/office/drawing/2014/main" id="{548790E3-DE6D-4556-B535-BAF7C193A658}"/>
              </a:ext>
            </a:extLst>
          </p:cNvPr>
          <p:cNvSpPr txBox="1"/>
          <p:nvPr/>
        </p:nvSpPr>
        <p:spPr>
          <a:xfrm>
            <a:off x="1562595" y="4064118"/>
            <a:ext cx="1575440" cy="369332"/>
          </a:xfrm>
          <a:prstGeom prst="rect">
            <a:avLst/>
          </a:prstGeom>
          <a:noFill/>
        </p:spPr>
        <p:txBody>
          <a:bodyPr wrap="square">
            <a:spAutoFit/>
          </a:bodyPr>
          <a:lstStyle/>
          <a:p>
            <a:pPr algn="ctr"/>
            <a:r>
              <a:rPr lang="uk-UA" altLang="zh-CN" b="1" dirty="0">
                <a:solidFill>
                  <a:schemeClr val="accent2">
                    <a:lumMod val="100000"/>
                  </a:schemeClr>
                </a:solidFill>
                <a:cs typeface="+mn-ea"/>
                <a:sym typeface="+mn-lt"/>
              </a:rPr>
              <a:t>Вихідні дані:</a:t>
            </a:r>
            <a:endParaRPr lang="zh-CN" altLang="en-US" b="1" dirty="0">
              <a:solidFill>
                <a:schemeClr val="accent2">
                  <a:lumMod val="100000"/>
                </a:schemeClr>
              </a:solidFill>
              <a:cs typeface="+mn-ea"/>
              <a:sym typeface="+mn-lt"/>
            </a:endParaRPr>
          </a:p>
        </p:txBody>
      </p:sp>
      <p:sp>
        <p:nvSpPr>
          <p:cNvPr id="56" name="TextBox 55">
            <a:extLst>
              <a:ext uri="{FF2B5EF4-FFF2-40B4-BE49-F238E27FC236}">
                <a16:creationId xmlns:a16="http://schemas.microsoft.com/office/drawing/2014/main" id="{8706643B-B97B-48AE-B855-4D45A81AEA16}"/>
              </a:ext>
            </a:extLst>
          </p:cNvPr>
          <p:cNvSpPr txBox="1"/>
          <p:nvPr/>
        </p:nvSpPr>
        <p:spPr>
          <a:xfrm>
            <a:off x="1562910" y="4437410"/>
            <a:ext cx="9805305" cy="1399742"/>
          </a:xfrm>
          <a:prstGeom prst="rect">
            <a:avLst/>
          </a:prstGeom>
          <a:noFill/>
        </p:spPr>
        <p:txBody>
          <a:bodyPr wrap="square">
            <a:spAutoFit/>
          </a:bodyPr>
          <a:lstStyle/>
          <a:p>
            <a:pPr marL="342900" indent="-342900">
              <a:lnSpc>
                <a:spcPct val="120000"/>
              </a:lnSpc>
              <a:buFont typeface="+mj-lt"/>
              <a:buAutoNum type="arabicPeriod"/>
            </a:pPr>
            <a:r>
              <a:rPr lang="uk-UA" altLang="zh-CN" sz="1800" dirty="0">
                <a:solidFill>
                  <a:schemeClr val="tx1">
                    <a:lumMod val="50000"/>
                    <a:lumOff val="50000"/>
                  </a:schemeClr>
                </a:solidFill>
                <a:cs typeface="+mn-ea"/>
                <a:sym typeface="+mn-lt"/>
              </a:rPr>
              <a:t>Числова оцінка кандидата – за 10-бальною шкалою, де оцінка 0 вказує на те, що кандидат зовсім не підходить, оцінка 10 – кандидат відмінно підходить</a:t>
            </a:r>
            <a:r>
              <a:rPr lang="en-US" altLang="zh-CN" sz="1800" dirty="0">
                <a:solidFill>
                  <a:schemeClr val="tx1">
                    <a:lumMod val="50000"/>
                    <a:lumOff val="50000"/>
                  </a:schemeClr>
                </a:solidFill>
                <a:cs typeface="+mn-ea"/>
                <a:sym typeface="+mn-lt"/>
              </a:rPr>
              <a:t>;</a:t>
            </a:r>
            <a:endParaRPr lang="uk-UA" altLang="zh-CN" dirty="0">
              <a:solidFill>
                <a:schemeClr val="tx1">
                  <a:lumMod val="50000"/>
                  <a:lumOff val="50000"/>
                </a:schemeClr>
              </a:solidFill>
              <a:cs typeface="+mn-ea"/>
              <a:sym typeface="+mn-lt"/>
            </a:endParaRPr>
          </a:p>
          <a:p>
            <a:pPr marL="342900" indent="-342900">
              <a:lnSpc>
                <a:spcPct val="120000"/>
              </a:lnSpc>
              <a:buFont typeface="+mj-lt"/>
              <a:buAutoNum type="arabicPeriod"/>
            </a:pPr>
            <a:r>
              <a:rPr lang="uk-UA" altLang="zh-CN" sz="1800" dirty="0">
                <a:solidFill>
                  <a:schemeClr val="tx1">
                    <a:lumMod val="50000"/>
                    <a:lumOff val="50000"/>
                  </a:schemeClr>
                </a:solidFill>
                <a:cs typeface="+mn-ea"/>
                <a:sym typeface="+mn-lt"/>
              </a:rPr>
              <a:t>Словесна оцінка кандидата – у вигляді слова, яке описує дану оцінку (від </a:t>
            </a:r>
            <a:r>
              <a:rPr lang="en-US" altLang="zh-CN" sz="1800" dirty="0">
                <a:solidFill>
                  <a:schemeClr val="tx1">
                    <a:lumMod val="50000"/>
                    <a:lumOff val="50000"/>
                  </a:schemeClr>
                </a:solidFill>
                <a:cs typeface="+mn-ea"/>
                <a:sym typeface="+mn-lt"/>
              </a:rPr>
              <a:t>“</a:t>
            </a:r>
            <a:r>
              <a:rPr lang="ru-RU" altLang="zh-CN" sz="1800" dirty="0">
                <a:solidFill>
                  <a:schemeClr val="tx1">
                    <a:lumMod val="50000"/>
                    <a:lumOff val="50000"/>
                  </a:schemeClr>
                </a:solidFill>
                <a:cs typeface="+mn-ea"/>
                <a:sym typeface="+mn-lt"/>
              </a:rPr>
              <a:t>не </a:t>
            </a:r>
            <a:r>
              <a:rPr lang="uk-UA" altLang="zh-CN" sz="1800" dirty="0">
                <a:solidFill>
                  <a:schemeClr val="tx1">
                    <a:lumMod val="50000"/>
                    <a:lumOff val="50000"/>
                  </a:schemeClr>
                </a:solidFill>
                <a:cs typeface="+mn-ea"/>
                <a:sym typeface="+mn-lt"/>
              </a:rPr>
              <a:t>підходить</a:t>
            </a:r>
            <a:r>
              <a:rPr lang="en-US" altLang="zh-CN" sz="1800" dirty="0">
                <a:solidFill>
                  <a:schemeClr val="tx1">
                    <a:lumMod val="50000"/>
                    <a:lumOff val="50000"/>
                  </a:schemeClr>
                </a:solidFill>
                <a:cs typeface="+mn-ea"/>
                <a:sym typeface="+mn-lt"/>
              </a:rPr>
              <a:t>”</a:t>
            </a:r>
            <a:r>
              <a:rPr lang="uk-UA" altLang="zh-CN" sz="1800" dirty="0">
                <a:solidFill>
                  <a:schemeClr val="tx1">
                    <a:lumMod val="50000"/>
                    <a:lumOff val="50000"/>
                  </a:schemeClr>
                </a:solidFill>
                <a:cs typeface="+mn-ea"/>
                <a:sym typeface="+mn-lt"/>
              </a:rPr>
              <a:t> до </a:t>
            </a:r>
            <a:r>
              <a:rPr lang="en-US" altLang="zh-CN" sz="1800" dirty="0">
                <a:solidFill>
                  <a:schemeClr val="tx1">
                    <a:lumMod val="50000"/>
                    <a:lumOff val="50000"/>
                  </a:schemeClr>
                </a:solidFill>
                <a:cs typeface="+mn-ea"/>
                <a:sym typeface="+mn-lt"/>
              </a:rPr>
              <a:t>“</a:t>
            </a:r>
            <a:r>
              <a:rPr lang="uk-UA" altLang="zh-CN" sz="1800" dirty="0">
                <a:solidFill>
                  <a:schemeClr val="tx1">
                    <a:lumMod val="50000"/>
                    <a:lumOff val="50000"/>
                  </a:schemeClr>
                </a:solidFill>
                <a:cs typeface="+mn-ea"/>
                <a:sym typeface="+mn-lt"/>
              </a:rPr>
              <a:t>відмінно підходить</a:t>
            </a:r>
            <a:r>
              <a:rPr lang="en-US" altLang="zh-CN" sz="1800" dirty="0">
                <a:solidFill>
                  <a:schemeClr val="tx1">
                    <a:lumMod val="50000"/>
                    <a:lumOff val="50000"/>
                  </a:schemeClr>
                </a:solidFill>
                <a:cs typeface="+mn-ea"/>
                <a:sym typeface="+mn-lt"/>
              </a:rPr>
              <a:t>”</a:t>
            </a:r>
            <a:r>
              <a:rPr lang="uk-UA" altLang="zh-CN" sz="1800" dirty="0">
                <a:solidFill>
                  <a:schemeClr val="tx1">
                    <a:lumMod val="50000"/>
                    <a:lumOff val="50000"/>
                  </a:schemeClr>
                </a:solidFill>
                <a:cs typeface="+mn-ea"/>
                <a:sym typeface="+mn-lt"/>
              </a:rPr>
              <a:t>)</a:t>
            </a:r>
            <a:r>
              <a:rPr lang="en-US" altLang="zh-CN" dirty="0">
                <a:solidFill>
                  <a:schemeClr val="tx1">
                    <a:lumMod val="50000"/>
                    <a:lumOff val="50000"/>
                  </a:schemeClr>
                </a:solidFill>
                <a:cs typeface="+mn-ea"/>
                <a:sym typeface="+mn-lt"/>
              </a:rPr>
              <a:t>.</a:t>
            </a:r>
            <a:endParaRPr lang="uk-UA" altLang="zh-CN" sz="1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09951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lstStyle/>
          <a:p>
            <a:r>
              <a:rPr lang="uk-UA" dirty="0"/>
              <a:t>Аналіз варіантів використання</a:t>
            </a:r>
            <a:endParaRPr lang="en-UA" dirty="0"/>
          </a:p>
        </p:txBody>
      </p:sp>
      <p:pic>
        <p:nvPicPr>
          <p:cNvPr id="33" name="Рисунок 32">
            <a:extLst>
              <a:ext uri="{FF2B5EF4-FFF2-40B4-BE49-F238E27FC236}">
                <a16:creationId xmlns:a16="http://schemas.microsoft.com/office/drawing/2014/main" id="{086A119D-4B6E-4455-8F1D-8315E6E92AD4}"/>
              </a:ext>
            </a:extLst>
          </p:cNvPr>
          <p:cNvPicPr>
            <a:picLocks noChangeAspect="1"/>
          </p:cNvPicPr>
          <p:nvPr/>
        </p:nvPicPr>
        <p:blipFill>
          <a:blip r:embed="rId2"/>
          <a:stretch>
            <a:fillRect/>
          </a:stretch>
        </p:blipFill>
        <p:spPr>
          <a:xfrm>
            <a:off x="2571258" y="1042623"/>
            <a:ext cx="7049484" cy="5229955"/>
          </a:xfrm>
          <a:prstGeom prst="rect">
            <a:avLst/>
          </a:prstGeom>
        </p:spPr>
      </p:pic>
    </p:spTree>
    <p:extLst>
      <p:ext uri="{BB962C8B-B14F-4D97-AF65-F5344CB8AC3E}">
        <p14:creationId xmlns:p14="http://schemas.microsoft.com/office/powerpoint/2010/main" val="37320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lstStyle/>
          <a:p>
            <a:r>
              <a:rPr lang="uk-UA" dirty="0"/>
              <a:t>Математична модель</a:t>
            </a:r>
            <a:endParaRPr lang="en-UA" dirty="0"/>
          </a:p>
        </p:txBody>
      </p:sp>
      <p:pic>
        <p:nvPicPr>
          <p:cNvPr id="6" name="Рисунок 5">
            <a:extLst>
              <a:ext uri="{FF2B5EF4-FFF2-40B4-BE49-F238E27FC236}">
                <a16:creationId xmlns:a16="http://schemas.microsoft.com/office/drawing/2014/main" id="{3BE38E3B-C0A8-4DA6-9923-47DDAC366A55}"/>
              </a:ext>
            </a:extLst>
          </p:cNvPr>
          <p:cNvPicPr>
            <a:picLocks noChangeAspect="1"/>
          </p:cNvPicPr>
          <p:nvPr/>
        </p:nvPicPr>
        <p:blipFill>
          <a:blip r:embed="rId2"/>
          <a:stretch>
            <a:fillRect/>
          </a:stretch>
        </p:blipFill>
        <p:spPr>
          <a:xfrm>
            <a:off x="1562595" y="1049097"/>
            <a:ext cx="4206986" cy="1391361"/>
          </a:xfrm>
          <a:prstGeom prst="rect">
            <a:avLst/>
          </a:prstGeom>
        </p:spPr>
      </p:pic>
      <p:pic>
        <p:nvPicPr>
          <p:cNvPr id="8" name="Рисунок 7">
            <a:extLst>
              <a:ext uri="{FF2B5EF4-FFF2-40B4-BE49-F238E27FC236}">
                <a16:creationId xmlns:a16="http://schemas.microsoft.com/office/drawing/2014/main" id="{3F9AEDB2-50A1-48DB-8BA5-5DE5B95408DC}"/>
              </a:ext>
            </a:extLst>
          </p:cNvPr>
          <p:cNvPicPr>
            <a:picLocks noChangeAspect="1"/>
          </p:cNvPicPr>
          <p:nvPr/>
        </p:nvPicPr>
        <p:blipFill>
          <a:blip r:embed="rId3"/>
          <a:stretch>
            <a:fillRect/>
          </a:stretch>
        </p:blipFill>
        <p:spPr>
          <a:xfrm>
            <a:off x="6422421" y="1049097"/>
            <a:ext cx="4206984" cy="1435386"/>
          </a:xfrm>
          <a:prstGeom prst="rect">
            <a:avLst/>
          </a:prstGeom>
        </p:spPr>
      </p:pic>
      <p:pic>
        <p:nvPicPr>
          <p:cNvPr id="10" name="Рисунок 9">
            <a:extLst>
              <a:ext uri="{FF2B5EF4-FFF2-40B4-BE49-F238E27FC236}">
                <a16:creationId xmlns:a16="http://schemas.microsoft.com/office/drawing/2014/main" id="{FC955AAB-A5C9-4729-932C-5128E87115D1}"/>
              </a:ext>
            </a:extLst>
          </p:cNvPr>
          <p:cNvPicPr>
            <a:picLocks noChangeAspect="1"/>
          </p:cNvPicPr>
          <p:nvPr/>
        </p:nvPicPr>
        <p:blipFill>
          <a:blip r:embed="rId4"/>
          <a:stretch>
            <a:fillRect/>
          </a:stretch>
        </p:blipFill>
        <p:spPr>
          <a:xfrm>
            <a:off x="1562595" y="2777316"/>
            <a:ext cx="4206986" cy="1373291"/>
          </a:xfrm>
          <a:prstGeom prst="rect">
            <a:avLst/>
          </a:prstGeom>
        </p:spPr>
      </p:pic>
      <p:pic>
        <p:nvPicPr>
          <p:cNvPr id="12" name="Рисунок 11">
            <a:extLst>
              <a:ext uri="{FF2B5EF4-FFF2-40B4-BE49-F238E27FC236}">
                <a16:creationId xmlns:a16="http://schemas.microsoft.com/office/drawing/2014/main" id="{0C4C87EE-ED4F-4CCE-AE8E-286659E5BC07}"/>
              </a:ext>
            </a:extLst>
          </p:cNvPr>
          <p:cNvPicPr>
            <a:picLocks noChangeAspect="1"/>
          </p:cNvPicPr>
          <p:nvPr/>
        </p:nvPicPr>
        <p:blipFill>
          <a:blip r:embed="rId5"/>
          <a:stretch>
            <a:fillRect/>
          </a:stretch>
        </p:blipFill>
        <p:spPr>
          <a:xfrm>
            <a:off x="6422421" y="2795071"/>
            <a:ext cx="4500376" cy="1355535"/>
          </a:xfrm>
          <a:prstGeom prst="rect">
            <a:avLst/>
          </a:prstGeom>
        </p:spPr>
      </p:pic>
      <p:pic>
        <p:nvPicPr>
          <p:cNvPr id="14" name="Рисунок 13">
            <a:extLst>
              <a:ext uri="{FF2B5EF4-FFF2-40B4-BE49-F238E27FC236}">
                <a16:creationId xmlns:a16="http://schemas.microsoft.com/office/drawing/2014/main" id="{7AB78063-CBE2-4922-83E2-C5EB64F27BB1}"/>
              </a:ext>
            </a:extLst>
          </p:cNvPr>
          <p:cNvPicPr>
            <a:picLocks noChangeAspect="1"/>
          </p:cNvPicPr>
          <p:nvPr/>
        </p:nvPicPr>
        <p:blipFill>
          <a:blip r:embed="rId6"/>
          <a:stretch>
            <a:fillRect/>
          </a:stretch>
        </p:blipFill>
        <p:spPr>
          <a:xfrm>
            <a:off x="1155855" y="4553046"/>
            <a:ext cx="4859826" cy="1463426"/>
          </a:xfrm>
          <a:prstGeom prst="rect">
            <a:avLst/>
          </a:prstGeom>
        </p:spPr>
      </p:pic>
      <p:sp>
        <p:nvSpPr>
          <p:cNvPr id="58" name="TextBox 57">
            <a:extLst>
              <a:ext uri="{FF2B5EF4-FFF2-40B4-BE49-F238E27FC236}">
                <a16:creationId xmlns:a16="http://schemas.microsoft.com/office/drawing/2014/main" id="{AC5733F8-32E9-42D0-A7C6-9326AD138A20}"/>
              </a:ext>
            </a:extLst>
          </p:cNvPr>
          <p:cNvSpPr txBox="1"/>
          <p:nvPr/>
        </p:nvSpPr>
        <p:spPr>
          <a:xfrm>
            <a:off x="7598871" y="4368380"/>
            <a:ext cx="2652620" cy="369332"/>
          </a:xfrm>
          <a:prstGeom prst="rect">
            <a:avLst/>
          </a:prstGeom>
          <a:noFill/>
        </p:spPr>
        <p:txBody>
          <a:bodyPr wrap="square">
            <a:spAutoFit/>
          </a:bodyPr>
          <a:lstStyle/>
          <a:p>
            <a:pPr algn="ctr"/>
            <a:r>
              <a:rPr lang="uk-UA" altLang="zh-CN" b="1" dirty="0">
                <a:solidFill>
                  <a:schemeClr val="accent1">
                    <a:lumMod val="100000"/>
                  </a:schemeClr>
                </a:solidFill>
                <a:cs typeface="+mn-ea"/>
                <a:sym typeface="+mn-lt"/>
              </a:rPr>
              <a:t>Фрагмент бази правил</a:t>
            </a:r>
            <a:endParaRPr lang="zh-CN" altLang="en-US" b="1" dirty="0">
              <a:solidFill>
                <a:schemeClr val="accent1">
                  <a:lumMod val="100000"/>
                </a:schemeClr>
              </a:solidFill>
              <a:cs typeface="+mn-ea"/>
              <a:sym typeface="+mn-lt"/>
            </a:endParaRPr>
          </a:p>
        </p:txBody>
      </p:sp>
      <p:pic>
        <p:nvPicPr>
          <p:cNvPr id="16" name="Рисунок 15">
            <a:extLst>
              <a:ext uri="{FF2B5EF4-FFF2-40B4-BE49-F238E27FC236}">
                <a16:creationId xmlns:a16="http://schemas.microsoft.com/office/drawing/2014/main" id="{C5C2005D-5D72-4252-8499-F92CA00D3E33}"/>
              </a:ext>
            </a:extLst>
          </p:cNvPr>
          <p:cNvPicPr>
            <a:picLocks noChangeAspect="1"/>
          </p:cNvPicPr>
          <p:nvPr/>
        </p:nvPicPr>
        <p:blipFill>
          <a:blip r:embed="rId7"/>
          <a:stretch>
            <a:fillRect/>
          </a:stretch>
        </p:blipFill>
        <p:spPr>
          <a:xfrm>
            <a:off x="6202575" y="4912236"/>
            <a:ext cx="5445211" cy="464259"/>
          </a:xfrm>
          <a:prstGeom prst="rect">
            <a:avLst/>
          </a:prstGeom>
        </p:spPr>
      </p:pic>
    </p:spTree>
    <p:extLst>
      <p:ext uri="{BB962C8B-B14F-4D97-AF65-F5344CB8AC3E}">
        <p14:creationId xmlns:p14="http://schemas.microsoft.com/office/powerpoint/2010/main" val="180797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lstStyle/>
          <a:p>
            <a:r>
              <a:rPr lang="uk-UA" dirty="0"/>
              <a:t>Діаграма діяльності</a:t>
            </a:r>
            <a:endParaRPr lang="en-UA" dirty="0"/>
          </a:p>
        </p:txBody>
      </p:sp>
      <p:pic>
        <p:nvPicPr>
          <p:cNvPr id="37" name="Рисунок 36">
            <a:extLst>
              <a:ext uri="{FF2B5EF4-FFF2-40B4-BE49-F238E27FC236}">
                <a16:creationId xmlns:a16="http://schemas.microsoft.com/office/drawing/2014/main" id="{0FB61EFC-49AE-4C98-946B-53B38F3A7B52}"/>
              </a:ext>
            </a:extLst>
          </p:cNvPr>
          <p:cNvPicPr>
            <a:picLocks noChangeAspect="1"/>
          </p:cNvPicPr>
          <p:nvPr/>
        </p:nvPicPr>
        <p:blipFill>
          <a:blip r:embed="rId2"/>
          <a:stretch>
            <a:fillRect/>
          </a:stretch>
        </p:blipFill>
        <p:spPr>
          <a:xfrm>
            <a:off x="1441062" y="2001191"/>
            <a:ext cx="9560291" cy="2613893"/>
          </a:xfrm>
          <a:prstGeom prst="rect">
            <a:avLst/>
          </a:prstGeom>
        </p:spPr>
      </p:pic>
    </p:spTree>
    <p:extLst>
      <p:ext uri="{BB962C8B-B14F-4D97-AF65-F5344CB8AC3E}">
        <p14:creationId xmlns:p14="http://schemas.microsoft.com/office/powerpoint/2010/main" val="367430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lstStyle/>
          <a:p>
            <a:r>
              <a:rPr lang="uk-UA" dirty="0"/>
              <a:t>Архітектура</a:t>
            </a:r>
            <a:endParaRPr lang="en-UA" dirty="0"/>
          </a:p>
        </p:txBody>
      </p:sp>
      <p:pic>
        <p:nvPicPr>
          <p:cNvPr id="4" name="Picture 2" descr="MVC Overview. MVC is a design patten used to help… | by Joseph Spinelli |  Medium">
            <a:extLst>
              <a:ext uri="{FF2B5EF4-FFF2-40B4-BE49-F238E27FC236}">
                <a16:creationId xmlns:a16="http://schemas.microsoft.com/office/drawing/2014/main" id="{62D69285-E288-4765-AED6-14BF9937DC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1448" y="696415"/>
            <a:ext cx="4931405" cy="32628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3DE99C-525B-480B-98AF-B3184BB2B908}"/>
              </a:ext>
            </a:extLst>
          </p:cNvPr>
          <p:cNvSpPr txBox="1"/>
          <p:nvPr/>
        </p:nvSpPr>
        <p:spPr>
          <a:xfrm>
            <a:off x="1359024" y="804473"/>
            <a:ext cx="5977081" cy="1399742"/>
          </a:xfrm>
          <a:prstGeom prst="rect">
            <a:avLst/>
          </a:prstGeom>
          <a:noFill/>
        </p:spPr>
        <p:txBody>
          <a:bodyPr wrap="square">
            <a:spAutoFit/>
          </a:bodyPr>
          <a:lstStyle/>
          <a:p>
            <a:pPr>
              <a:lnSpc>
                <a:spcPct val="120000"/>
              </a:lnSpc>
            </a:pPr>
            <a:r>
              <a:rPr lang="en-US" altLang="zh-CN" sz="1800" dirty="0">
                <a:solidFill>
                  <a:schemeClr val="tx1">
                    <a:lumMod val="50000"/>
                    <a:lumOff val="50000"/>
                  </a:schemeClr>
                </a:solidFill>
                <a:cs typeface="+mn-ea"/>
                <a:sym typeface="+mn-lt"/>
              </a:rPr>
              <a:t>MVC, </a:t>
            </a:r>
            <a:r>
              <a:rPr lang="uk-UA" altLang="zh-CN" sz="1800" dirty="0">
                <a:solidFill>
                  <a:schemeClr val="tx1">
                    <a:lumMod val="50000"/>
                    <a:lumOff val="50000"/>
                  </a:schemeClr>
                </a:solidFill>
                <a:cs typeface="+mn-ea"/>
                <a:sym typeface="+mn-lt"/>
              </a:rPr>
              <a:t>або </a:t>
            </a:r>
            <a:r>
              <a:rPr lang="en-US" altLang="zh-CN" sz="1800" dirty="0">
                <a:solidFill>
                  <a:schemeClr val="tx1">
                    <a:lumMod val="50000"/>
                    <a:lumOff val="50000"/>
                  </a:schemeClr>
                </a:solidFill>
                <a:cs typeface="+mn-ea"/>
                <a:sym typeface="+mn-lt"/>
              </a:rPr>
              <a:t>Model-View-Controller, - </a:t>
            </a:r>
            <a:r>
              <a:rPr lang="uk-UA" altLang="zh-CN" sz="1800" dirty="0">
                <a:solidFill>
                  <a:schemeClr val="tx1">
                    <a:lumMod val="50000"/>
                    <a:lumOff val="50000"/>
                  </a:schemeClr>
                </a:solidFill>
                <a:cs typeface="+mn-ea"/>
                <a:sym typeface="+mn-lt"/>
              </a:rPr>
              <a:t>це архітектурний шаблон для розробки програмних додатків, який допомагає впоратися зі складними проектами, розділяючи їх на три основні компоненти</a:t>
            </a:r>
            <a:r>
              <a:rPr lang="en-US" altLang="zh-CN" sz="1800" dirty="0">
                <a:solidFill>
                  <a:schemeClr val="tx1">
                    <a:lumMod val="50000"/>
                    <a:lumOff val="50000"/>
                  </a:schemeClr>
                </a:solidFill>
                <a:cs typeface="+mn-ea"/>
                <a:sym typeface="+mn-lt"/>
              </a:rPr>
              <a:t>.</a:t>
            </a:r>
            <a:endParaRPr lang="uk-UA" altLang="zh-CN" sz="1800" dirty="0">
              <a:solidFill>
                <a:schemeClr val="tx1">
                  <a:lumMod val="50000"/>
                  <a:lumOff val="50000"/>
                </a:schemeClr>
              </a:solidFill>
              <a:cs typeface="+mn-ea"/>
              <a:sym typeface="+mn-lt"/>
            </a:endParaRPr>
          </a:p>
        </p:txBody>
      </p:sp>
      <p:sp>
        <p:nvSpPr>
          <p:cNvPr id="6" name="TextBox 5">
            <a:extLst>
              <a:ext uri="{FF2B5EF4-FFF2-40B4-BE49-F238E27FC236}">
                <a16:creationId xmlns:a16="http://schemas.microsoft.com/office/drawing/2014/main" id="{B1384744-4AD7-4402-8AF6-B9BFDE343DFE}"/>
              </a:ext>
            </a:extLst>
          </p:cNvPr>
          <p:cNvSpPr txBox="1"/>
          <p:nvPr/>
        </p:nvSpPr>
        <p:spPr>
          <a:xfrm>
            <a:off x="1359024" y="2291146"/>
            <a:ext cx="1716737" cy="369332"/>
          </a:xfrm>
          <a:prstGeom prst="rect">
            <a:avLst/>
          </a:prstGeom>
          <a:noFill/>
        </p:spPr>
        <p:txBody>
          <a:bodyPr wrap="square">
            <a:spAutoFit/>
          </a:bodyPr>
          <a:lstStyle/>
          <a:p>
            <a:pPr algn="ctr"/>
            <a:r>
              <a:rPr lang="uk-UA" altLang="zh-CN" b="1" dirty="0">
                <a:solidFill>
                  <a:schemeClr val="accent1">
                    <a:lumMod val="100000"/>
                  </a:schemeClr>
                </a:solidFill>
                <a:cs typeface="+mn-ea"/>
                <a:sym typeface="+mn-lt"/>
              </a:rPr>
              <a:t>Модель (</a:t>
            </a:r>
            <a:r>
              <a:rPr lang="en-US" altLang="zh-CN" b="1" dirty="0">
                <a:solidFill>
                  <a:schemeClr val="accent1">
                    <a:lumMod val="100000"/>
                  </a:schemeClr>
                </a:solidFill>
                <a:cs typeface="+mn-ea"/>
                <a:sym typeface="+mn-lt"/>
              </a:rPr>
              <a:t>Model)</a:t>
            </a:r>
            <a:endParaRPr lang="zh-CN" altLang="en-US" b="1" dirty="0">
              <a:solidFill>
                <a:schemeClr val="accent1">
                  <a:lumMod val="100000"/>
                </a:schemeClr>
              </a:solidFill>
              <a:cs typeface="+mn-ea"/>
              <a:sym typeface="+mn-lt"/>
            </a:endParaRPr>
          </a:p>
        </p:txBody>
      </p:sp>
      <p:sp>
        <p:nvSpPr>
          <p:cNvPr id="7" name="TextBox 6">
            <a:extLst>
              <a:ext uri="{FF2B5EF4-FFF2-40B4-BE49-F238E27FC236}">
                <a16:creationId xmlns:a16="http://schemas.microsoft.com/office/drawing/2014/main" id="{9810E82E-5379-4605-A9CE-5088A523E6DE}"/>
              </a:ext>
            </a:extLst>
          </p:cNvPr>
          <p:cNvSpPr txBox="1"/>
          <p:nvPr/>
        </p:nvSpPr>
        <p:spPr>
          <a:xfrm>
            <a:off x="1359023" y="3957550"/>
            <a:ext cx="1716737" cy="369332"/>
          </a:xfrm>
          <a:prstGeom prst="rect">
            <a:avLst/>
          </a:prstGeom>
          <a:noFill/>
        </p:spPr>
        <p:txBody>
          <a:bodyPr wrap="square">
            <a:spAutoFit/>
          </a:bodyPr>
          <a:lstStyle/>
          <a:p>
            <a:pPr algn="ctr"/>
            <a:r>
              <a:rPr lang="uk-UA" altLang="zh-CN" b="1" dirty="0">
                <a:solidFill>
                  <a:schemeClr val="accent2">
                    <a:lumMod val="100000"/>
                  </a:schemeClr>
                </a:solidFill>
                <a:cs typeface="+mn-ea"/>
                <a:sym typeface="+mn-lt"/>
              </a:rPr>
              <a:t>Перегляд (</a:t>
            </a:r>
            <a:r>
              <a:rPr lang="en-US" altLang="zh-CN" b="1" dirty="0">
                <a:solidFill>
                  <a:schemeClr val="accent2">
                    <a:lumMod val="100000"/>
                  </a:schemeClr>
                </a:solidFill>
                <a:cs typeface="+mn-ea"/>
                <a:sym typeface="+mn-lt"/>
              </a:rPr>
              <a:t>View)</a:t>
            </a:r>
            <a:endParaRPr lang="zh-CN" altLang="en-US" b="1" dirty="0">
              <a:solidFill>
                <a:schemeClr val="accent2">
                  <a:lumMod val="100000"/>
                </a:schemeClr>
              </a:solidFill>
              <a:cs typeface="+mn-ea"/>
              <a:sym typeface="+mn-lt"/>
            </a:endParaRPr>
          </a:p>
        </p:txBody>
      </p:sp>
      <p:sp>
        <p:nvSpPr>
          <p:cNvPr id="8" name="TextBox 7">
            <a:extLst>
              <a:ext uri="{FF2B5EF4-FFF2-40B4-BE49-F238E27FC236}">
                <a16:creationId xmlns:a16="http://schemas.microsoft.com/office/drawing/2014/main" id="{34CD9A2A-C3B9-4886-8AC0-747D6CD1D19C}"/>
              </a:ext>
            </a:extLst>
          </p:cNvPr>
          <p:cNvSpPr txBox="1"/>
          <p:nvPr/>
        </p:nvSpPr>
        <p:spPr>
          <a:xfrm>
            <a:off x="1359024" y="5336173"/>
            <a:ext cx="2332750" cy="369332"/>
          </a:xfrm>
          <a:prstGeom prst="rect">
            <a:avLst/>
          </a:prstGeom>
          <a:noFill/>
        </p:spPr>
        <p:txBody>
          <a:bodyPr wrap="square">
            <a:spAutoFit/>
          </a:bodyPr>
          <a:lstStyle/>
          <a:p>
            <a:pPr algn="ctr"/>
            <a:r>
              <a:rPr lang="uk-UA" altLang="zh-CN" b="1" dirty="0">
                <a:solidFill>
                  <a:schemeClr val="accent5">
                    <a:lumMod val="100000"/>
                  </a:schemeClr>
                </a:solidFill>
                <a:cs typeface="+mn-ea"/>
                <a:sym typeface="+mn-lt"/>
              </a:rPr>
              <a:t>Контролер (</a:t>
            </a:r>
            <a:r>
              <a:rPr lang="en-US" altLang="zh-CN" b="1" dirty="0">
                <a:solidFill>
                  <a:schemeClr val="accent5">
                    <a:lumMod val="100000"/>
                  </a:schemeClr>
                </a:solidFill>
                <a:cs typeface="+mn-ea"/>
                <a:sym typeface="+mn-lt"/>
              </a:rPr>
              <a:t>Controller)</a:t>
            </a:r>
            <a:endParaRPr lang="zh-CN" altLang="en-US" b="1" dirty="0">
              <a:solidFill>
                <a:schemeClr val="accent5">
                  <a:lumMod val="100000"/>
                </a:schemeClr>
              </a:solidFill>
              <a:cs typeface="+mn-ea"/>
              <a:sym typeface="+mn-lt"/>
            </a:endParaRPr>
          </a:p>
        </p:txBody>
      </p:sp>
      <p:sp>
        <p:nvSpPr>
          <p:cNvPr id="9" name="TextBox 8">
            <a:extLst>
              <a:ext uri="{FF2B5EF4-FFF2-40B4-BE49-F238E27FC236}">
                <a16:creationId xmlns:a16="http://schemas.microsoft.com/office/drawing/2014/main" id="{30D9E369-F733-4D43-98F7-12864761E2D0}"/>
              </a:ext>
            </a:extLst>
          </p:cNvPr>
          <p:cNvSpPr txBox="1"/>
          <p:nvPr/>
        </p:nvSpPr>
        <p:spPr>
          <a:xfrm>
            <a:off x="1562595" y="2557808"/>
            <a:ext cx="5977081" cy="1399742"/>
          </a:xfrm>
          <a:prstGeom prst="rect">
            <a:avLst/>
          </a:prstGeom>
          <a:noFill/>
        </p:spPr>
        <p:txBody>
          <a:bodyPr wrap="square">
            <a:spAutoFit/>
          </a:bodyPr>
          <a:lstStyle/>
          <a:p>
            <a:pPr>
              <a:lnSpc>
                <a:spcPct val="120000"/>
              </a:lnSpc>
            </a:pPr>
            <a:r>
              <a:rPr lang="uk-UA" altLang="zh-CN" sz="1800" dirty="0">
                <a:solidFill>
                  <a:schemeClr val="tx1">
                    <a:lumMod val="50000"/>
                    <a:lumOff val="50000"/>
                  </a:schemeClr>
                </a:solidFill>
                <a:cs typeface="+mn-ea"/>
                <a:sym typeface="+mn-lt"/>
              </a:rPr>
              <a:t>Модель відповідає за обробку даних та бізнес-логіку додатку. Вона представляє собою структуру даних і логіку, яка взаємодіє з цими даними. Модель забезпечує доступ до даних, зберігає їх, оновлює та відображає зміни.</a:t>
            </a:r>
          </a:p>
        </p:txBody>
      </p:sp>
      <p:sp>
        <p:nvSpPr>
          <p:cNvPr id="10" name="TextBox 9">
            <a:extLst>
              <a:ext uri="{FF2B5EF4-FFF2-40B4-BE49-F238E27FC236}">
                <a16:creationId xmlns:a16="http://schemas.microsoft.com/office/drawing/2014/main" id="{084837AC-B65E-459E-BCD9-36C9950751B3}"/>
              </a:ext>
            </a:extLst>
          </p:cNvPr>
          <p:cNvSpPr txBox="1"/>
          <p:nvPr/>
        </p:nvSpPr>
        <p:spPr>
          <a:xfrm>
            <a:off x="1562594" y="4265322"/>
            <a:ext cx="10141726" cy="1067343"/>
          </a:xfrm>
          <a:prstGeom prst="rect">
            <a:avLst/>
          </a:prstGeom>
          <a:noFill/>
        </p:spPr>
        <p:txBody>
          <a:bodyPr wrap="square">
            <a:spAutoFit/>
          </a:bodyPr>
          <a:lstStyle/>
          <a:p>
            <a:pPr>
              <a:lnSpc>
                <a:spcPct val="120000"/>
              </a:lnSpc>
            </a:pPr>
            <a:r>
              <a:rPr lang="uk-UA" altLang="zh-CN" sz="1800" dirty="0">
                <a:solidFill>
                  <a:schemeClr val="tx1">
                    <a:lumMod val="50000"/>
                    <a:lumOff val="50000"/>
                  </a:schemeClr>
                </a:solidFill>
                <a:cs typeface="+mn-ea"/>
                <a:sym typeface="+mn-lt"/>
              </a:rPr>
              <a:t>Перегляд відповідає за відображення даних користувачеві і обробку його взаємодії з додатком. Він не містить бізнес-логіки і подій, а лише відображає дані, які надаються Моделлю. Перегляд може бути візуальним інтерфейсом або іншими способами представлення інформації користувачеві.</a:t>
            </a:r>
          </a:p>
        </p:txBody>
      </p:sp>
      <p:sp>
        <p:nvSpPr>
          <p:cNvPr id="13" name="TextBox 12">
            <a:extLst>
              <a:ext uri="{FF2B5EF4-FFF2-40B4-BE49-F238E27FC236}">
                <a16:creationId xmlns:a16="http://schemas.microsoft.com/office/drawing/2014/main" id="{65200A77-5C2C-41FA-8066-5327D91E7FE3}"/>
              </a:ext>
            </a:extLst>
          </p:cNvPr>
          <p:cNvSpPr txBox="1"/>
          <p:nvPr/>
        </p:nvSpPr>
        <p:spPr>
          <a:xfrm>
            <a:off x="1562594" y="5712639"/>
            <a:ext cx="10141726" cy="1067343"/>
          </a:xfrm>
          <a:prstGeom prst="rect">
            <a:avLst/>
          </a:prstGeom>
          <a:noFill/>
        </p:spPr>
        <p:txBody>
          <a:bodyPr wrap="square">
            <a:spAutoFit/>
          </a:bodyPr>
          <a:lstStyle/>
          <a:p>
            <a:pPr>
              <a:lnSpc>
                <a:spcPct val="120000"/>
              </a:lnSpc>
            </a:pPr>
            <a:r>
              <a:rPr lang="uk-UA" altLang="zh-CN" sz="1800" dirty="0">
                <a:solidFill>
                  <a:schemeClr val="tx1">
                    <a:lumMod val="50000"/>
                    <a:lumOff val="50000"/>
                  </a:schemeClr>
                </a:solidFill>
                <a:cs typeface="+mn-ea"/>
                <a:sym typeface="+mn-lt"/>
              </a:rPr>
              <a:t>Контролер служить посередником між Моделлю і Переглядом. Він обробляє вхідні дані користувача, ініціює відповідні дії в Моделі та оновлює Перегляд, щоб відобразити зміни. Контролер реагує на події та взаємодію з користувачем і визначає, які дії виконувати з даними.</a:t>
            </a:r>
          </a:p>
        </p:txBody>
      </p:sp>
    </p:spTree>
    <p:extLst>
      <p:ext uri="{BB962C8B-B14F-4D97-AF65-F5344CB8AC3E}">
        <p14:creationId xmlns:p14="http://schemas.microsoft.com/office/powerpoint/2010/main" val="118828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lstStyle/>
          <a:p>
            <a:r>
              <a:rPr lang="uk-UA" dirty="0"/>
              <a:t>Засоби реалізації</a:t>
            </a:r>
            <a:endParaRPr lang="en-UA" dirty="0"/>
          </a:p>
        </p:txBody>
      </p:sp>
      <p:pic>
        <p:nvPicPr>
          <p:cNvPr id="1026" name="Picture 2" descr="Python (programming language) - Wikipedia">
            <a:extLst>
              <a:ext uri="{FF2B5EF4-FFF2-40B4-BE49-F238E27FC236}">
                <a16:creationId xmlns:a16="http://schemas.microsoft.com/office/drawing/2014/main" id="{B18521CD-278E-4516-9A3E-A5F8F6724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807" y="1331976"/>
            <a:ext cx="1913049" cy="2097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Code — Википедия">
            <a:extLst>
              <a:ext uri="{FF2B5EF4-FFF2-40B4-BE49-F238E27FC236}">
                <a16:creationId xmlns:a16="http://schemas.microsoft.com/office/drawing/2014/main" id="{63A80E00-1B6B-4B22-BFB3-A22C63392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8027" y="1331977"/>
            <a:ext cx="2097024" cy="20970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 · GitHub">
            <a:extLst>
              <a:ext uri="{FF2B5EF4-FFF2-40B4-BE49-F238E27FC236}">
                <a16:creationId xmlns:a16="http://schemas.microsoft.com/office/drawing/2014/main" id="{39F945D3-A584-4443-83BE-CD5BD0087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0258" y="3851335"/>
            <a:ext cx="2083695" cy="208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 Wikipedia">
            <a:extLst>
              <a:ext uri="{FF2B5EF4-FFF2-40B4-BE49-F238E27FC236}">
                <a16:creationId xmlns:a16="http://schemas.microsoft.com/office/drawing/2014/main" id="{B2D8A861-9CCE-4742-B643-2F532D55DC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0474" y="3851336"/>
            <a:ext cx="2083695" cy="20836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Qt — Википедия">
            <a:extLst>
              <a:ext uri="{FF2B5EF4-FFF2-40B4-BE49-F238E27FC236}">
                <a16:creationId xmlns:a16="http://schemas.microsoft.com/office/drawing/2014/main" id="{3DC2C4D4-3A9F-4790-9045-D3EFE4D2FB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6505" y="1507235"/>
            <a:ext cx="2445869" cy="174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4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lstStyle/>
          <a:p>
            <a:r>
              <a:rPr lang="uk-UA" dirty="0"/>
              <a:t>Екран застосунку</a:t>
            </a:r>
            <a:endParaRPr lang="en-UA" dirty="0"/>
          </a:p>
        </p:txBody>
      </p:sp>
      <p:pic>
        <p:nvPicPr>
          <p:cNvPr id="4" name="Рисунок 3">
            <a:extLst>
              <a:ext uri="{FF2B5EF4-FFF2-40B4-BE49-F238E27FC236}">
                <a16:creationId xmlns:a16="http://schemas.microsoft.com/office/drawing/2014/main" id="{C8C3AF98-A911-4DF9-AD6B-E0650B7D037D}"/>
              </a:ext>
            </a:extLst>
          </p:cNvPr>
          <p:cNvPicPr>
            <a:picLocks noChangeAspect="1"/>
          </p:cNvPicPr>
          <p:nvPr/>
        </p:nvPicPr>
        <p:blipFill>
          <a:blip r:embed="rId2"/>
          <a:stretch>
            <a:fillRect/>
          </a:stretch>
        </p:blipFill>
        <p:spPr>
          <a:xfrm>
            <a:off x="873716" y="1341120"/>
            <a:ext cx="5222284" cy="4369982"/>
          </a:xfrm>
          <a:prstGeom prst="rect">
            <a:avLst/>
          </a:prstGeom>
        </p:spPr>
      </p:pic>
      <p:pic>
        <p:nvPicPr>
          <p:cNvPr id="6" name="Рисунок 5">
            <a:extLst>
              <a:ext uri="{FF2B5EF4-FFF2-40B4-BE49-F238E27FC236}">
                <a16:creationId xmlns:a16="http://schemas.microsoft.com/office/drawing/2014/main" id="{529617BE-FDA5-4CE1-8F99-4E9F4053FF69}"/>
              </a:ext>
            </a:extLst>
          </p:cNvPr>
          <p:cNvPicPr>
            <a:picLocks noChangeAspect="1"/>
          </p:cNvPicPr>
          <p:nvPr/>
        </p:nvPicPr>
        <p:blipFill>
          <a:blip r:embed="rId3"/>
          <a:stretch>
            <a:fillRect/>
          </a:stretch>
        </p:blipFill>
        <p:spPr>
          <a:xfrm>
            <a:off x="6548098" y="1341121"/>
            <a:ext cx="5249119" cy="4369982"/>
          </a:xfrm>
          <a:prstGeom prst="rect">
            <a:avLst/>
          </a:prstGeom>
        </p:spPr>
      </p:pic>
    </p:spTree>
    <p:extLst>
      <p:ext uri="{BB962C8B-B14F-4D97-AF65-F5344CB8AC3E}">
        <p14:creationId xmlns:p14="http://schemas.microsoft.com/office/powerpoint/2010/main" val="1869119982"/>
      </p:ext>
    </p:extLst>
  </p:cSld>
  <p:clrMapOvr>
    <a:masterClrMapping/>
  </p:clrMapOvr>
</p:sld>
</file>

<file path=ppt/theme/theme1.xml><?xml version="1.0" encoding="utf-8"?>
<a:theme xmlns:a="http://schemas.openxmlformats.org/drawingml/2006/main" name="Office Theme">
  <a:themeElements>
    <a:clrScheme name="Custom 37">
      <a:dk1>
        <a:srgbClr val="000000"/>
      </a:dk1>
      <a:lt1>
        <a:srgbClr val="FFFFFF"/>
      </a:lt1>
      <a:dk2>
        <a:srgbClr val="44546A"/>
      </a:dk2>
      <a:lt2>
        <a:srgbClr val="E7E6E6"/>
      </a:lt2>
      <a:accent1>
        <a:srgbClr val="514DDF"/>
      </a:accent1>
      <a:accent2>
        <a:srgbClr val="02BAE2"/>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650</Words>
  <Application>Microsoft Office PowerPoint</Application>
  <PresentationFormat>Широкоэкранный</PresentationFormat>
  <Paragraphs>46</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Office Theme</vt:lpstr>
      <vt:lpstr>Нечіткий інтелектуальний інтерфейс для підбору персоналу</vt:lpstr>
      <vt:lpstr>Аналіз предметної області</vt:lpstr>
      <vt:lpstr>Постановка задачі</vt:lpstr>
      <vt:lpstr>Аналіз варіантів використання</vt:lpstr>
      <vt:lpstr>Математична модель</vt:lpstr>
      <vt:lpstr>Діаграма діяльності</vt:lpstr>
      <vt:lpstr>Архітектура</vt:lpstr>
      <vt:lpstr>Засоби реалізації</vt:lpstr>
      <vt:lpstr>Екран застосунку</vt:lpstr>
      <vt:lpstr>Висновки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Microsoft Office User</dc:creator>
  <cp:lastModifiedBy>Ivan Ivanenko</cp:lastModifiedBy>
  <cp:revision>14</cp:revision>
  <dcterms:created xsi:type="dcterms:W3CDTF">2023-02-12T09:15:40Z</dcterms:created>
  <dcterms:modified xsi:type="dcterms:W3CDTF">2023-11-03T16:08:35Z</dcterms:modified>
</cp:coreProperties>
</file>