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9" r:id="rId5"/>
    <p:sldId id="260" r:id="rId6"/>
    <p:sldId id="261" r:id="rId7"/>
    <p:sldId id="262" r:id="rId8"/>
    <p:sldId id="263" r:id="rId9"/>
    <p:sldId id="264" r:id="rId10"/>
    <p:sldId id="265" r:id="rId11"/>
    <p:sldId id="266"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81"/>
        <p:guide pos="382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37870"/>
            <a:ext cx="9144000" cy="2747010"/>
          </a:xfrm>
        </p:spPr>
        <p:txBody>
          <a:bodyPr>
            <a:normAutofit fontScale="90000"/>
          </a:bodyPr>
          <a:lstStyle/>
          <a:p>
            <a:r>
              <a:rPr lang="zh-CN" altLang="en-US" sz="4890"/>
              <a:t>Sistema de Recomendaciones basado en el gusto del usuario</a:t>
            </a:r>
            <a:endParaRPr lang="zh-CN" altLang="en-US" sz="4890"/>
          </a:p>
        </p:txBody>
      </p:sp>
      <p:sp>
        <p:nvSpPr>
          <p:cNvPr id="5" name="副标题 4"/>
          <p:cNvSpPr>
            <a:spLocks noGrp="1"/>
          </p:cNvSpPr>
          <p:nvPr>
            <p:ph type="subTitle" idx="1"/>
          </p:nvPr>
        </p:nvSpPr>
        <p:spPr>
          <a:xfrm>
            <a:off x="1524000" y="4285615"/>
            <a:ext cx="9144000" cy="558800"/>
          </a:xfrm>
        </p:spPr>
        <p:txBody>
          <a:bodyPr/>
          <a:lstStyle/>
          <a:p>
            <a:r>
              <a:rPr lang="es-ES_tradnl" altLang="zh-CN" sz="2400"/>
              <a:t>T.P. Curso de Posgrado “Ciencia de Datos”</a:t>
            </a:r>
            <a:endParaRPr lang="es-ES_tradnl" altLang="zh-CN" sz="2400"/>
          </a:p>
          <a:p>
            <a:endParaRPr lang="es-ES_tradnl" altLang="zh-CN" sz="2400"/>
          </a:p>
        </p:txBody>
      </p:sp>
      <p:sp>
        <p:nvSpPr>
          <p:cNvPr id="3" name="副标题 4"/>
          <p:cNvSpPr>
            <a:spLocks noGrp="1"/>
          </p:cNvSpPr>
          <p:nvPr/>
        </p:nvSpPr>
        <p:spPr>
          <a:xfrm>
            <a:off x="1524000" y="5485765"/>
            <a:ext cx="9144000" cy="1033780"/>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80604020202020204" pitchFamily="34" charset="0"/>
              <a:buNone/>
              <a:defRPr sz="1800" kern="1200">
                <a:solidFill>
                  <a:schemeClr val="tx1">
                    <a:lumMod val="75000"/>
                    <a:lumOff val="25000"/>
                  </a:schemeClr>
                </a:solidFill>
                <a:effectLst/>
                <a:latin typeface="+mj-lt"/>
                <a:ea typeface="+mj-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r>
              <a:rPr lang="es-ES_tradnl" altLang="zh-CN"/>
              <a:t>Integrantes:</a:t>
            </a:r>
            <a:endParaRPr lang="es-ES_tradnl" altLang="zh-CN"/>
          </a:p>
          <a:p>
            <a:pPr marL="285750" indent="-285750" algn="l">
              <a:buFont typeface="Arial" panose="02080604020202020204" pitchFamily="34" charset="0"/>
              <a:buChar char="•"/>
            </a:pPr>
            <a:r>
              <a:rPr lang="es-ES_tradnl" altLang="zh-CN"/>
              <a:t>Coronel, Gustavo Ariel</a:t>
            </a:r>
            <a:endParaRPr lang="es-ES_tradnl" altLang="zh-CN"/>
          </a:p>
          <a:p>
            <a:pPr marL="285750" indent="-285750" algn="l">
              <a:buFont typeface="Arial" panose="02080604020202020204" pitchFamily="34" charset="0"/>
              <a:buChar char="•"/>
            </a:pPr>
            <a:r>
              <a:rPr lang="es-ES_tradnl" altLang="zh-CN"/>
              <a:t>Romero, Hernán Darío</a:t>
            </a:r>
            <a:endParaRPr lang="es-ES_tradnl"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1093470"/>
            <a:ext cx="10609580" cy="5448300"/>
          </a:xfrm>
        </p:spPr>
        <p:txBody>
          <a:bodyPr>
            <a:normAutofit lnSpcReduction="20000"/>
          </a:bodyPr>
          <a:p>
            <a:pPr algn="l"/>
            <a:r>
              <a:rPr lang="en-US" sz="2400" i="1"/>
              <a:t>Conclusiones</a:t>
            </a:r>
            <a:endParaRPr lang="en-US" sz="2400" i="1"/>
          </a:p>
          <a:p>
            <a:pPr algn="l"/>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Basados en las métricas anteriores se puede observar que GMM es el de mejor puntaje, lo que nos dá un indicio que los clusters tienen una mayor cohesión y están mejor separados.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En cuanto al K-means, el cual tiene un puntaje moderado, los clusters formados son razonables y podrían mejorarse.</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Si miramos la métrica del Clustering Jerárquico, es similar a los demás algoritmos (K-means y GMM)</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Como DBSCAN tiene el puntaje mas bajo, esto es un indicio de que los parámetros utilizados no son los óptimos y habría que revisar si la estructura de los datos se ajustan a este algoritmo.</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Por último, podemos decir que GMM según este estudio es el algoritmo más adecuado para los datos basado en el Silhouette Score, y se va que ha logrado formar clusters con alta calidad.</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DBSCAN requerirá un estudio mas preciso para determinar los parámetros eps y min_samples adecuados para obtener mejores resultados.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K-means se presenta como una solución aceptable, ya que no logra un alto puntaje, pero puede ser útil para obtener una primera visión de los datos.</a:t>
            </a:r>
            <a:endParaRPr lang="en-US">
              <a:latin typeface="Roboto Condensed Light" panose="02000000000000000000" charset="0"/>
              <a:cs typeface="Roboto Condensed Light"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1154430"/>
            <a:ext cx="10609580" cy="5183505"/>
          </a:xfrm>
        </p:spPr>
        <p:txBody>
          <a:bodyPr>
            <a:normAutofit/>
          </a:bodyPr>
          <a:p>
            <a:pPr algn="l"/>
            <a:r>
              <a:rPr lang="en-US"/>
              <a:t>Contexto</a:t>
            </a:r>
            <a:endParaRPr lang="en-US"/>
          </a:p>
          <a:p>
            <a:pPr algn="l"/>
            <a:r>
              <a:rPr lang="en-US">
                <a:latin typeface="Roboto Condensed Light" panose="02000000000000000000" charset="0"/>
                <a:cs typeface="Roboto Condensed Light" panose="02000000000000000000" charset="0"/>
              </a:rPr>
              <a:t>Utilizando la popular plataforma de Streaming "Spotify" que cuenta con millones de usuarios y un catálogo lo suficientemente extenso para satisfacer los gustos de los mas variados usuarios en cuanto a su preferencia musical se refiere, en donde cada uno de ellos pueden crear sus propias playlist, seguir artistas, explorar diferentes géneros musicales, etc. puede volverse un problema encontrar una nueva música que sea de su preferencia.</a:t>
            </a:r>
            <a:endParaRPr lang="en-US">
              <a:latin typeface="Roboto Condensed Light" panose="02000000000000000000" charset="0"/>
              <a:cs typeface="Roboto Condensed Light" panose="02000000000000000000" charset="0"/>
            </a:endParaRPr>
          </a:p>
          <a:p>
            <a:pPr algn="l"/>
            <a:endParaRPr lang="en-US"/>
          </a:p>
          <a:p>
            <a:pPr algn="l"/>
            <a:r>
              <a:rPr lang="en-US"/>
              <a:t>Problemática</a:t>
            </a:r>
            <a:endParaRPr lang="en-US"/>
          </a:p>
          <a:p>
            <a:pPr algn="l"/>
            <a:r>
              <a:rPr lang="en-US">
                <a:latin typeface="Roboto Condensed Light" panose="02000000000000000000" charset="0"/>
                <a:cs typeface="Roboto Condensed Light" panose="02000000000000000000" charset="0"/>
              </a:rPr>
              <a:t>El problema radica en la sobrecarga de información, ya que con tantas opciones disponibles, los usuarios pueden sentirse abrumados y buscar una opción que se adapte a su gusto, puede llevar mucho tiempo y la hasta la frustación del usuario por no encontrar una opción válida.</a:t>
            </a:r>
            <a:endParaRPr lang="en-US">
              <a:latin typeface="Roboto Condensed Light" panose="02000000000000000000" charset="0"/>
              <a:cs typeface="Roboto Condensed Light" panose="02000000000000000000" charset="0"/>
            </a:endParaRPr>
          </a:p>
          <a:p>
            <a:pPr algn="l"/>
            <a:endParaRPr lang="en-US"/>
          </a:p>
          <a:p>
            <a:pPr algn="l"/>
            <a:r>
              <a:rPr lang="en-US"/>
              <a:t>Objetivo</a:t>
            </a:r>
            <a:endParaRPr lang="en-US"/>
          </a:p>
          <a:p>
            <a:pPr algn="l"/>
            <a:r>
              <a:rPr lang="en-US">
                <a:latin typeface="Roboto Condensed Light" panose="02000000000000000000" charset="0"/>
                <a:cs typeface="Roboto Condensed Light" panose="02000000000000000000" charset="0"/>
              </a:rPr>
              <a:t>Desarrollar un sistema de recomendaciones personalizado que ayude a los usuarios a encontrar temas musicales que se ajusten a sus preferencias.</a:t>
            </a:r>
            <a:endParaRPr lang="en-US">
              <a:latin typeface="Roboto Condensed Light" panose="02000000000000000000" charset="0"/>
              <a:cs typeface="Roboto Condensed Light"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642620"/>
            <a:ext cx="10609580" cy="5899150"/>
          </a:xfrm>
        </p:spPr>
        <p:txBody>
          <a:bodyPr>
            <a:normAutofit fontScale="60000"/>
          </a:bodyPr>
          <a:p>
            <a:pPr algn="l"/>
            <a:r>
              <a:rPr lang="en-US"/>
              <a:t>Descripción del conjunto de datos</a:t>
            </a:r>
            <a:endParaRPr lang="en-US"/>
          </a:p>
          <a:p>
            <a:pPr algn="l"/>
            <a:r>
              <a:rPr lang="en-US">
                <a:latin typeface="Roboto Condensed Light" panose="02000000000000000000" charset="0"/>
                <a:cs typeface="Roboto Condensed Light" panose="02000000000000000000" charset="0"/>
              </a:rPr>
              <a:t>Age --&gt; Age group of user</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Gender --&gt; Gender of user</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spotify_usage_period --&gt; How long have you been using Spotify</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spotify_listening_device --&gt; Which of the following devices do you primarily use to listen to Spotify? 5.spotify_subscription_plan --&gt; Which Spotify subscription plan do you currently have?</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premium_sub_willingness --&gt; Are you willing to take a premium subscription or willing to continue with premium subscription in future?</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preffered_premium_plan --&gt; If premium or willing to take premium, what amount do you pay for the subscription?</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preferred_listening_content --&gt; What do you prefer to listen more?</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fav_music_genre --&gt; What genre(s) of music do you enjoy the most?</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music_time_slot --&gt; What is your favourite time slot to listen to music?</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music_Influencial_mood --&gt; When it comes to listening to music, which of the following moods or situations most strongly influences your choice of music?</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music_lis_frequency --&gt; When do you listen to music more often</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music_expl_method --&gt; How do you discover new music on Spotify</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music_recc_rating --&gt; How do you rate the spotify music recommendations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pod_lis_frequency --&gt; How often do you listen to Podcast</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fav_pod_genre --&gt; What genre(s) of Podcast do you enjoy the most</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preffered_pod_format --&gt; What podcast format you generally prefer</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pod_host_preference --&gt; Are you more inclined to listen to podcasts from unknown personalities, or do you prefer podcasts hosted by well-known individuals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preffered_pod_duration --&gt; Do you prefer shorter podcast episodes (under 30 minutes) or longer episodes (over 30 minutes)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pod_variety_satisfaction --&gt; Are you satisfied with the variety and availability of podcasts on Spotify</a:t>
            </a:r>
            <a:endParaRPr lang="en-US">
              <a:latin typeface="Roboto Condensed Light" panose="02000000000000000000" charset="0"/>
              <a:cs typeface="Roboto Condensed Light"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1154430"/>
            <a:ext cx="10609580" cy="2307590"/>
          </a:xfrm>
        </p:spPr>
        <p:txBody>
          <a:bodyPr>
            <a:normAutofit lnSpcReduction="10000"/>
          </a:bodyPr>
          <a:p>
            <a:pPr algn="l"/>
            <a:r>
              <a:rPr lang="es-ES_tradnl" altLang="en-US"/>
              <a:t>Normalización de los Datos usando StandardScaler</a:t>
            </a:r>
            <a:endParaRPr lang="es-ES_tradnl" altLang="en-US"/>
          </a:p>
          <a:p>
            <a:pPr algn="l"/>
            <a:r>
              <a:rPr lang="en-US">
                <a:latin typeface="Roboto Condensed Light" panose="02000000000000000000" charset="0"/>
                <a:cs typeface="Roboto Condensed Light" panose="02000000000000000000" charset="0"/>
              </a:rPr>
              <a:t>Se decidió utilizar esta herramienta de preprocesamiento de datos para garantizar que los valores de los campos seleccionados estén en una escala comparable y que los algoritmos de aprendizaje automático puedan funcionar de manera más eficiente y precisa.</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En síntesis, lo que permite es transformar los datos de manera que cada campo tenga una media de 0 y una desviación estándar de 1.</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ref. https://scikit-learn.org/stable/modules/generated/sklearn.preprocessing.StandardScaler.html</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p:txBody>
      </p:sp>
      <p:sp>
        <p:nvSpPr>
          <p:cNvPr id="3" name="Text Box 2"/>
          <p:cNvSpPr txBox="1"/>
          <p:nvPr/>
        </p:nvSpPr>
        <p:spPr>
          <a:xfrm>
            <a:off x="1221740" y="3749675"/>
            <a:ext cx="10029190" cy="2030095"/>
          </a:xfrm>
          <a:prstGeom prst="rect">
            <a:avLst/>
          </a:prstGeom>
          <a:noFill/>
        </p:spPr>
        <p:txBody>
          <a:bodyPr wrap="square" rtlCol="0" anchor="t">
            <a:spAutoFit/>
          </a:bodyPr>
          <a:p>
            <a:r>
              <a:rPr lang="en-US">
                <a:latin typeface="Roboto Condensed Light" panose="02000000000000000000" charset="0"/>
                <a:cs typeface="Roboto Condensed Light" panose="02000000000000000000" charset="0"/>
              </a:rPr>
              <a:t># Seleccionar las características para el clustering</a:t>
            </a:r>
            <a:endParaRPr lang="en-US">
              <a:latin typeface="Roboto Condensed Light" panose="02000000000000000000" charset="0"/>
              <a:cs typeface="Roboto Condensed Light" panose="02000000000000000000" charset="0"/>
            </a:endParaRPr>
          </a:p>
          <a:p>
            <a:r>
              <a:rPr lang="en-US">
                <a:latin typeface="Roboto Condensed Light" panose="02000000000000000000" charset="0"/>
                <a:cs typeface="Roboto Condensed Light" panose="02000000000000000000" charset="0"/>
              </a:rPr>
              <a:t>features = ['Age_numeric', 'usage_period_numeric', 'music_lis_frequency_encoded', 'fav_music_genre_encoded']</a:t>
            </a:r>
            <a:endParaRPr lang="en-US">
              <a:latin typeface="Roboto Condensed Light" panose="02000000000000000000" charset="0"/>
              <a:cs typeface="Roboto Condensed Light" panose="02000000000000000000" charset="0"/>
            </a:endParaRPr>
          </a:p>
          <a:p>
            <a:r>
              <a:rPr lang="en-US">
                <a:latin typeface="Roboto Condensed Light" panose="02000000000000000000" charset="0"/>
                <a:cs typeface="Roboto Condensed Light" panose="02000000000000000000" charset="0"/>
              </a:rPr>
              <a:t>values_SS = df[features]</a:t>
            </a:r>
            <a:endParaRPr lang="en-US">
              <a:latin typeface="Roboto Condensed Light" panose="02000000000000000000" charset="0"/>
              <a:cs typeface="Roboto Condensed Light" panose="02000000000000000000" charset="0"/>
            </a:endParaRPr>
          </a:p>
          <a:p>
            <a:endParaRPr lang="en-US">
              <a:latin typeface="Roboto Condensed Light" panose="02000000000000000000" charset="0"/>
              <a:cs typeface="Roboto Condensed Light" panose="02000000000000000000" charset="0"/>
            </a:endParaRPr>
          </a:p>
          <a:p>
            <a:r>
              <a:rPr lang="en-US">
                <a:latin typeface="Roboto Condensed Light" panose="02000000000000000000" charset="0"/>
                <a:cs typeface="Roboto Condensed Light" panose="02000000000000000000" charset="0"/>
              </a:rPr>
              <a:t># Normalizar los datos</a:t>
            </a:r>
            <a:endParaRPr lang="en-US">
              <a:latin typeface="Roboto Condensed Light" panose="02000000000000000000" charset="0"/>
              <a:cs typeface="Roboto Condensed Light" panose="02000000000000000000" charset="0"/>
            </a:endParaRPr>
          </a:p>
          <a:p>
            <a:r>
              <a:rPr lang="en-US">
                <a:latin typeface="Roboto Condensed Light" panose="02000000000000000000" charset="0"/>
                <a:cs typeface="Roboto Condensed Light" panose="02000000000000000000" charset="0"/>
              </a:rPr>
              <a:t>scaler = StandardScaler()</a:t>
            </a:r>
            <a:endParaRPr lang="en-US">
              <a:latin typeface="Roboto Condensed Light" panose="02000000000000000000" charset="0"/>
              <a:cs typeface="Roboto Condensed Light" panose="02000000000000000000" charset="0"/>
            </a:endParaRPr>
          </a:p>
          <a:p>
            <a:r>
              <a:rPr lang="en-US">
                <a:latin typeface="Roboto Condensed Light" panose="02000000000000000000" charset="0"/>
                <a:cs typeface="Roboto Condensed Light" panose="02000000000000000000" charset="0"/>
              </a:rPr>
              <a:t>X_scaled = scaler.fit_transform(values_SS)</a:t>
            </a:r>
            <a:endParaRPr lang="en-US">
              <a:latin typeface="Roboto Condensed Light" panose="02000000000000000000" charset="0"/>
              <a:cs typeface="Roboto Condensed Light"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705485"/>
            <a:ext cx="10609580" cy="5941060"/>
          </a:xfrm>
        </p:spPr>
        <p:txBody>
          <a:bodyPr>
            <a:normAutofit fontScale="70000"/>
          </a:bodyPr>
          <a:p>
            <a:pPr algn="l"/>
            <a:r>
              <a:rPr lang="en-US" sz="2285"/>
              <a:t>Aplicación del algoritmo de K-means</a:t>
            </a:r>
            <a:endParaRPr lang="en-US" sz="2285"/>
          </a:p>
          <a:p>
            <a:pPr algn="l"/>
            <a:r>
              <a:rPr lang="en-US">
                <a:latin typeface="Roboto Condensed Light" panose="02000000000000000000" charset="0"/>
                <a:cs typeface="Roboto Condensed Light" panose="02000000000000000000" charset="0"/>
              </a:rPr>
              <a:t>Se tomó la decisión de elegir este algoritmo para es eficar para agrupar usuarios similares, y esto nos puede ayudar a crear perfiles de usuarios basados en las características y comportamientos dentro de la plataforma. Además, es un algoritmo relativamente eficiente, que puede manejar grandes conjuntos de datos.</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r>
              <a:rPr lang="en-US"/>
              <a:t>Columnas para el clustering</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Age_numeric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usage_period_numeric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music_lis_frequency_encoded</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fav_music_genre_encoded</a:t>
            </a:r>
            <a:endParaRPr lang="en-US">
              <a:latin typeface="Roboto Condensed Light" panose="02000000000000000000" charset="0"/>
              <a:cs typeface="Roboto Condensed Light" panose="02000000000000000000" charset="0"/>
            </a:endParaRPr>
          </a:p>
          <a:p>
            <a:pPr algn="l">
              <a:buFont typeface="Arial" panose="02080604020202020204" pitchFamily="34" charset="0"/>
            </a:pPr>
            <a:endParaRPr lang="en-US">
              <a:latin typeface="Roboto Condensed Light" panose="02000000000000000000" charset="0"/>
              <a:cs typeface="Roboto Condensed Light" panose="02000000000000000000" charset="0"/>
            </a:endParaRPr>
          </a:p>
          <a:p>
            <a:pPr marL="285750" indent="-285750" algn="l">
              <a:buClrTx/>
              <a:buSzTx/>
            </a:pPr>
            <a:r>
              <a:rPr lang="en-US"/>
              <a:t>Puntuación de silueta</a:t>
            </a:r>
            <a:endParaRPr lang="en-US"/>
          </a:p>
          <a:p>
            <a:pPr algn="l"/>
            <a:r>
              <a:rPr lang="en-US">
                <a:latin typeface="Roboto Condensed Light" panose="02000000000000000000" charset="0"/>
                <a:cs typeface="Roboto Condensed Light" panose="02000000000000000000" charset="0"/>
              </a:rPr>
              <a:t>Utilizamos el método de puntuación de silueta para encontrar el número optimo de clusters en un algoritmo de k-means porque es una medida que evalúa que tan bien asignado está un dato a su propio cluster en comparación con otros clusters. Entonces, al evaluar la calidad de la asignación de cada punto a un cluster, nos ayuda a seleccionar el valor de K que maximiza la coherencia de los clusters y minimiza la superposición entre ellos.</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marL="285750" indent="-285750" algn="l">
              <a:buClrTx/>
              <a:buSzTx/>
            </a:pPr>
            <a:r>
              <a:rPr lang="en-US"/>
              <a:t>Métrica Silhouette para K-means</a:t>
            </a:r>
            <a:endParaRPr lang="en-US"/>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silhouette_avg = silhouette_score(values_SS, kmeans_labels)</a:t>
            </a:r>
            <a:endParaRPr lang="en-US">
              <a:latin typeface="Roboto Condensed Light" panose="02000000000000000000" charset="0"/>
              <a:cs typeface="Roboto Condensed Light" panose="02000000000000000000" charset="0"/>
            </a:endParaRPr>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print(f"Silhouette Score to K-means: {silhouette_avg}")</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r>
              <a:rPr lang="en-US" i="1">
                <a:solidFill>
                  <a:schemeClr val="accent2"/>
                </a:solidFill>
              </a:rPr>
              <a:t>Silhouette Score to K-means: 0.17095870303946714</a:t>
            </a:r>
            <a:endParaRPr lang="en-US" i="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705485"/>
            <a:ext cx="10609580" cy="5941060"/>
          </a:xfrm>
        </p:spPr>
        <p:txBody>
          <a:bodyPr>
            <a:normAutofit fontScale="50000"/>
          </a:bodyPr>
          <a:p>
            <a:pPr marL="171450" indent="-171450" algn="l">
              <a:buClrTx/>
              <a:buSzTx/>
            </a:pPr>
            <a:r>
              <a:rPr lang="en-US" sz="2800"/>
              <a:t>Aplicación del algoritmo de DBSCAN</a:t>
            </a:r>
            <a:endParaRPr lang="en-US" sz="2800"/>
          </a:p>
          <a:p>
            <a:pPr algn="l"/>
            <a:r>
              <a:rPr lang="en-US">
                <a:latin typeface="Roboto Condensed Light" panose="02000000000000000000" charset="0"/>
                <a:cs typeface="Roboto Condensed Light" panose="02000000000000000000" charset="0"/>
              </a:rPr>
              <a:t>En este caso vamos a aplicar el algoritmo DBSCAN (Density-Based Spatial Clustering of Applications with Noise) ya que es útil para encontrar clusters de densidad variable en datos. Este algoritmo a diferencia del anterior, no requeiere especificar el número de clusters de antemano, sino que los define basados en la densidad de los datos.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Se basa en la definición de 2 parámetros claves:</a:t>
            </a:r>
            <a:endParaRPr lang="en-US">
              <a:latin typeface="Roboto Condensed Light" panose="02000000000000000000" charset="0"/>
              <a:cs typeface="Roboto Condensed Light" panose="02000000000000000000" charset="0"/>
            </a:endParaRPr>
          </a:p>
          <a:p>
            <a:pPr marL="171450" indent="-171450" algn="l">
              <a:buFont typeface="Arial" panose="02080604020202020204" pitchFamily="34" charset="0"/>
              <a:buChar char="•"/>
            </a:pPr>
            <a:r>
              <a:rPr lang="en-US">
                <a:latin typeface="Roboto Condensed Light" panose="02000000000000000000" charset="0"/>
                <a:cs typeface="Roboto Condensed Light" panose="02000000000000000000" charset="0"/>
              </a:rPr>
              <a:t>Eps (epsilon): que se refiere a la distancia máxima entre dos puntos cercanos (vecinos).</a:t>
            </a:r>
            <a:endParaRPr lang="en-US">
              <a:latin typeface="Roboto Condensed Light" panose="02000000000000000000" charset="0"/>
              <a:cs typeface="Roboto Condensed Light" panose="02000000000000000000" charset="0"/>
            </a:endParaRPr>
          </a:p>
          <a:p>
            <a:pPr marL="171450" indent="-171450" algn="l">
              <a:buFont typeface="Arial" panose="02080604020202020204" pitchFamily="34" charset="0"/>
              <a:buChar char="•"/>
            </a:pPr>
            <a:r>
              <a:rPr lang="en-US">
                <a:latin typeface="Roboto Condensed Light" panose="02000000000000000000" charset="0"/>
                <a:cs typeface="Roboto Condensed Light" panose="02000000000000000000" charset="0"/>
              </a:rPr>
              <a:t>MinPts: este parámetro es el número mínimo de puntos que deben estar dentro del radio Eps de un punto para que se considere como un punto central (core point).</a:t>
            </a:r>
            <a:endParaRPr lang="en-US">
              <a:latin typeface="Roboto Condensed Light" panose="02000000000000000000" charset="0"/>
              <a:cs typeface="Roboto Condensed Light" panose="02000000000000000000" charset="0"/>
            </a:endParaRPr>
          </a:p>
          <a:p>
            <a:pPr algn="l">
              <a:buFont typeface="Arial" panose="02080604020202020204" pitchFamily="34" charset="0"/>
            </a:pPr>
            <a:endParaRPr lang="en-US">
              <a:latin typeface="Roboto Condensed Light" panose="02000000000000000000" charset="0"/>
              <a:cs typeface="Roboto Condensed Light" panose="02000000000000000000" charset="0"/>
            </a:endParaRPr>
          </a:p>
          <a:p>
            <a:pPr marL="171450" indent="-171450" algn="l"/>
            <a:r>
              <a:rPr lang="en-US"/>
              <a:t>Columnas para el clustering</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Age_numeric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usage_period_numeric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music_lis_frequency_encoded</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fav_music_genre_encoded</a:t>
            </a:r>
            <a:endParaRPr lang="en-US">
              <a:latin typeface="Roboto Condensed Light" panose="02000000000000000000" charset="0"/>
              <a:cs typeface="Roboto Condensed Light" panose="02000000000000000000" charset="0"/>
            </a:endParaRPr>
          </a:p>
          <a:p>
            <a:pPr algn="l">
              <a:buFont typeface="Arial" panose="02080604020202020204" pitchFamily="34" charset="0"/>
            </a:pPr>
            <a:endParaRPr lang="en-US">
              <a:latin typeface="Roboto Condensed Light" panose="02000000000000000000" charset="0"/>
              <a:cs typeface="Roboto Condensed Light" panose="02000000000000000000" charset="0"/>
            </a:endParaRPr>
          </a:p>
          <a:p>
            <a:pPr marL="285750" indent="-285750" algn="l">
              <a:buClrTx/>
              <a:buSzTx/>
            </a:pPr>
            <a:r>
              <a:rPr lang="en-US"/>
              <a:t>Puntuación de silueta</a:t>
            </a:r>
            <a:endParaRPr lang="en-US"/>
          </a:p>
          <a:p>
            <a:pPr algn="l"/>
            <a:r>
              <a:rPr lang="en-US">
                <a:latin typeface="Roboto Condensed Light" panose="02000000000000000000" charset="0"/>
                <a:cs typeface="Roboto Condensed Light" panose="02000000000000000000" charset="0"/>
              </a:rPr>
              <a:t>Utilizamos el método de puntuación de silueta para encontrar el número optimo de clusters en un algoritmo de k-means porque es una medida que evalúa que tan bien asignado está un dato a su propio cluster en comparación con otros clusters. Entonces, al evaluar la calidad de la asignación de cada punto a un cluster, nos ayuda a seleccionar el valor de K que maximiza la coherencia de los clusters y minimiza la superposición entre ellos.</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marL="285750" indent="-285750" algn="l">
              <a:buClrTx/>
              <a:buSzTx/>
            </a:pPr>
            <a:r>
              <a:rPr lang="en-US"/>
              <a:t>Métrica Silhouette para K-means</a:t>
            </a:r>
            <a:endParaRPr lang="en-US"/>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silhouette_avg = silhouette_score(values_SS, dbscan_labels)</a:t>
            </a:r>
            <a:endParaRPr lang="en-US">
              <a:latin typeface="Roboto Condensed Light" panose="02000000000000000000" charset="0"/>
              <a:cs typeface="Roboto Condensed Light" panose="02000000000000000000" charset="0"/>
            </a:endParaRPr>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print(f"Silhouette Score to DBSCAN: {silhouette_avg}")</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r>
              <a:rPr lang="en-US" i="1">
                <a:solidFill>
                  <a:schemeClr val="accent2"/>
                </a:solidFill>
              </a:rPr>
              <a:t>Silhouette Score to DBSCAN: 0.006936178331082236</a:t>
            </a:r>
            <a:endParaRPr lang="en-US" i="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782955"/>
            <a:ext cx="10609580" cy="5863590"/>
          </a:xfrm>
        </p:spPr>
        <p:txBody>
          <a:bodyPr>
            <a:normAutofit fontScale="50000"/>
          </a:bodyPr>
          <a:p>
            <a:pPr marL="171450" indent="-171450" algn="l">
              <a:buClrTx/>
              <a:buSzTx/>
            </a:pPr>
            <a:r>
              <a:rPr lang="en-US" sz="3200"/>
              <a:t>Agrupamiento Jerárquico</a:t>
            </a:r>
            <a:endParaRPr lang="en-US" sz="3200"/>
          </a:p>
          <a:p>
            <a:pPr algn="l"/>
            <a:r>
              <a:rPr lang="en-US">
                <a:latin typeface="Roboto Condensed Light" panose="02000000000000000000" charset="0"/>
                <a:cs typeface="Roboto Condensed Light" panose="02000000000000000000" charset="0"/>
              </a:rPr>
              <a:t>El agrupamiento jerárquico es una metodología de aprendizaje no supervisado que se orienta a la organización de los datos utilizando una estructura jerárquica de grupos anidados.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Si lo comparamos con K-means, que se limita a asignar cada uno de los puntos de datos a un solo cluster, esta técnica crea una jerarquía de clusters, donde cada cluster puede contener subclusters.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Utilizamos el método de puntuación de silueta para encontrar el número optimo de clusters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ref. https://scikit-learn.org/stable/modules/clustering.html#hierarchical-clustering</a:t>
            </a:r>
            <a:endParaRPr lang="en-US">
              <a:latin typeface="Roboto Condensed Light" panose="02000000000000000000" charset="0"/>
              <a:cs typeface="Roboto Condensed Light" panose="02000000000000000000" charset="0"/>
            </a:endParaRPr>
          </a:p>
          <a:p>
            <a:pPr marL="171450" indent="-171450" algn="l"/>
            <a:endParaRPr lang="en-US"/>
          </a:p>
          <a:p>
            <a:pPr marL="171450" indent="-171450" algn="l"/>
            <a:r>
              <a:rPr lang="en-US"/>
              <a:t>Columnas para el clustering</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Age_numeric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usage_period_numeric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music_lis_frequency_encoded</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fav_music_genre_encoded</a:t>
            </a:r>
            <a:endParaRPr lang="en-US">
              <a:latin typeface="Roboto Condensed Light" panose="02000000000000000000" charset="0"/>
              <a:cs typeface="Roboto Condensed Light" panose="02000000000000000000" charset="0"/>
            </a:endParaRPr>
          </a:p>
          <a:p>
            <a:pPr algn="l">
              <a:buFont typeface="Arial" panose="02080604020202020204" pitchFamily="34" charset="0"/>
            </a:pPr>
            <a:endParaRPr lang="en-US">
              <a:latin typeface="Roboto Condensed Light" panose="02000000000000000000" charset="0"/>
              <a:cs typeface="Roboto Condensed Light" panose="02000000000000000000" charset="0"/>
            </a:endParaRPr>
          </a:p>
          <a:p>
            <a:pPr marL="285750" indent="-285750" algn="l">
              <a:buClrTx/>
              <a:buSzTx/>
            </a:pPr>
            <a:r>
              <a:rPr lang="en-US"/>
              <a:t>Puntuación de silueta</a:t>
            </a:r>
            <a:endParaRPr lang="en-US"/>
          </a:p>
          <a:p>
            <a:pPr algn="l"/>
            <a:r>
              <a:rPr lang="en-US">
                <a:latin typeface="Roboto Condensed Light" panose="02000000000000000000" charset="0"/>
                <a:cs typeface="Roboto Condensed Light" panose="02000000000000000000" charset="0"/>
              </a:rPr>
              <a:t>Utilizamos el método de puntuación de silueta para encontrar el número optimo de clusters en un algoritmo de k-means porque es una medida que evalúa que tan bien asignado está un dato a su propio cluster en comparación con otros clusters. Entonces, al evaluar la calidad de la asignación de cada punto a un cluster, nos ayuda a seleccionar el valor de K que maximiza la coherencia de los clusters y minimiza la superposición entre ellos.</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marL="285750" indent="-285750" algn="l">
              <a:buClrTx/>
              <a:buSzTx/>
            </a:pPr>
            <a:r>
              <a:rPr lang="en-US"/>
              <a:t>Métrica Silhouette para K-means</a:t>
            </a:r>
            <a:endParaRPr lang="en-US"/>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silhouette_avg = silhouette_score(values_SS, hierarchical_labels)</a:t>
            </a:r>
            <a:endParaRPr lang="en-US">
              <a:latin typeface="Roboto Condensed Light" panose="02000000000000000000" charset="0"/>
              <a:cs typeface="Roboto Condensed Light" panose="02000000000000000000" charset="0"/>
            </a:endParaRPr>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print(f"Silhouette Score to Hierarchical Clustering: {silhouette_avg}")</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r>
              <a:rPr lang="en-US" i="1">
                <a:solidFill>
                  <a:schemeClr val="accent2"/>
                </a:solidFill>
              </a:rPr>
              <a:t>Silhouette Score to Hierarchical Clustering: 0.14056410100392525</a:t>
            </a:r>
            <a:endParaRPr lang="en-US" i="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782955"/>
            <a:ext cx="10609580" cy="5863590"/>
          </a:xfrm>
        </p:spPr>
        <p:txBody>
          <a:bodyPr>
            <a:normAutofit fontScale="60000"/>
          </a:bodyPr>
          <a:p>
            <a:pPr marL="171450" indent="-171450" algn="l">
              <a:buClrTx/>
              <a:buSzTx/>
            </a:pPr>
            <a:r>
              <a:rPr lang="en-US" sz="3200"/>
              <a:t>Modelos de Mezcla de Gaussianas (Gaussian Mixture Models, GMM)</a:t>
            </a:r>
            <a:endParaRPr lang="en-US" sz="3200"/>
          </a:p>
          <a:p>
            <a:pPr algn="l"/>
            <a:r>
              <a:rPr lang="en-US">
                <a:latin typeface="Roboto Condensed Light" panose="02000000000000000000" charset="0"/>
                <a:cs typeface="Roboto Condensed Light" panose="02000000000000000000" charset="0"/>
              </a:rPr>
              <a:t>Es un modelo probabilístico en el cual se presume que los datos provienen de una mezcla de múltiples distribuciones gaussianas.</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Por ejemplo, si tenemos un conjunto de datos el cual parece formado por varios grupos diferentes, entonces el modelo (GMM) va a tratar de encontrar dichos grupos suponiendo que cada grupo tiene una distribución normal (o gaussiana).</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ref. https://scikit-learn.org/stable/modules/mixture.html</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marL="171450" indent="-171450" algn="l"/>
            <a:r>
              <a:rPr lang="en-US"/>
              <a:t>Columnas para el clustering</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Age_numeric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usage_period_numeric</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music_lis_frequency_encoded</a:t>
            </a:r>
            <a:endParaRPr lang="en-US">
              <a:latin typeface="Roboto Condensed Light" panose="02000000000000000000" charset="0"/>
              <a:cs typeface="Roboto Condensed Light" panose="02000000000000000000" charset="0"/>
            </a:endParaRPr>
          </a:p>
          <a:p>
            <a:pPr marL="285750" indent="-285750" algn="l">
              <a:buFont typeface="Arial" panose="02080604020202020204" pitchFamily="34" charset="0"/>
              <a:buChar char="•"/>
            </a:pPr>
            <a:r>
              <a:rPr lang="en-US">
                <a:latin typeface="Roboto Condensed Light" panose="02000000000000000000" charset="0"/>
                <a:cs typeface="Roboto Condensed Light" panose="02000000000000000000" charset="0"/>
              </a:rPr>
              <a:t>fav_music_genre_encoded</a:t>
            </a:r>
            <a:endParaRPr lang="en-US">
              <a:latin typeface="Roboto Condensed Light" panose="02000000000000000000" charset="0"/>
              <a:cs typeface="Roboto Condensed Light" panose="02000000000000000000" charset="0"/>
            </a:endParaRPr>
          </a:p>
          <a:p>
            <a:pPr algn="l">
              <a:buFont typeface="Arial" panose="02080604020202020204" pitchFamily="34" charset="0"/>
            </a:pPr>
            <a:endParaRPr lang="en-US">
              <a:latin typeface="Roboto Condensed Light" panose="02000000000000000000" charset="0"/>
              <a:cs typeface="Roboto Condensed Light" panose="02000000000000000000" charset="0"/>
            </a:endParaRPr>
          </a:p>
          <a:p>
            <a:pPr marL="285750" indent="-285750" algn="l">
              <a:buClrTx/>
              <a:buSzTx/>
            </a:pPr>
            <a:r>
              <a:rPr lang="en-US"/>
              <a:t>Puntuación de silueta</a:t>
            </a:r>
            <a:endParaRPr lang="en-US"/>
          </a:p>
          <a:p>
            <a:pPr algn="l"/>
            <a:r>
              <a:rPr lang="en-US">
                <a:latin typeface="Roboto Condensed Light" panose="02000000000000000000" charset="0"/>
                <a:cs typeface="Roboto Condensed Light" panose="02000000000000000000" charset="0"/>
              </a:rPr>
              <a:t>Utilizamos el método de puntuación de silueta para encontrar el número optimo de clusters en un algoritmo de k-means porque es una medida que evalúa que tan bien asignado está un dato a su propio cluster en comparación con otros clusters. Entonces, al evaluar la calidad de la asignación de cada punto a un cluster, nos ayuda a seleccionar el valor de K que maximiza la coherencia de los clusters y minimiza la superposición entre ellos.</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marL="285750" indent="-285750" algn="l">
              <a:buClrTx/>
              <a:buSzTx/>
            </a:pPr>
            <a:r>
              <a:rPr lang="en-US"/>
              <a:t>Métrica Silhouette para K-means</a:t>
            </a:r>
            <a:endParaRPr lang="en-US"/>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silhouette_avg = silhouette_score(values_SS, gmm_labels)</a:t>
            </a:r>
            <a:endParaRPr lang="en-US">
              <a:latin typeface="Roboto Condensed Light" panose="02000000000000000000" charset="0"/>
              <a:cs typeface="Roboto Condensed Light" panose="02000000000000000000" charset="0"/>
            </a:endParaRPr>
          </a:p>
          <a:p>
            <a:pPr algn="l"/>
            <a:r>
              <a:rPr lang="es-ES_tradnl" altLang="en-US">
                <a:latin typeface="Roboto Condensed Light" panose="02000000000000000000" charset="0"/>
                <a:cs typeface="Roboto Condensed Light" panose="02000000000000000000" charset="0"/>
              </a:rPr>
              <a:t>	</a:t>
            </a:r>
            <a:r>
              <a:rPr lang="en-US">
                <a:latin typeface="Roboto Condensed Light" panose="02000000000000000000" charset="0"/>
                <a:cs typeface="Roboto Condensed Light" panose="02000000000000000000" charset="0"/>
              </a:rPr>
              <a:t>print(f"Silhouette Score to Gaussian Mixture Model Clustering: {silhouette_avg}")</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a:p>
            <a:pPr algn="l"/>
            <a:r>
              <a:rPr lang="es-ES_tradnl" altLang="en-US" i="1">
                <a:solidFill>
                  <a:schemeClr val="accent2"/>
                </a:solidFill>
              </a:rPr>
              <a:t>Silhouette Score to Gaussian Mixture Model Clustering: 0.1828796798066012</a:t>
            </a:r>
            <a:endParaRPr lang="es-ES_tradnl" altLang="en-US" i="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219075" y="220980"/>
            <a:ext cx="11690350" cy="280035"/>
          </a:xfrm>
        </p:spPr>
        <p:txBody>
          <a:bodyPr>
            <a:normAutofit fontScale="90000"/>
          </a:bodyPr>
          <a:p>
            <a:pPr algn="ctr"/>
            <a:r>
              <a:rPr lang="zh-CN" altLang="en-US" sz="1555">
                <a:sym typeface="+mn-ea"/>
              </a:rPr>
              <a:t>Sistema de Recomendaciones basado en el gusto del usuario</a:t>
            </a:r>
            <a:endParaRPr lang="en-US" sz="1555"/>
          </a:p>
        </p:txBody>
      </p:sp>
      <p:sp>
        <p:nvSpPr>
          <p:cNvPr id="6" name="Subtitle 5"/>
          <p:cNvSpPr>
            <a:spLocks noGrp="1"/>
          </p:cNvSpPr>
          <p:nvPr>
            <p:ph type="subTitle" idx="1"/>
          </p:nvPr>
        </p:nvSpPr>
        <p:spPr>
          <a:xfrm>
            <a:off x="1012190" y="782955"/>
            <a:ext cx="10609580" cy="5863590"/>
          </a:xfrm>
        </p:spPr>
        <p:txBody>
          <a:bodyPr>
            <a:normAutofit/>
          </a:bodyPr>
          <a:p>
            <a:pPr marL="171450" indent="-171450" algn="l">
              <a:buClrTx/>
              <a:buSzTx/>
            </a:pPr>
            <a:r>
              <a:rPr lang="en-US" sz="2000"/>
              <a:t>Analisis de la consistencia entre diferentes métodos</a:t>
            </a:r>
            <a:endParaRPr lang="en-US" sz="2000"/>
          </a:p>
          <a:p>
            <a:pPr algn="l"/>
            <a:r>
              <a:rPr lang="en-US">
                <a:latin typeface="Roboto Condensed Light" panose="02000000000000000000" charset="0"/>
                <a:cs typeface="Roboto Condensed Light" panose="02000000000000000000" charset="0"/>
              </a:rPr>
              <a:t>Para ello utilizamos la matríz de confusión, la cual se utiliza para evaluar la concordancia de diferentes métodos de clustering.</a:t>
            </a:r>
            <a:endParaRPr lang="en-US">
              <a:latin typeface="Roboto Condensed Light" panose="02000000000000000000" charset="0"/>
              <a:cs typeface="Roboto Condensed Light" panose="02000000000000000000" charset="0"/>
            </a:endParaRPr>
          </a:p>
          <a:p>
            <a:pPr algn="l"/>
            <a:r>
              <a:rPr lang="en-US">
                <a:latin typeface="Roboto Condensed Light" panose="02000000000000000000" charset="0"/>
                <a:cs typeface="Roboto Condensed Light" panose="02000000000000000000" charset="0"/>
              </a:rPr>
              <a:t>Especificamente en este caso nos muestra los resultados obtenidos por cuatro algoritmos de clustering elegidos (K-means, DBSCAN, Jerárquico y GMM).</a:t>
            </a:r>
            <a:endParaRPr lang="en-US">
              <a:latin typeface="Roboto Condensed Light" panose="02000000000000000000" charset="0"/>
              <a:cs typeface="Roboto Condensed Light" panose="02000000000000000000" charset="0"/>
            </a:endParaRPr>
          </a:p>
          <a:p>
            <a:pPr algn="l"/>
            <a:endParaRPr lang="en-US">
              <a:latin typeface="Roboto Condensed Light" panose="02000000000000000000" charset="0"/>
              <a:cs typeface="Roboto Condensed Light" panose="02000000000000000000" charset="0"/>
            </a:endParaRPr>
          </a:p>
        </p:txBody>
      </p:sp>
      <p:pic>
        <p:nvPicPr>
          <p:cNvPr id="2" name="Picture 1"/>
          <p:cNvPicPr>
            <a:picLocks noChangeAspect="1"/>
          </p:cNvPicPr>
          <p:nvPr/>
        </p:nvPicPr>
        <p:blipFill>
          <a:blip r:embed="rId1"/>
          <a:stretch>
            <a:fillRect/>
          </a:stretch>
        </p:blipFill>
        <p:spPr>
          <a:xfrm>
            <a:off x="3251835" y="2483485"/>
            <a:ext cx="4597400" cy="4071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10617</Words>
  <Application>WPS Presentation</Application>
  <PresentationFormat>宽屏</PresentationFormat>
  <Paragraphs>167</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SimSun</vt:lpstr>
      <vt:lpstr>Wingdings</vt:lpstr>
      <vt:lpstr>DejaVu Sans</vt:lpstr>
      <vt:lpstr>Arial Black</vt:lpstr>
      <vt:lpstr>Microsoft YaHei</vt:lpstr>
      <vt:lpstr>Droid Sans Fallback</vt:lpstr>
      <vt:lpstr>Arial Unicode MS</vt:lpstr>
      <vt:lpstr>SimSun</vt:lpstr>
      <vt:lpstr>SimSun</vt:lpstr>
      <vt:lpstr>Anonymous Pro for Powerline</vt:lpstr>
      <vt:lpstr>Fira Mono for Powerline</vt:lpstr>
      <vt:lpstr>Gidugu</vt:lpstr>
      <vt:lpstr>Gubbi</vt:lpstr>
      <vt:lpstr>D050000L</vt:lpstr>
      <vt:lpstr>Courier 10 Pitch</vt:lpstr>
      <vt:lpstr>Dyuthi</vt:lpstr>
      <vt:lpstr>C059</vt:lpstr>
      <vt:lpstr>Noto Sans Buhid</vt:lpstr>
      <vt:lpstr>Noto Sans Symbols</vt:lpstr>
      <vt:lpstr>AnjaliOldLipi</vt:lpstr>
      <vt:lpstr>LakkiReddy</vt:lpstr>
      <vt:lpstr>Roboto Condensed Light</vt:lpstr>
      <vt:lpstr>Office Theme</vt:lpstr>
      <vt:lpstr>PowerPoint 演示文稿</vt:lpstr>
      <vt:lpstr>PowerPoint 演示文稿</vt:lpstr>
      <vt:lpstr>Sistema de Recomendaciones basado en el gusto del usuario</vt:lpstr>
      <vt:lpstr>Sistema de Recomendaciones basado en el gusto del usuario</vt:lpstr>
      <vt:lpstr>Sistema de Recomendaciones basado en el gusto del usuario</vt:lpstr>
      <vt:lpstr>Sistema de Recomendaciones basado en el gusto del usuario</vt:lpstr>
      <vt:lpstr>Sistema de Recomendaciones basado en el gusto del usuario</vt:lpstr>
      <vt:lpstr>Sistema de Recomendaciones basado en el gusto del usuario</vt:lpstr>
      <vt:lpstr>Sistema de Recomendaciones basado en el gusto del usuario</vt:lpstr>
      <vt:lpstr>Sistema de Recomendaciones basado en el gusto del usuario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ariel</cp:lastModifiedBy>
  <cp:revision>7</cp:revision>
  <dcterms:created xsi:type="dcterms:W3CDTF">2024-09-29T20:51:35Z</dcterms:created>
  <dcterms:modified xsi:type="dcterms:W3CDTF">2024-09-29T20:51:35Z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