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79975" cy="21386800"/>
  <p:notesSz cx="6858000" cy="9144000"/>
  <p:defaultTextStyle>
    <a:defPPr>
      <a:defRPr lang="de-DE"/>
    </a:defPPr>
    <a:lvl1pPr marL="0" algn="l" defTabSz="29311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65594" algn="l" defTabSz="29311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931188" algn="l" defTabSz="29311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396787" algn="l" defTabSz="29311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862381" algn="l" defTabSz="29311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327973" algn="l" defTabSz="29311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793567" algn="l" defTabSz="29311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0259166" algn="l" defTabSz="29311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724760" algn="l" defTabSz="29311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" d="100"/>
          <a:sy n="23" d="100"/>
        </p:scale>
        <p:origin x="-1038" y="-114"/>
      </p:cViewPr>
      <p:guideLst>
        <p:guide orient="horz" pos="6738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/>
          <p:cNvSpPr/>
          <p:nvPr/>
        </p:nvSpPr>
        <p:spPr>
          <a:xfrm rot="16200000">
            <a:off x="25198539" y="16260725"/>
            <a:ext cx="5903197" cy="428578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789989" y="2420870"/>
            <a:ext cx="26699997" cy="4584300"/>
          </a:xfrm>
        </p:spPr>
        <p:txBody>
          <a:bodyPr anchor="b">
            <a:normAutofit/>
          </a:bodyPr>
          <a:lstStyle>
            <a:lvl1pPr algn="r">
              <a:defRPr sz="142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789989" y="7017540"/>
            <a:ext cx="26699997" cy="5465516"/>
          </a:xfrm>
        </p:spPr>
        <p:txBody>
          <a:bodyPr/>
          <a:lstStyle>
            <a:lvl1pPr marL="0" marR="118093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</a:lvl2pPr>
            <a:lvl3pPr marL="2952323" indent="0" algn="ctr">
              <a:buNone/>
            </a:lvl3pPr>
            <a:lvl4pPr marL="4428485" indent="0" algn="ctr">
              <a:buNone/>
            </a:lvl4pPr>
            <a:lvl5pPr marL="5904647" indent="0" algn="ctr">
              <a:buNone/>
            </a:lvl5pPr>
            <a:lvl6pPr marL="7380808" indent="0" algn="ctr">
              <a:buNone/>
            </a:lvl6pPr>
            <a:lvl7pPr marL="8856970" indent="0" algn="ctr">
              <a:buNone/>
            </a:lvl7pPr>
            <a:lvl8pPr marL="10333131" indent="0" algn="ctr">
              <a:buNone/>
            </a:lvl8pPr>
            <a:lvl9pPr marL="11809293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4541996" y="18750581"/>
            <a:ext cx="19177318" cy="1138649"/>
          </a:xfrm>
        </p:spPr>
        <p:txBody>
          <a:bodyPr tIns="0" bIns="0" anchor="t"/>
          <a:lstStyle>
            <a:lvl1pPr algn="r">
              <a:defRPr sz="3200"/>
            </a:lvl1pPr>
          </a:lstStyle>
          <a:p>
            <a:fld id="{93230CC7-35CF-4F52-A537-4FE1A267B7E7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541996" y="17621827"/>
            <a:ext cx="19177318" cy="1138649"/>
          </a:xfrm>
        </p:spPr>
        <p:txBody>
          <a:bodyPr tIns="0" bIns="0" anchor="b"/>
          <a:lstStyle>
            <a:lvl1pPr algn="r">
              <a:defRPr sz="3600"/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27790576" y="17938678"/>
            <a:ext cx="1665399" cy="1138649"/>
          </a:xfrm>
        </p:spPr>
        <p:txBody>
          <a:bodyPr anchor="ctr"/>
          <a:lstStyle>
            <a:lvl1pPr algn="ctr">
              <a:defRPr sz="4200">
                <a:solidFill>
                  <a:srgbClr val="FFFFFF"/>
                </a:solidFill>
              </a:defRPr>
            </a:lvl1pPr>
          </a:lstStyle>
          <a:p>
            <a:fld id="{18246F54-C078-4935-B95C-F51D96225B6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0CC7-35CF-4F52-A537-4FE1A267B7E7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6F54-C078-4935-B95C-F51D96225B6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2457648" y="1188156"/>
            <a:ext cx="6308328" cy="1710944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999" y="1188156"/>
            <a:ext cx="20691316" cy="1710944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0CC7-35CF-4F52-A537-4FE1A267B7E7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6F54-C078-4935-B95C-F51D96225B6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834185"/>
            <a:ext cx="27251978" cy="4362907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13999" y="5871571"/>
            <a:ext cx="27251978" cy="14257867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866707" y="20208150"/>
            <a:ext cx="7065328" cy="941019"/>
          </a:xfrm>
        </p:spPr>
        <p:txBody>
          <a:bodyPr/>
          <a:lstStyle/>
          <a:p>
            <a:fld id="{93230CC7-35CF-4F52-A537-4FE1A267B7E7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513999" y="20211023"/>
            <a:ext cx="14106998" cy="938147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6F54-C078-4935-B95C-F51D96225B6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>
          <a:xfrm flipV="1">
            <a:off x="23293" y="21937"/>
            <a:ext cx="30233389" cy="21320996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/>
          <a:p>
            <a:pPr marL="0" algn="ctr" defTabSz="2952323" rtl="0" eaLnBrk="1" latinLnBrk="0" hangingPunct="1"/>
            <a:endParaRPr kumimoji="0" lang="en-US" sz="5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leichschenkliges Dreieck 7"/>
          <p:cNvSpPr/>
          <p:nvPr/>
        </p:nvSpPr>
        <p:spPr>
          <a:xfrm rot="5400000" flipV="1">
            <a:off x="25198539" y="840296"/>
            <a:ext cx="5903197" cy="428578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3033285" y="20198645"/>
            <a:ext cx="7065328" cy="950524"/>
          </a:xfrm>
        </p:spPr>
        <p:txBody>
          <a:bodyPr/>
          <a:lstStyle/>
          <a:p>
            <a:fld id="{93230CC7-35CF-4F52-A537-4FE1A267B7E7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673954" y="20211023"/>
            <a:ext cx="14106998" cy="938147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7985320" y="2524829"/>
            <a:ext cx="1665399" cy="938147"/>
          </a:xfrm>
        </p:spPr>
        <p:txBody>
          <a:bodyPr/>
          <a:lstStyle/>
          <a:p>
            <a:fld id="{18246F54-C078-4935-B95C-F51D96225B6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 rot="10800000">
            <a:off x="21421143" y="29255"/>
            <a:ext cx="8851068" cy="592584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0" y="21937"/>
            <a:ext cx="30256682" cy="21342932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666" y="846567"/>
            <a:ext cx="23971647" cy="4247656"/>
          </a:xfrm>
        </p:spPr>
        <p:txBody>
          <a:bodyPr anchor="ctr"/>
          <a:lstStyle>
            <a:lvl1pPr marL="0" algn="l">
              <a:buNone/>
              <a:defRPr sz="11600" b="1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61666" y="5094212"/>
            <a:ext cx="12868989" cy="7128933"/>
          </a:xfrm>
        </p:spPr>
        <p:txBody>
          <a:bodyPr anchor="t"/>
          <a:lstStyle>
            <a:lvl1pPr marL="177139" indent="0" algn="l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999" y="5371453"/>
            <a:ext cx="13373656" cy="14114299"/>
          </a:xfrm>
        </p:spPr>
        <p:txBody>
          <a:bodyPr/>
          <a:lstStyle>
            <a:lvl1pPr>
              <a:defRPr sz="84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92320" y="5371453"/>
            <a:ext cx="13373656" cy="14114299"/>
          </a:xfrm>
        </p:spPr>
        <p:txBody>
          <a:bodyPr/>
          <a:lstStyle>
            <a:lvl1pPr>
              <a:defRPr sz="84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866707" y="20211022"/>
            <a:ext cx="7065328" cy="941019"/>
          </a:xfrm>
        </p:spPr>
        <p:txBody>
          <a:bodyPr/>
          <a:lstStyle/>
          <a:p>
            <a:fld id="{93230CC7-35CF-4F52-A537-4FE1A267B7E7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513999" y="20211022"/>
            <a:ext cx="14106998" cy="941019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5132379" y="20211022"/>
            <a:ext cx="1665399" cy="941019"/>
          </a:xfrm>
        </p:spPr>
        <p:txBody>
          <a:bodyPr/>
          <a:lstStyle/>
          <a:p>
            <a:fld id="{18246F54-C078-4935-B95C-F51D96225B6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897" y="906653"/>
            <a:ext cx="3532664" cy="19191089"/>
          </a:xfrm>
        </p:spPr>
        <p:txBody>
          <a:bodyPr vert="vert270" anchor="b"/>
          <a:lstStyle>
            <a:lvl1pPr marL="0" algn="ctr">
              <a:defRPr sz="107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20160" y="906653"/>
            <a:ext cx="1924037" cy="9410192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5200" b="0">
                <a:solidFill>
                  <a:schemeClr val="tx1"/>
                </a:solidFill>
              </a:defRPr>
            </a:lvl1pPr>
            <a:lvl2pPr>
              <a:buNone/>
              <a:defRPr sz="6500" b="1"/>
            </a:lvl2pPr>
            <a:lvl3pPr>
              <a:buNone/>
              <a:defRPr sz="5800" b="1"/>
            </a:lvl3pPr>
            <a:lvl4pPr>
              <a:buNone/>
              <a:defRPr sz="5200" b="1"/>
            </a:lvl4pPr>
            <a:lvl5pPr>
              <a:buNone/>
              <a:defRPr sz="52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520160" y="10687550"/>
            <a:ext cx="1924037" cy="9410192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5200" b="0">
                <a:solidFill>
                  <a:schemeClr val="tx1"/>
                </a:solidFill>
              </a:defRPr>
            </a:lvl1pPr>
            <a:lvl2pPr>
              <a:buNone/>
              <a:defRPr sz="6500" b="1"/>
            </a:lvl2pPr>
            <a:lvl3pPr>
              <a:buNone/>
              <a:defRPr sz="5800" b="1"/>
            </a:lvl3pPr>
            <a:lvl4pPr>
              <a:buNone/>
              <a:defRPr sz="5200" b="1"/>
            </a:lvl4pPr>
            <a:lvl5pPr>
              <a:buNone/>
              <a:defRPr sz="52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6696531" y="906653"/>
            <a:ext cx="22709981" cy="9410192"/>
          </a:xfrm>
        </p:spPr>
        <p:txBody>
          <a:bodyPr/>
          <a:lstStyle>
            <a:lvl1pPr algn="l">
              <a:defRPr sz="7700"/>
            </a:lvl1pPr>
            <a:lvl2pPr algn="l">
              <a:defRPr sz="6500"/>
            </a:lvl2pPr>
            <a:lvl3pPr algn="l">
              <a:defRPr sz="5800"/>
            </a:lvl3pPr>
            <a:lvl4pPr algn="l">
              <a:defRPr sz="5200"/>
            </a:lvl4pPr>
            <a:lvl5pPr algn="l">
              <a:defRPr sz="52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696531" y="10687550"/>
            <a:ext cx="22709981" cy="9410192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15866707" y="20211022"/>
            <a:ext cx="7055234" cy="941019"/>
          </a:xfrm>
        </p:spPr>
        <p:txBody>
          <a:bodyPr/>
          <a:lstStyle/>
          <a:p>
            <a:fld id="{93230CC7-35CF-4F52-A537-4FE1A267B7E7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513999" y="20211022"/>
            <a:ext cx="14110468" cy="941019"/>
          </a:xfr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25132379" y="20217655"/>
            <a:ext cx="1665399" cy="941019"/>
          </a:xfrm>
        </p:spPr>
        <p:txBody>
          <a:bodyPr/>
          <a:lstStyle>
            <a:lvl1pPr algn="ctr">
              <a:defRPr/>
            </a:lvl1pPr>
          </a:lstStyle>
          <a:p>
            <a:fld id="{18246F54-C078-4935-B95C-F51D96225B62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0CC7-35CF-4F52-A537-4FE1A267B7E7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6F54-C078-4935-B95C-F51D96225B6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5866707" y="20211022"/>
            <a:ext cx="7065328" cy="941019"/>
          </a:xfrm>
        </p:spPr>
        <p:txBody>
          <a:bodyPr/>
          <a:lstStyle/>
          <a:p>
            <a:fld id="{93230CC7-35CF-4F52-A537-4FE1A267B7E7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513999" y="20213896"/>
            <a:ext cx="14106998" cy="938147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25132379" y="20211022"/>
            <a:ext cx="1665399" cy="941019"/>
          </a:xfrm>
        </p:spPr>
        <p:txBody>
          <a:bodyPr/>
          <a:lstStyle/>
          <a:p>
            <a:fld id="{18246F54-C078-4935-B95C-F51D96225B6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6719" y="1146567"/>
            <a:ext cx="3027998" cy="18535227"/>
          </a:xfrm>
        </p:spPr>
        <p:txBody>
          <a:bodyPr vert="vert270" anchor="b"/>
          <a:lstStyle>
            <a:lvl1pPr marL="0" marR="59046" algn="r">
              <a:spcBef>
                <a:spcPts val="0"/>
              </a:spcBef>
              <a:buNone/>
              <a:defRPr sz="94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761340" y="1146567"/>
            <a:ext cx="8074660" cy="1853522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4500"/>
            </a:lvl1pPr>
            <a:lvl2pPr>
              <a:buNone/>
              <a:defRPr sz="3900"/>
            </a:lvl2pPr>
            <a:lvl3pPr>
              <a:buNone/>
              <a:defRPr sz="3200"/>
            </a:lvl3pPr>
            <a:lvl4pPr>
              <a:buNone/>
              <a:defRPr sz="2900"/>
            </a:lvl4pPr>
            <a:lvl5pPr>
              <a:buNone/>
              <a:defRPr sz="2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2090962" y="998051"/>
            <a:ext cx="17471546" cy="18677805"/>
          </a:xfrm>
        </p:spPr>
        <p:txBody>
          <a:bodyPr/>
          <a:lstStyle>
            <a:lvl1pPr>
              <a:spcBef>
                <a:spcPts val="0"/>
              </a:spcBef>
              <a:defRPr sz="9700"/>
            </a:lvl1pPr>
            <a:lvl2pPr>
              <a:defRPr sz="84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0792567" y="20445781"/>
            <a:ext cx="7065328" cy="941019"/>
          </a:xfrm>
        </p:spPr>
        <p:txBody>
          <a:bodyPr/>
          <a:lstStyle>
            <a:lvl1pPr>
              <a:defRPr sz="2900"/>
            </a:lvl1pPr>
          </a:lstStyle>
          <a:p>
            <a:fld id="{93230CC7-35CF-4F52-A537-4FE1A267B7E7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761340" y="20445781"/>
            <a:ext cx="17031228" cy="941019"/>
          </a:xfrm>
        </p:spPr>
        <p:txBody>
          <a:bodyPr/>
          <a:lstStyle>
            <a:lvl1pPr>
              <a:defRPr sz="2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7851272" y="20445781"/>
            <a:ext cx="1665399" cy="941019"/>
          </a:xfrm>
        </p:spPr>
        <p:txBody>
          <a:bodyPr/>
          <a:lstStyle>
            <a:lvl1pPr>
              <a:defRPr sz="2900"/>
            </a:lvl1pPr>
          </a:lstStyle>
          <a:p>
            <a:fld id="{18246F54-C078-4935-B95C-F51D96225B62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6719" y="470572"/>
            <a:ext cx="3027998" cy="19961013"/>
          </a:xfrm>
        </p:spPr>
        <p:txBody>
          <a:bodyPr vert="vert270" anchor="b"/>
          <a:lstStyle>
            <a:lvl1pPr marL="0" algn="l">
              <a:buNone/>
              <a:defRPr sz="97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769224" y="1166220"/>
            <a:ext cx="24284540" cy="1710944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103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784997" y="18297596"/>
            <a:ext cx="24284540" cy="213868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0227023" y="20445781"/>
            <a:ext cx="6964394" cy="941019"/>
          </a:xfrm>
        </p:spPr>
        <p:txBody>
          <a:bodyPr/>
          <a:lstStyle>
            <a:lvl1pPr>
              <a:defRPr sz="2900"/>
            </a:lvl1pPr>
          </a:lstStyle>
          <a:p>
            <a:fld id="{93230CC7-35CF-4F52-A537-4FE1A267B7E7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875837" y="20448653"/>
            <a:ext cx="16385334" cy="941019"/>
          </a:xfrm>
        </p:spPr>
        <p:txBody>
          <a:bodyPr/>
          <a:lstStyle>
            <a:lvl1pPr>
              <a:defRPr sz="2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7210889" y="20445781"/>
            <a:ext cx="1211199" cy="941019"/>
          </a:xfrm>
        </p:spPr>
        <p:txBody>
          <a:bodyPr/>
          <a:lstStyle>
            <a:lvl1pPr algn="ctr">
              <a:defRPr sz="2900"/>
            </a:lvl1pPr>
          </a:lstStyle>
          <a:p>
            <a:fld id="{18246F54-C078-4935-B95C-F51D96225B62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winkliges Dreieck 10"/>
          <p:cNvSpPr/>
          <p:nvPr/>
        </p:nvSpPr>
        <p:spPr>
          <a:xfrm>
            <a:off x="23293" y="43873"/>
            <a:ext cx="30233389" cy="21320996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Gerade Verbindung 7"/>
          <p:cNvCxnSpPr/>
          <p:nvPr/>
        </p:nvCxnSpPr>
        <p:spPr>
          <a:xfrm>
            <a:off x="0" y="21937"/>
            <a:ext cx="30256682" cy="21342932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rot="10800000" flipV="1">
            <a:off x="21421143" y="15431708"/>
            <a:ext cx="8851068" cy="592584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1513999" y="834185"/>
            <a:ext cx="27251978" cy="4362907"/>
          </a:xfrm>
          <a:prstGeom prst="rect">
            <a:avLst/>
          </a:prstGeom>
        </p:spPr>
        <p:txBody>
          <a:bodyPr vert="horz" lIns="295232" tIns="147616" rIns="295232" bIns="147616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1513999" y="5871571"/>
            <a:ext cx="27251978" cy="14257867"/>
          </a:xfrm>
          <a:prstGeom prst="rect">
            <a:avLst/>
          </a:prstGeom>
        </p:spPr>
        <p:txBody>
          <a:bodyPr vert="horz" lIns="295232" tIns="147616" rIns="295232" bIns="147616" anchor="t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15866707" y="20211022"/>
            <a:ext cx="7065328" cy="941019"/>
          </a:xfrm>
          <a:prstGeom prst="rect">
            <a:avLst/>
          </a:prstGeom>
        </p:spPr>
        <p:txBody>
          <a:bodyPr vert="horz" lIns="295232" tIns="147616" rIns="295232" bIns="147616" anchor="b"/>
          <a:lstStyle>
            <a:lvl1pPr algn="l" eaLnBrk="1" latinLnBrk="0" hangingPunct="1">
              <a:defRPr kumimoji="0" sz="3200" b="0">
                <a:solidFill>
                  <a:schemeClr val="tx1"/>
                </a:solidFill>
              </a:defRPr>
            </a:lvl1pPr>
          </a:lstStyle>
          <a:p>
            <a:fld id="{93230CC7-35CF-4F52-A537-4FE1A267B7E7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513999" y="20213896"/>
            <a:ext cx="14106998" cy="938147"/>
          </a:xfrm>
          <a:prstGeom prst="rect">
            <a:avLst/>
          </a:prstGeom>
        </p:spPr>
        <p:txBody>
          <a:bodyPr vert="horz" lIns="295232" tIns="147616" rIns="295232" bIns="147616" anchor="b"/>
          <a:lstStyle>
            <a:lvl1pPr algn="r" eaLnBrk="1" latinLnBrk="0" hangingPunct="1">
              <a:defRPr kumimoji="0" sz="3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25132379" y="20211022"/>
            <a:ext cx="1665399" cy="941019"/>
          </a:xfrm>
          <a:prstGeom prst="rect">
            <a:avLst/>
          </a:prstGeom>
        </p:spPr>
        <p:txBody>
          <a:bodyPr vert="horz" lIns="295232" tIns="147616" rIns="295232" bIns="147616" anchor="b"/>
          <a:lstStyle>
            <a:lvl1pPr algn="ctr" eaLnBrk="1" latinLnBrk="0" hangingPunct="1">
              <a:defRPr kumimoji="0" sz="3900">
                <a:solidFill>
                  <a:schemeClr val="tx1"/>
                </a:solidFill>
              </a:defRPr>
            </a:lvl1pPr>
          </a:lstStyle>
          <a:p>
            <a:fld id="{18246F54-C078-4935-B95C-F51D96225B62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1564731" algn="l" rtl="0" eaLnBrk="1" latinLnBrk="0" hangingPunct="1">
        <a:spcBef>
          <a:spcPct val="0"/>
        </a:spcBef>
        <a:buNone/>
        <a:defRPr kumimoji="0" sz="136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446638" indent="-123997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9700" kern="1200">
          <a:solidFill>
            <a:schemeClr val="tx1"/>
          </a:solidFill>
          <a:latin typeface="+mn-lt"/>
          <a:ea typeface="+mn-ea"/>
          <a:cs typeface="+mn-cs"/>
        </a:defRPr>
      </a:lvl1pPr>
      <a:lvl2pPr marL="2657091" indent="-922601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3572311" indent="-738081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indent="-679034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5166566" indent="-679034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5904647" indent="-679034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6731297" indent="-679034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7380808" indent="-59046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8118889" indent="-59046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5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www.eclipse.org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s://www.jetbrains.com/de-de/pychar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hyperlink" Target="https://github.com/knowm/Xchart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github.com/JustAnotherArchivist/snscrap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AverageSentim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64975" y="0"/>
            <a:ext cx="5715000" cy="4762500"/>
          </a:xfrm>
          <a:prstGeom prst="rect">
            <a:avLst/>
          </a:prstGeom>
        </p:spPr>
      </p:pic>
      <p:pic>
        <p:nvPicPr>
          <p:cNvPr id="4" name="Grafik 3" descr="HashtagAver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64975" y="8605168"/>
            <a:ext cx="5715000" cy="4762500"/>
          </a:xfrm>
          <a:prstGeom prst="rect">
            <a:avLst/>
          </a:prstGeom>
        </p:spPr>
      </p:pic>
      <p:pic>
        <p:nvPicPr>
          <p:cNvPr id="6" name="Grafik 5" descr="TweetsPerHashta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564975" y="4860752"/>
            <a:ext cx="5715000" cy="3810000"/>
          </a:xfrm>
          <a:prstGeom prst="rect">
            <a:avLst/>
          </a:prstGeom>
        </p:spPr>
      </p:pic>
      <p:pic>
        <p:nvPicPr>
          <p:cNvPr id="7" name="Grafik 6" descr="1 JPpO_o9NRuAcOlJApToR5g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52155" y="12925648"/>
            <a:ext cx="5058867" cy="1990725"/>
          </a:xfrm>
          <a:prstGeom prst="rect">
            <a:avLst/>
          </a:prstGeom>
        </p:spPr>
      </p:pic>
      <p:pic>
        <p:nvPicPr>
          <p:cNvPr id="8" name="Grafik 7" descr="alpha 0,0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5076776"/>
            <a:ext cx="5058867" cy="3005277"/>
          </a:xfrm>
          <a:prstGeom prst="rect">
            <a:avLst/>
          </a:prstGeom>
        </p:spPr>
      </p:pic>
      <p:pic>
        <p:nvPicPr>
          <p:cNvPr id="9" name="Grafik 8" descr="alpha 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2124448"/>
            <a:ext cx="5058867" cy="2908015"/>
          </a:xfrm>
          <a:prstGeom prst="rect">
            <a:avLst/>
          </a:prstGeom>
        </p:spPr>
      </p:pic>
      <p:pic>
        <p:nvPicPr>
          <p:cNvPr id="10" name="Grafik 9" descr="alpha -1m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14149784"/>
            <a:ext cx="5058867" cy="2939561"/>
          </a:xfrm>
          <a:prstGeom prst="rect">
            <a:avLst/>
          </a:prstGeom>
        </p:spPr>
      </p:pic>
      <p:pic>
        <p:nvPicPr>
          <p:cNvPr id="11" name="Grafik 10" descr="alpha -10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10981432"/>
            <a:ext cx="5058867" cy="3096344"/>
          </a:xfrm>
          <a:prstGeom prst="rect">
            <a:avLst/>
          </a:prstGeom>
        </p:spPr>
      </p:pic>
      <p:pic>
        <p:nvPicPr>
          <p:cNvPr id="12" name="Grafik 11" descr="alpha 15defaul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8101112"/>
            <a:ext cx="5058867" cy="2844528"/>
          </a:xfrm>
          <a:prstGeom prst="rect">
            <a:avLst/>
          </a:prstGeom>
        </p:spPr>
      </p:pic>
      <p:pic>
        <p:nvPicPr>
          <p:cNvPr id="13" name="Grafik 12" descr="heatmap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573035" y="13285688"/>
            <a:ext cx="5706940" cy="5328592"/>
          </a:xfrm>
          <a:prstGeom prst="rect">
            <a:avLst/>
          </a:prstGeom>
        </p:spPr>
      </p:pic>
      <p:sp>
        <p:nvSpPr>
          <p:cNvPr id="14" name="Inhaltsplatzhalter 2"/>
          <p:cNvSpPr txBox="1">
            <a:spLocks/>
          </p:cNvSpPr>
          <p:nvPr/>
        </p:nvSpPr>
        <p:spPr>
          <a:xfrm>
            <a:off x="5706939" y="1764408"/>
            <a:ext cx="7920880" cy="59766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099196" marR="0" lvl="0" indent="-1099196" algn="l" defTabSz="293118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6.1.2021: Eine Menschenmenge stürmt nach einer Rede von Donald J. Trump (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PotUS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den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Congress</a:t>
            </a: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9196" marR="0" lvl="0" indent="-1099196" algn="l" defTabSz="293118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7.1.2021: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Twitter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sperrt vorübergehend das Konto von Trump</a:t>
            </a:r>
          </a:p>
          <a:p>
            <a:pPr marL="1099196" marR="0" lvl="0" indent="-1099196" algn="l" defTabSz="293118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7.1.2021: Facebook beschließt Trumps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Account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bis zur Amtsübergabe zu sperren</a:t>
            </a:r>
          </a:p>
          <a:p>
            <a:pPr marL="1099196" marR="0" lvl="0" indent="-1099196" algn="l" defTabSz="293118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9.1.2021: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Twitter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sperrt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permant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das Konto von Trump</a:t>
            </a:r>
          </a:p>
          <a:p>
            <a:pPr marL="1099196" marR="0" lvl="0" indent="-1099196" algn="l" defTabSz="293118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11.1.2021: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Parler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wird offline genommen</a:t>
            </a:r>
          </a:p>
          <a:p>
            <a:pPr marL="1099196" marR="0" lvl="0" indent="-1099196" algn="l" defTabSz="293118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20.1.2021: Joe Biden wird neuer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PotUS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058867" y="0"/>
            <a:ext cx="19370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err="1" smtClean="0"/>
              <a:t>Sentimentanalyse</a:t>
            </a:r>
            <a:r>
              <a:rPr lang="de-DE" sz="3200" dirty="0" smtClean="0"/>
              <a:t> mit </a:t>
            </a:r>
            <a:r>
              <a:rPr lang="de-DE" sz="3200" dirty="0" err="1" smtClean="0"/>
              <a:t>Vader</a:t>
            </a:r>
            <a:r>
              <a:rPr lang="de-DE" sz="3200" dirty="0" smtClean="0"/>
              <a:t> für #</a:t>
            </a:r>
            <a:r>
              <a:rPr lang="de-DE" sz="3200" dirty="0" err="1" smtClean="0"/>
              <a:t>Capitolriots</a:t>
            </a:r>
            <a:r>
              <a:rPr lang="de-DE" sz="3200" dirty="0" smtClean="0"/>
              <a:t> und weitere</a:t>
            </a:r>
            <a:endParaRPr lang="de-DE" sz="3200" dirty="0"/>
          </a:p>
        </p:txBody>
      </p:sp>
      <p:sp>
        <p:nvSpPr>
          <p:cNvPr id="16" name="Rechteck 15"/>
          <p:cNvSpPr/>
          <p:nvPr/>
        </p:nvSpPr>
        <p:spPr>
          <a:xfrm>
            <a:off x="8155211" y="1188344"/>
            <a:ext cx="3095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/>
              <a:t>Eine kleine </a:t>
            </a:r>
            <a:r>
              <a:rPr lang="de-DE" sz="2800" dirty="0" err="1" smtClean="0"/>
              <a:t>Timeline</a:t>
            </a:r>
            <a:endParaRPr lang="de-DE" sz="2800" dirty="0"/>
          </a:p>
        </p:txBody>
      </p:sp>
      <p:sp>
        <p:nvSpPr>
          <p:cNvPr id="17" name="Rechteck 16"/>
          <p:cNvSpPr/>
          <p:nvPr/>
        </p:nvSpPr>
        <p:spPr>
          <a:xfrm>
            <a:off x="5634931" y="8893200"/>
            <a:ext cx="80648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DE" sz="2800" dirty="0" err="1" smtClean="0"/>
              <a:t>Vader</a:t>
            </a:r>
            <a:r>
              <a:rPr lang="de-DE" sz="2800" dirty="0" smtClean="0"/>
              <a:t> oder </a:t>
            </a:r>
            <a:r>
              <a:rPr lang="en-US" sz="2800" dirty="0" smtClean="0"/>
              <a:t>Valence Aware Dictionary and Sentiment </a:t>
            </a:r>
            <a:r>
              <a:rPr lang="en-US" sz="2800" dirty="0" err="1" smtClean="0"/>
              <a:t>Reasoner</a:t>
            </a:r>
            <a:endParaRPr lang="en-US" sz="2800" dirty="0" smtClean="0"/>
          </a:p>
          <a:p>
            <a:pPr algn="just"/>
            <a:r>
              <a:rPr lang="en-US" sz="2800" dirty="0" err="1" smtClean="0"/>
              <a:t>Ermöglicht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Tweets </a:t>
            </a:r>
            <a:r>
              <a:rPr lang="en-US" sz="2800" dirty="0" err="1" smtClean="0"/>
              <a:t>unannotiert</a:t>
            </a:r>
            <a:r>
              <a:rPr lang="en-US" sz="2800" dirty="0" smtClean="0"/>
              <a:t> </a:t>
            </a:r>
            <a:r>
              <a:rPr lang="en-US" sz="2800" dirty="0" err="1" smtClean="0"/>
              <a:t>mit</a:t>
            </a:r>
            <a:r>
              <a:rPr lang="en-US" sz="2800" dirty="0" smtClean="0"/>
              <a:t> </a:t>
            </a:r>
            <a:r>
              <a:rPr lang="en-US" sz="2800" dirty="0" err="1" smtClean="0"/>
              <a:t>einem</a:t>
            </a:r>
            <a:r>
              <a:rPr lang="en-US" sz="2800" dirty="0" smtClean="0"/>
              <a:t> </a:t>
            </a:r>
            <a:r>
              <a:rPr lang="en-US" sz="2800" dirty="0" err="1" smtClean="0"/>
              <a:t>Sentimentscore</a:t>
            </a:r>
            <a:r>
              <a:rPr lang="en-US" sz="2800" dirty="0" smtClean="0"/>
              <a:t> </a:t>
            </a:r>
            <a:r>
              <a:rPr lang="en-US" sz="2800" dirty="0" err="1" smtClean="0"/>
              <a:t>zu</a:t>
            </a:r>
            <a:r>
              <a:rPr lang="en-US" sz="2800" dirty="0" smtClean="0"/>
              <a:t> </a:t>
            </a:r>
            <a:r>
              <a:rPr lang="en-US" sz="2800" dirty="0" err="1" smtClean="0"/>
              <a:t>versehen</a:t>
            </a:r>
            <a:endParaRPr lang="en-US" sz="2800" dirty="0" smtClean="0"/>
          </a:p>
          <a:p>
            <a:pPr algn="just"/>
            <a:r>
              <a:rPr lang="en-US" sz="2800" dirty="0" err="1" smtClean="0"/>
              <a:t>Zunächst</a:t>
            </a:r>
            <a:r>
              <a:rPr lang="en-US" sz="2800" dirty="0" smtClean="0"/>
              <a:t> </a:t>
            </a:r>
            <a:r>
              <a:rPr lang="en-US" sz="2800" dirty="0" err="1" smtClean="0"/>
              <a:t>werden</a:t>
            </a:r>
            <a:r>
              <a:rPr lang="en-US" sz="2800" dirty="0" smtClean="0"/>
              <a:t> </a:t>
            </a:r>
            <a:r>
              <a:rPr lang="en-US" sz="2800" dirty="0" err="1" smtClean="0"/>
              <a:t>drei</a:t>
            </a:r>
            <a:r>
              <a:rPr lang="en-US" sz="2800" dirty="0" smtClean="0"/>
              <a:t> </a:t>
            </a:r>
            <a:r>
              <a:rPr lang="en-US" sz="2800" dirty="0" err="1" smtClean="0"/>
              <a:t>Werte</a:t>
            </a:r>
            <a:r>
              <a:rPr lang="en-US" sz="2800" dirty="0" smtClean="0"/>
              <a:t> </a:t>
            </a:r>
            <a:r>
              <a:rPr lang="en-US" sz="2800" dirty="0" err="1" smtClean="0"/>
              <a:t>ermittelt</a:t>
            </a:r>
            <a:r>
              <a:rPr lang="en-US" sz="2800" dirty="0" smtClean="0"/>
              <a:t>: positive, neutral und negative (</a:t>
            </a:r>
            <a:r>
              <a:rPr lang="en-US" sz="2800" dirty="0" err="1" smtClean="0"/>
              <a:t>jeweils</a:t>
            </a:r>
            <a:r>
              <a:rPr lang="en-US" sz="2800" dirty="0" smtClean="0"/>
              <a:t> </a:t>
            </a:r>
            <a:r>
              <a:rPr lang="en-US" sz="2800" dirty="0" err="1" smtClean="0"/>
              <a:t>zwischen</a:t>
            </a:r>
            <a:r>
              <a:rPr lang="en-US" sz="2800" dirty="0" smtClean="0"/>
              <a:t> 0 und 1)</a:t>
            </a:r>
          </a:p>
          <a:p>
            <a:pPr algn="just"/>
            <a:r>
              <a:rPr lang="en-US" sz="2800" dirty="0" err="1" smtClean="0"/>
              <a:t>Dann</a:t>
            </a:r>
            <a:r>
              <a:rPr lang="en-US" sz="2800" dirty="0" smtClean="0"/>
              <a:t> </a:t>
            </a:r>
            <a:r>
              <a:rPr lang="en-US" sz="2800" dirty="0" err="1" smtClean="0"/>
              <a:t>wird</a:t>
            </a:r>
            <a:r>
              <a:rPr lang="en-US" sz="2800" dirty="0" smtClean="0"/>
              <a:t> </a:t>
            </a:r>
            <a:r>
              <a:rPr lang="en-US" sz="2800" dirty="0" err="1" smtClean="0"/>
              <a:t>ein</a:t>
            </a:r>
            <a:r>
              <a:rPr lang="en-US" sz="2800" dirty="0" smtClean="0"/>
              <a:t> compound Wert </a:t>
            </a:r>
            <a:r>
              <a:rPr lang="en-US" sz="2800" dirty="0" err="1" smtClean="0"/>
              <a:t>errechnet</a:t>
            </a:r>
            <a:r>
              <a:rPr lang="en-US" sz="2800" dirty="0" smtClean="0"/>
              <a:t> </a:t>
            </a:r>
            <a:r>
              <a:rPr lang="en-US" sz="2800" dirty="0" err="1" smtClean="0"/>
              <a:t>zwischen</a:t>
            </a:r>
            <a:r>
              <a:rPr lang="en-US" sz="2800" dirty="0" smtClean="0"/>
              <a:t> -1 und 1, </a:t>
            </a:r>
            <a:r>
              <a:rPr lang="en-US" sz="2800" dirty="0" err="1" smtClean="0"/>
              <a:t>der</a:t>
            </a:r>
            <a:r>
              <a:rPr lang="en-US" sz="2800" dirty="0" smtClean="0"/>
              <a:t> von </a:t>
            </a:r>
            <a:r>
              <a:rPr lang="en-US" sz="2800" dirty="0" err="1" smtClean="0"/>
              <a:t>einem</a:t>
            </a:r>
            <a:r>
              <a:rPr lang="en-US" sz="2800" dirty="0" smtClean="0"/>
              <a:t> Alpha </a:t>
            </a:r>
            <a:r>
              <a:rPr lang="en-US" sz="2800" dirty="0" err="1" smtClean="0"/>
              <a:t>abhängt</a:t>
            </a:r>
            <a:endParaRPr lang="en-US" sz="2800" dirty="0" smtClean="0"/>
          </a:p>
          <a:p>
            <a:pPr algn="just"/>
            <a:r>
              <a:rPr lang="en-US" sz="2800" dirty="0" err="1" smtClean="0"/>
              <a:t>Der</a:t>
            </a:r>
            <a:r>
              <a:rPr lang="en-US" sz="2800" dirty="0" smtClean="0"/>
              <a:t> </a:t>
            </a:r>
            <a:r>
              <a:rPr lang="en-US" sz="2800" dirty="0" err="1" smtClean="0"/>
              <a:t>Alphawert</a:t>
            </a:r>
            <a:r>
              <a:rPr lang="en-US" sz="2800" dirty="0" smtClean="0"/>
              <a:t> </a:t>
            </a:r>
            <a:r>
              <a:rPr lang="en-US" sz="2800" dirty="0" err="1" smtClean="0"/>
              <a:t>wurde</a:t>
            </a:r>
            <a:r>
              <a:rPr lang="en-US" sz="2800" dirty="0" smtClean="0"/>
              <a:t> auf </a:t>
            </a:r>
            <a:r>
              <a:rPr lang="en-US" sz="2800" dirty="0" err="1" smtClean="0"/>
              <a:t>dem</a:t>
            </a:r>
            <a:r>
              <a:rPr lang="en-US" sz="2800" dirty="0" smtClean="0"/>
              <a:t> </a:t>
            </a:r>
            <a:r>
              <a:rPr lang="en-US" sz="2800" dirty="0" err="1" smtClean="0"/>
              <a:t>Defaultwert</a:t>
            </a:r>
            <a:r>
              <a:rPr lang="en-US" sz="2800" dirty="0" smtClean="0"/>
              <a:t> </a:t>
            </a:r>
            <a:r>
              <a:rPr lang="en-US" sz="2800" dirty="0" err="1" smtClean="0"/>
              <a:t>belassen</a:t>
            </a:r>
            <a:r>
              <a:rPr lang="en-US" sz="2800" dirty="0" smtClean="0"/>
              <a:t> </a:t>
            </a:r>
            <a:r>
              <a:rPr lang="en-US" sz="2800" dirty="0" err="1" smtClean="0"/>
              <a:t>zur</a:t>
            </a:r>
            <a:r>
              <a:rPr lang="en-US" sz="2800" dirty="0" smtClean="0"/>
              <a:t> </a:t>
            </a:r>
            <a:r>
              <a:rPr lang="en-US" sz="2800" dirty="0" err="1" smtClean="0"/>
              <a:t>Analyse</a:t>
            </a:r>
            <a:r>
              <a:rPr lang="en-US" sz="2800" dirty="0" smtClean="0"/>
              <a:t> von 15</a:t>
            </a:r>
            <a:endParaRPr lang="de-DE" sz="2800" dirty="0"/>
          </a:p>
        </p:txBody>
      </p:sp>
      <p:sp>
        <p:nvSpPr>
          <p:cNvPr id="18" name="Rechteck 17"/>
          <p:cNvSpPr/>
          <p:nvPr/>
        </p:nvSpPr>
        <p:spPr>
          <a:xfrm>
            <a:off x="8515251" y="8389144"/>
            <a:ext cx="2320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/>
              <a:t>Was ist </a:t>
            </a:r>
            <a:r>
              <a:rPr lang="de-DE" sz="2800" dirty="0" err="1" smtClean="0"/>
              <a:t>Vader</a:t>
            </a:r>
            <a:r>
              <a:rPr lang="de-DE" sz="2800" dirty="0" smtClean="0"/>
              <a:t>?</a:t>
            </a:r>
            <a:endParaRPr lang="de-DE" sz="2800" dirty="0"/>
          </a:p>
        </p:txBody>
      </p:sp>
      <p:sp>
        <p:nvSpPr>
          <p:cNvPr id="19" name="Rechteck 18"/>
          <p:cNvSpPr/>
          <p:nvPr/>
        </p:nvSpPr>
        <p:spPr>
          <a:xfrm>
            <a:off x="5130875" y="15301912"/>
            <a:ext cx="84249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de-DE" sz="2800" dirty="0" smtClean="0"/>
              <a:t>Es wurden insgesamt 6#´s vom 6.1.2021 bis zum 21.1.2021 verfolgt</a:t>
            </a:r>
          </a:p>
          <a:p>
            <a:pPr algn="just"/>
            <a:r>
              <a:rPr lang="de-DE" sz="2800" dirty="0" err="1" smtClean="0"/>
              <a:t>Anatomy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Capitol</a:t>
            </a:r>
            <a:r>
              <a:rPr lang="de-DE" sz="2800" dirty="0" smtClean="0"/>
              <a:t> </a:t>
            </a:r>
            <a:r>
              <a:rPr lang="de-DE" sz="2800" dirty="0" err="1" smtClean="0"/>
              <a:t>Attack</a:t>
            </a:r>
            <a:endParaRPr lang="de-DE" sz="2800" dirty="0" smtClean="0"/>
          </a:p>
          <a:p>
            <a:pPr algn="just"/>
            <a:r>
              <a:rPr lang="de-DE" sz="2800" dirty="0" err="1" smtClean="0"/>
              <a:t>Capitolbreach</a:t>
            </a:r>
            <a:endParaRPr lang="de-DE" sz="2800" dirty="0" smtClean="0"/>
          </a:p>
          <a:p>
            <a:pPr algn="just"/>
            <a:r>
              <a:rPr lang="de-DE" sz="2800" dirty="0" err="1" smtClean="0"/>
              <a:t>Capitolriot</a:t>
            </a:r>
            <a:endParaRPr lang="de-DE" sz="2800" dirty="0" smtClean="0"/>
          </a:p>
          <a:p>
            <a:pPr algn="just"/>
            <a:r>
              <a:rPr lang="de-DE" sz="2800" dirty="0" err="1" smtClean="0"/>
              <a:t>Capitolriots</a:t>
            </a:r>
            <a:endParaRPr lang="de-DE" sz="2800" dirty="0" smtClean="0"/>
          </a:p>
          <a:p>
            <a:pPr algn="just"/>
            <a:r>
              <a:rPr lang="de-DE" sz="2800" dirty="0" err="1" smtClean="0"/>
              <a:t>CouptAttempt</a:t>
            </a:r>
            <a:endParaRPr lang="de-DE" sz="2800" dirty="0" smtClean="0"/>
          </a:p>
          <a:p>
            <a:pPr algn="just"/>
            <a:r>
              <a:rPr lang="de-DE" sz="2800" dirty="0" err="1" smtClean="0"/>
              <a:t>TrumpCouptAttempt</a:t>
            </a:r>
            <a:endParaRPr lang="de-DE" sz="2800" dirty="0"/>
          </a:p>
        </p:txBody>
      </p:sp>
      <p:sp>
        <p:nvSpPr>
          <p:cNvPr id="20" name="Rechteck 19"/>
          <p:cNvSpPr/>
          <p:nvPr/>
        </p:nvSpPr>
        <p:spPr>
          <a:xfrm>
            <a:off x="15067979" y="2052440"/>
            <a:ext cx="8712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smtClean="0"/>
              <a:t>Der #</a:t>
            </a:r>
            <a:r>
              <a:rPr lang="de-DE" sz="2800" dirty="0" err="1" smtClean="0"/>
              <a:t>Anatomy</a:t>
            </a:r>
            <a:r>
              <a:rPr lang="de-DE" sz="2800" dirty="0" smtClean="0"/>
              <a:t> wurde erst im Laufe der jüngsten Aufarbeitung mit den Ereignissen vom 6.1.2021 benutzt und weißt dadurch eine „Lücke“ vom 6.-10.1 auf</a:t>
            </a:r>
          </a:p>
          <a:p>
            <a:r>
              <a:rPr lang="de-DE" sz="2800" dirty="0" smtClean="0"/>
              <a:t>Berücksichtigt wurden nur </a:t>
            </a:r>
            <a:r>
              <a:rPr lang="de-DE" sz="2800" dirty="0" err="1" smtClean="0"/>
              <a:t>Tweets</a:t>
            </a:r>
            <a:r>
              <a:rPr lang="de-DE" sz="2800" dirty="0" smtClean="0"/>
              <a:t> in englischer Sprache</a:t>
            </a:r>
          </a:p>
          <a:p>
            <a:r>
              <a:rPr lang="de-DE" sz="2800" dirty="0" smtClean="0"/>
              <a:t>Mehrfachaufkommen von </a:t>
            </a:r>
            <a:r>
              <a:rPr lang="de-DE" sz="2800" dirty="0" err="1" smtClean="0"/>
              <a:t>Tweets</a:t>
            </a:r>
            <a:r>
              <a:rPr lang="de-DE" sz="2800" dirty="0" smtClean="0"/>
              <a:t> durch zwei </a:t>
            </a:r>
            <a:r>
              <a:rPr lang="de-DE" sz="2800" dirty="0" err="1" smtClean="0"/>
              <a:t>gescrappede</a:t>
            </a:r>
            <a:r>
              <a:rPr lang="de-DE" sz="2800" dirty="0" smtClean="0"/>
              <a:t> #´s wurden bereinigt anhand der </a:t>
            </a:r>
            <a:r>
              <a:rPr lang="de-DE" sz="2800" dirty="0" err="1" smtClean="0"/>
              <a:t>Tweet</a:t>
            </a:r>
            <a:r>
              <a:rPr lang="de-DE" sz="2800" dirty="0" smtClean="0"/>
              <a:t>-ID</a:t>
            </a:r>
            <a:endParaRPr lang="de-DE" sz="2800" dirty="0" smtClean="0"/>
          </a:p>
        </p:txBody>
      </p:sp>
      <p:sp>
        <p:nvSpPr>
          <p:cNvPr id="21" name="Rechteck 20"/>
          <p:cNvSpPr/>
          <p:nvPr/>
        </p:nvSpPr>
        <p:spPr>
          <a:xfrm>
            <a:off x="17660267" y="1548384"/>
            <a:ext cx="3393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/>
              <a:t>Besonderheiten dabei</a:t>
            </a:r>
            <a:endParaRPr lang="de-DE" sz="2800" dirty="0"/>
          </a:p>
        </p:txBody>
      </p:sp>
      <p:sp>
        <p:nvSpPr>
          <p:cNvPr id="22" name="Rechteck 21"/>
          <p:cNvSpPr/>
          <p:nvPr/>
        </p:nvSpPr>
        <p:spPr>
          <a:xfrm>
            <a:off x="15139987" y="7525048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smtClean="0"/>
              <a:t>Der Stand der </a:t>
            </a:r>
            <a:r>
              <a:rPr lang="de-DE" sz="2800" dirty="0" err="1" smtClean="0"/>
              <a:t>Likes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Retweets</a:t>
            </a:r>
            <a:r>
              <a:rPr lang="de-DE" sz="2800" dirty="0" smtClean="0"/>
              <a:t> ist keine </a:t>
            </a:r>
            <a:r>
              <a:rPr lang="de-DE" sz="2800" dirty="0" err="1" smtClean="0"/>
              <a:t>kontinuerlicher</a:t>
            </a:r>
            <a:r>
              <a:rPr lang="de-DE" sz="2800" dirty="0" smtClean="0"/>
              <a:t> Verlauf, sondern der „Endstand“ entspricht der letzten Momentaufnahme vom 21.01.2021</a:t>
            </a:r>
          </a:p>
          <a:p>
            <a:r>
              <a:rPr lang="de-DE" sz="2800" dirty="0" smtClean="0"/>
              <a:t>Damit ist es nicht möglich für jeden Tag den </a:t>
            </a:r>
            <a:r>
              <a:rPr lang="de-DE" sz="2800" dirty="0" err="1" smtClean="0"/>
              <a:t>beliebesten</a:t>
            </a:r>
            <a:r>
              <a:rPr lang="de-DE" sz="2800" dirty="0" smtClean="0"/>
              <a:t> </a:t>
            </a:r>
            <a:r>
              <a:rPr lang="de-DE" sz="2800" dirty="0" err="1" smtClean="0"/>
              <a:t>Tweet</a:t>
            </a:r>
            <a:r>
              <a:rPr lang="de-DE" sz="2800" dirty="0" smtClean="0"/>
              <a:t> zu ermitteln pro #</a:t>
            </a:r>
            <a:endParaRPr lang="de-DE" sz="2800" dirty="0"/>
          </a:p>
        </p:txBody>
      </p:sp>
      <p:sp>
        <p:nvSpPr>
          <p:cNvPr id="23" name="Rechteck 22"/>
          <p:cNvSpPr/>
          <p:nvPr/>
        </p:nvSpPr>
        <p:spPr>
          <a:xfrm>
            <a:off x="17732275" y="6732960"/>
            <a:ext cx="2955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 smtClean="0"/>
              <a:t>Likes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Retweets</a:t>
            </a:r>
            <a:endParaRPr lang="de-DE" sz="2800" dirty="0"/>
          </a:p>
        </p:txBody>
      </p:sp>
      <p:sp>
        <p:nvSpPr>
          <p:cNvPr id="25" name="Rechteck 24"/>
          <p:cNvSpPr/>
          <p:nvPr/>
        </p:nvSpPr>
        <p:spPr>
          <a:xfrm>
            <a:off x="14995971" y="16021992"/>
            <a:ext cx="88569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smtClean="0"/>
              <a:t>Für Python: </a:t>
            </a:r>
            <a:r>
              <a:rPr lang="de-DE" sz="2800" dirty="0" err="1" smtClean="0"/>
              <a:t>PyCharm</a:t>
            </a:r>
            <a:endParaRPr lang="de-DE" sz="2800" dirty="0" smtClean="0"/>
          </a:p>
          <a:p>
            <a:pPr>
              <a:buNone/>
            </a:pPr>
            <a:r>
              <a:rPr lang="de-DE" sz="2800" dirty="0" smtClean="0">
                <a:hlinkClick r:id="rId12"/>
              </a:rPr>
              <a:t>https://www.jetbrains.com/de-de/pycharm/</a:t>
            </a:r>
            <a:endParaRPr lang="de-DE" sz="2800" dirty="0" smtClean="0"/>
          </a:p>
          <a:p>
            <a:r>
              <a:rPr lang="de-DE" sz="2800" dirty="0" smtClean="0"/>
              <a:t>Für Java: </a:t>
            </a:r>
            <a:r>
              <a:rPr lang="de-DE" sz="2800" dirty="0" err="1" smtClean="0"/>
              <a:t>Eclipse</a:t>
            </a:r>
            <a:endParaRPr lang="de-DE" sz="2800" dirty="0" smtClean="0"/>
          </a:p>
          <a:p>
            <a:pPr>
              <a:buNone/>
            </a:pPr>
            <a:r>
              <a:rPr lang="de-DE" sz="2800" dirty="0" smtClean="0">
                <a:hlinkClick r:id="rId13"/>
              </a:rPr>
              <a:t>https://www.eclipse.org</a:t>
            </a:r>
            <a:endParaRPr lang="de-DE" sz="2800" dirty="0" smtClean="0"/>
          </a:p>
          <a:p>
            <a:r>
              <a:rPr lang="de-DE" sz="2800" dirty="0" smtClean="0"/>
              <a:t>Zum </a:t>
            </a:r>
            <a:r>
              <a:rPr lang="de-DE" sz="2800" dirty="0" err="1" smtClean="0"/>
              <a:t>scrappen</a:t>
            </a:r>
            <a:r>
              <a:rPr lang="de-DE" sz="2800" dirty="0" smtClean="0"/>
              <a:t>: </a:t>
            </a:r>
            <a:r>
              <a:rPr lang="de-DE" sz="2800" dirty="0" err="1" smtClean="0"/>
              <a:t>Snscrape</a:t>
            </a:r>
            <a:r>
              <a:rPr lang="de-DE" sz="2800" dirty="0" smtClean="0"/>
              <a:t> für Python</a:t>
            </a:r>
          </a:p>
          <a:p>
            <a:pPr>
              <a:buNone/>
            </a:pPr>
            <a:r>
              <a:rPr lang="de-DE" sz="2800" dirty="0" smtClean="0">
                <a:hlinkClick r:id="rId14"/>
              </a:rPr>
              <a:t>https://github.com/JustAnotherArchivist/snscrape</a:t>
            </a:r>
            <a:endParaRPr lang="de-DE" sz="2800" dirty="0" smtClean="0"/>
          </a:p>
          <a:p>
            <a:r>
              <a:rPr lang="de-DE" sz="2800" dirty="0" smtClean="0"/>
              <a:t>Für die Grafiken: </a:t>
            </a:r>
            <a:r>
              <a:rPr lang="de-DE" sz="2800" dirty="0" err="1" smtClean="0"/>
              <a:t>Xchart</a:t>
            </a:r>
            <a:r>
              <a:rPr lang="de-DE" sz="2800" dirty="0" smtClean="0"/>
              <a:t> für Java</a:t>
            </a:r>
          </a:p>
          <a:p>
            <a:pPr>
              <a:buNone/>
            </a:pPr>
            <a:r>
              <a:rPr lang="de-DE" sz="2800" dirty="0" smtClean="0">
                <a:hlinkClick r:id="rId15"/>
              </a:rPr>
              <a:t>https://github.com/knowm/Xchart</a:t>
            </a:r>
            <a:endParaRPr lang="de-DE" sz="2800" dirty="0" smtClean="0"/>
          </a:p>
          <a:p>
            <a:pPr>
              <a:buNone/>
            </a:pPr>
            <a:endParaRPr lang="de-DE" sz="2800" dirty="0" smtClean="0"/>
          </a:p>
          <a:p>
            <a:pPr>
              <a:buNone/>
            </a:pPr>
            <a:endParaRPr lang="de-DE" sz="2800" dirty="0"/>
          </a:p>
        </p:txBody>
      </p:sp>
      <p:sp>
        <p:nvSpPr>
          <p:cNvPr id="26" name="Rechteck 25"/>
          <p:cNvSpPr/>
          <p:nvPr/>
        </p:nvSpPr>
        <p:spPr>
          <a:xfrm>
            <a:off x="17732275" y="15229904"/>
            <a:ext cx="3299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/>
              <a:t>Verwendete Tools</a:t>
            </a:r>
            <a:endParaRPr lang="de-DE" sz="2800" dirty="0"/>
          </a:p>
        </p:txBody>
      </p:sp>
      <p:sp>
        <p:nvSpPr>
          <p:cNvPr id="27" name="Rechteck 26"/>
          <p:cNvSpPr/>
          <p:nvPr/>
        </p:nvSpPr>
        <p:spPr>
          <a:xfrm>
            <a:off x="6787059" y="14581832"/>
            <a:ext cx="5782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/>
              <a:t>Welche # wurden </a:t>
            </a:r>
            <a:r>
              <a:rPr lang="de-DE" sz="2800" dirty="0" err="1" smtClean="0"/>
              <a:t>gescrapped</a:t>
            </a:r>
            <a:r>
              <a:rPr lang="de-DE" sz="2800" dirty="0" smtClean="0"/>
              <a:t>?</a:t>
            </a:r>
            <a:endParaRPr lang="de-DE" sz="2800" dirty="0"/>
          </a:p>
        </p:txBody>
      </p:sp>
      <p:sp>
        <p:nvSpPr>
          <p:cNvPr id="28" name="Rechteck 27"/>
          <p:cNvSpPr/>
          <p:nvPr/>
        </p:nvSpPr>
        <p:spPr>
          <a:xfrm>
            <a:off x="0" y="1044328"/>
            <a:ext cx="5058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/>
              <a:t>Alpha</a:t>
            </a:r>
            <a:endParaRPr lang="de-DE" sz="2800" dirty="0"/>
          </a:p>
        </p:txBody>
      </p:sp>
      <p:sp>
        <p:nvSpPr>
          <p:cNvPr id="29" name="Rechteck 28"/>
          <p:cNvSpPr/>
          <p:nvPr/>
        </p:nvSpPr>
        <p:spPr>
          <a:xfrm>
            <a:off x="17660267" y="10621392"/>
            <a:ext cx="3541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err="1" smtClean="0"/>
              <a:t>Vader</a:t>
            </a:r>
            <a:r>
              <a:rPr lang="de-DE" sz="2800" dirty="0" smtClean="0"/>
              <a:t> im Vergleich</a:t>
            </a:r>
            <a:endParaRPr lang="de-DE" sz="2800" dirty="0"/>
          </a:p>
        </p:txBody>
      </p:sp>
      <p:sp>
        <p:nvSpPr>
          <p:cNvPr id="30" name="Rechteck 29"/>
          <p:cNvSpPr/>
          <p:nvPr/>
        </p:nvSpPr>
        <p:spPr>
          <a:xfrm>
            <a:off x="14995971" y="11341472"/>
            <a:ext cx="88737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smtClean="0"/>
              <a:t>Im Vergleich mit anderen </a:t>
            </a:r>
            <a:r>
              <a:rPr lang="de-DE" sz="2800" dirty="0" err="1" smtClean="0"/>
              <a:t>unsupervised</a:t>
            </a:r>
            <a:r>
              <a:rPr lang="de-DE" sz="2800" dirty="0" smtClean="0"/>
              <a:t> Tools wie </a:t>
            </a:r>
            <a:r>
              <a:rPr lang="de-DE" sz="2800" dirty="0" err="1" smtClean="0"/>
              <a:t>Textblob</a:t>
            </a:r>
            <a:r>
              <a:rPr lang="de-DE" sz="2800" dirty="0" smtClean="0"/>
              <a:t> und Watson neigt </a:t>
            </a:r>
            <a:r>
              <a:rPr lang="de-DE" sz="2800" dirty="0" err="1" smtClean="0"/>
              <a:t>Vader</a:t>
            </a:r>
            <a:r>
              <a:rPr lang="de-DE" sz="2800" dirty="0" smtClean="0"/>
              <a:t> dazu negative Texte nicht so genau zu erkennen wie Watson</a:t>
            </a:r>
          </a:p>
          <a:p>
            <a:endParaRPr lang="de-DE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lesto">
  <a:themeElements>
    <a:clrScheme name="Telest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elest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Telest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317</Words>
  <Application>Microsoft Office PowerPoint</Application>
  <PresentationFormat>Benutzerdefiniert</PresentationFormat>
  <Paragraphs>41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Telesto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Anna Ruhland</dc:creator>
  <cp:lastModifiedBy>Anna Ruhland</cp:lastModifiedBy>
  <cp:revision>8</cp:revision>
  <dcterms:created xsi:type="dcterms:W3CDTF">2021-02-08T10:58:29Z</dcterms:created>
  <dcterms:modified xsi:type="dcterms:W3CDTF">2021-02-08T11:39:59Z</dcterms:modified>
</cp:coreProperties>
</file>