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9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BF43D-C1BC-496B-8553-C70F5CBCA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56ECD8-0B84-4CC2-9FE7-A43FF4C2B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9D5BA2-DC8B-4841-81DC-54F448F4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C4E1-9190-4E1A-90FD-58502914BA0E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D048A0-1F96-4DC3-BC51-9830C8FB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F728A2-4D18-4DEC-AC7D-AD036502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6B58-7358-456B-BA7B-66783C629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0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6774-B4BC-43FE-80F1-65CBD9A4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426E05-DCC7-4967-90FF-0AC9893E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D61053-37FE-47EF-B7F7-6631E68F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C4E1-9190-4E1A-90FD-58502914BA0E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D43AFA-7464-4D4A-94FB-4D38AAB2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352995-9972-4BE9-A6F1-6496E758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6B58-7358-456B-BA7B-66783C629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30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9BEE96-A805-4B7F-99A2-F81ADF038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A1C6BF-3028-4AF9-9C3C-473E57E2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D172B0-4CA5-4C73-A539-DBD74A7E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C4E1-9190-4E1A-90FD-58502914BA0E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541E38-DF31-42D5-91DE-6939A07E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27DDB0-11CD-474F-9ECA-2AB68D3D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6B58-7358-456B-BA7B-66783C629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42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7D02B-8D10-4C13-BC9A-8B3C58B6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ADB3B-BC06-4CE6-A434-1C18011F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E19D64-3A3C-4FA9-99DF-98A9EA12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C4E1-9190-4E1A-90FD-58502914BA0E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216C2-D369-4ECA-804D-49DC05BB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3B837B-3D64-4476-AB8D-DDAF3D0B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6B58-7358-456B-BA7B-66783C629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59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0ED9C-E7DE-4F88-9834-8E43EBEB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0109CA-B8D1-4EEA-8ABC-50B8FD1AF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56548-A1FC-4B5E-BB2D-2F73CAFF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C4E1-9190-4E1A-90FD-58502914BA0E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764A56-1051-4189-9B1E-DB0010E3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D1E5A7-5A51-4939-9A8C-9DEBA5A7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6B58-7358-456B-BA7B-66783C629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63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ECDC68-96F8-40B2-B482-B04F5726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6875E1-1A96-4293-9DC7-163355D14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6ED42F-04DB-4E5E-B90C-91BFE9441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84F783-94D4-454B-BFE8-DF52EF86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C4E1-9190-4E1A-90FD-58502914BA0E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486B40-D31E-4FCF-A6B4-E2FC0542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4B724-2262-46F0-AC9E-3094E0E5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6B58-7358-456B-BA7B-66783C629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05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AA24BF-AA6D-4CEC-B56F-222C0C46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B577D-D195-466D-866E-D4C9A91C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750BD9-74BC-4001-A609-2151C62FD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C4B78C-7E28-4B4B-A684-862FBFFD1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09B0E6-6C02-4DC3-B4C3-97C1DD9EB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28E857-48B2-445F-92B5-7DEF4C16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C4E1-9190-4E1A-90FD-58502914BA0E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EC4BA0-4927-411F-8CAC-E0B39CF8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F732EE-8F95-46CF-A970-7714B5AF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6B58-7358-456B-BA7B-66783C629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67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C1900-442D-4BE7-A1BF-034EEF27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272836-AB65-44D9-8FC2-F709C4A4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C4E1-9190-4E1A-90FD-58502914BA0E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F4C27C-7003-4C06-8601-CBDE8849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08D395-662B-462D-9432-C2CE9FF7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6B58-7358-456B-BA7B-66783C629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96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F7A61A-8D9F-4891-BEA3-F54801BF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C4E1-9190-4E1A-90FD-58502914BA0E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7CCE13-0EE1-41A3-87E2-58371BC9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4A62CB-82F3-4563-95E8-2CD78B7E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6B58-7358-456B-BA7B-66783C629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94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1F352-DF9D-4F8A-B96A-CF1A4F49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1DCEC9-15E6-4F68-B563-157859AF1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4C42F-EE09-4795-BFED-24DA3122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19198B-8A7E-4633-828D-FBA11AE7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C4E1-9190-4E1A-90FD-58502914BA0E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BA569C-A8B1-46AE-8CDB-49A8246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6B8EFB-1ADD-4606-B9CA-352583CA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6B58-7358-456B-BA7B-66783C629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23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3B900-A90D-4749-A8C2-18D249ED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14F711-C1DF-4066-B510-16611F9F2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E84DF5-416C-4CDB-9962-BFCA05E53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C238DF-9FCD-40C0-988B-906B0DF3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C4E1-9190-4E1A-90FD-58502914BA0E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869460-1352-4327-99DB-D0A01CCB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B8802A-4FCF-4510-B4B5-E2C174F4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6B58-7358-456B-BA7B-66783C629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15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AD47F7-AB9C-4DB4-A3DB-E86E346B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BB67B5-0A8B-4FDC-B1B8-C6F6D23A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6A7571-E628-42BF-92C5-951BE081C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C4E1-9190-4E1A-90FD-58502914BA0E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08AF59-D3DE-44A6-8D65-3D25C6CAA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CC3566-F8B9-44C3-979D-F42E3388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6B58-7358-456B-BA7B-66783C629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93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CE7272-9782-4033-9ED5-FF77602CB125}"/>
              </a:ext>
            </a:extLst>
          </p:cNvPr>
          <p:cNvSpPr/>
          <p:nvPr/>
        </p:nvSpPr>
        <p:spPr>
          <a:xfrm>
            <a:off x="7044337" y="483511"/>
            <a:ext cx="3641559" cy="32294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JavaScript</a:t>
            </a:r>
            <a:br>
              <a:rPr kumimoji="1" lang="en-US" altLang="ja-JP" sz="3200" dirty="0"/>
            </a:br>
            <a:r>
              <a:rPr kumimoji="1" lang="en-US" altLang="ja-JP" sz="3200" dirty="0"/>
              <a:t>world</a:t>
            </a:r>
          </a:p>
          <a:p>
            <a:pPr algn="ctr"/>
            <a:endParaRPr lang="en-US" altLang="ja-JP" sz="3200" dirty="0"/>
          </a:p>
          <a:p>
            <a:pPr algn="ctr"/>
            <a:endParaRPr kumimoji="1" lang="en-US" altLang="ja-JP" sz="3200" dirty="0"/>
          </a:p>
          <a:p>
            <a:pPr algn="ctr"/>
            <a:endParaRPr lang="en-US" altLang="ja-JP" sz="3200" dirty="0"/>
          </a:p>
          <a:p>
            <a:pPr algn="ctr"/>
            <a:endParaRPr kumimoji="1"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EF16E8-6358-487B-925E-574EEC2A0141}"/>
              </a:ext>
            </a:extLst>
          </p:cNvPr>
          <p:cNvSpPr/>
          <p:nvPr/>
        </p:nvSpPr>
        <p:spPr>
          <a:xfrm>
            <a:off x="1317304" y="483511"/>
            <a:ext cx="3641559" cy="3229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.NET world</a:t>
            </a:r>
          </a:p>
          <a:p>
            <a:pPr algn="ctr"/>
            <a:endParaRPr lang="en-US" altLang="ja-JP" sz="3200" dirty="0"/>
          </a:p>
          <a:p>
            <a:pPr algn="ctr"/>
            <a:endParaRPr kumimoji="1" lang="en-US" altLang="ja-JP" sz="3200" dirty="0"/>
          </a:p>
          <a:p>
            <a:pPr algn="ctr"/>
            <a:endParaRPr lang="en-US" altLang="ja-JP" sz="3200" dirty="0"/>
          </a:p>
          <a:p>
            <a:pPr algn="ctr"/>
            <a:endParaRPr kumimoji="1" lang="en-US" altLang="ja-JP" sz="3200" dirty="0"/>
          </a:p>
          <a:p>
            <a:pPr algn="ctr"/>
            <a:endParaRPr kumimoji="1" lang="ja-JP" altLang="en-US" sz="32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FA159BC-6C37-4EF6-874E-2C89D281692E}"/>
              </a:ext>
            </a:extLst>
          </p:cNvPr>
          <p:cNvSpPr/>
          <p:nvPr/>
        </p:nvSpPr>
        <p:spPr>
          <a:xfrm>
            <a:off x="4459238" y="655080"/>
            <a:ext cx="3084725" cy="250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1638" indent="-230188"/>
            <a:r>
              <a:rPr kumimoji="1" lang="en-US" altLang="ja-JP" b="1" dirty="0"/>
              <a:t>WebView component</a:t>
            </a:r>
          </a:p>
          <a:p>
            <a:pPr marL="401638" indent="-230188">
              <a:buFont typeface="Arial" panose="020B0604020202020204" pitchFamily="34" charset="0"/>
              <a:buChar char="•"/>
            </a:pPr>
            <a:r>
              <a:rPr lang="en-US" altLang="ja-JP" dirty="0"/>
              <a:t>Edge WebView2</a:t>
            </a:r>
          </a:p>
          <a:p>
            <a:pPr marL="401638" indent="-230188">
              <a:buFont typeface="Arial" panose="020B0604020202020204" pitchFamily="34" charset="0"/>
              <a:buChar char="•"/>
            </a:pPr>
            <a:r>
              <a:rPr lang="en-US" altLang="ja-JP" dirty="0" err="1"/>
              <a:t>CefSharp</a:t>
            </a:r>
            <a:endParaRPr lang="en-US" altLang="ja-JP" dirty="0"/>
          </a:p>
          <a:p>
            <a:pPr marL="401638" indent="-230188">
              <a:buFont typeface="Arial" panose="020B0604020202020204" pitchFamily="34" charset="0"/>
              <a:buChar char="•"/>
            </a:pPr>
            <a:r>
              <a:rPr lang="en-US" altLang="ja-JP" dirty="0"/>
              <a:t>Android WebView</a:t>
            </a:r>
          </a:p>
          <a:p>
            <a:pPr marL="401638" indent="-230188">
              <a:buFont typeface="Arial" panose="020B0604020202020204" pitchFamily="34" charset="0"/>
              <a:buChar char="•"/>
            </a:pPr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  <a:p>
            <a:pPr marL="401638" indent="-230188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01638" indent="-230188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C04F3CC5-4688-4F4A-81C9-0E672A892514}"/>
              </a:ext>
            </a:extLst>
          </p:cNvPr>
          <p:cNvSpPr/>
          <p:nvPr/>
        </p:nvSpPr>
        <p:spPr>
          <a:xfrm>
            <a:off x="687418" y="1681185"/>
            <a:ext cx="3542788" cy="1783694"/>
          </a:xfrm>
          <a:prstGeom prst="cube">
            <a:avLst>
              <a:gd name="adj" fmla="val 78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688975"/>
            <a:r>
              <a:rPr kumimoji="1" lang="en-US" altLang="ja-JP" b="1" dirty="0"/>
              <a:t>.NET class</a:t>
            </a:r>
            <a:br>
              <a:rPr kumimoji="1" lang="en-US" altLang="ja-JP" b="1" dirty="0"/>
            </a:br>
            <a:br>
              <a:rPr kumimoji="1" lang="en-US" altLang="ja-JP" dirty="0"/>
            </a:br>
            <a:r>
              <a:rPr kumimoji="1" lang="en-US" altLang="ja-JP" b="1" dirty="0">
                <a:solidFill>
                  <a:srgbClr val="0000FF"/>
                </a:solidFill>
              </a:rPr>
              <a:t>Task</a:t>
            </a:r>
            <a:r>
              <a:rPr kumimoji="1" lang="en-US" altLang="ja-JP" dirty="0"/>
              <a:t>&lt;int&gt; </a:t>
            </a:r>
            <a:r>
              <a:rPr kumimoji="1" lang="en-US" altLang="ja-JP" b="1" dirty="0">
                <a:solidFill>
                  <a:srgbClr val="FF0000"/>
                </a:solidFill>
              </a:rPr>
              <a:t>add</a:t>
            </a:r>
            <a:r>
              <a:rPr kumimoji="1" lang="en-US" altLang="ja-JP" dirty="0"/>
              <a:t>(int a, int b)</a:t>
            </a:r>
          </a:p>
          <a:p>
            <a:pPr marL="169863"/>
            <a:r>
              <a:rPr lang="en-US" altLang="ja-JP" b="1" dirty="0">
                <a:solidFill>
                  <a:srgbClr val="0000FF"/>
                </a:solidFill>
              </a:rPr>
              <a:t>Task</a:t>
            </a:r>
            <a:r>
              <a:rPr lang="en-US" altLang="ja-JP" dirty="0"/>
              <a:t>&lt;int&gt; sub(int a, int b)</a:t>
            </a:r>
            <a:endParaRPr kumimoji="1" lang="ja-JP" altLang="en-US" dirty="0"/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2AE2E343-2138-44F3-AE89-BE9B130F7618}"/>
              </a:ext>
            </a:extLst>
          </p:cNvPr>
          <p:cNvSpPr/>
          <p:nvPr/>
        </p:nvSpPr>
        <p:spPr>
          <a:xfrm>
            <a:off x="7818098" y="1681185"/>
            <a:ext cx="3542788" cy="1783694"/>
          </a:xfrm>
          <a:prstGeom prst="cube">
            <a:avLst>
              <a:gd name="adj" fmla="val 78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JavaScript code</a:t>
            </a:r>
          </a:p>
          <a:p>
            <a:pPr marL="744538" indent="-285750"/>
            <a:endParaRPr lang="en-US" altLang="ja-JP" dirty="0">
              <a:solidFill>
                <a:srgbClr val="0000FF"/>
              </a:solidFill>
            </a:endParaRPr>
          </a:p>
          <a:p>
            <a:pPr marL="744538" indent="-285750"/>
            <a:r>
              <a:rPr kumimoji="1" lang="en-US" altLang="ja-JP" dirty="0">
                <a:solidFill>
                  <a:srgbClr val="0000FF"/>
                </a:solidFill>
              </a:rPr>
              <a:t>const</a:t>
            </a:r>
            <a:r>
              <a:rPr kumimoji="1" lang="en-US" altLang="ja-JP" dirty="0"/>
              <a:t> r = </a:t>
            </a:r>
            <a:r>
              <a:rPr kumimoji="1" lang="en-US" altLang="ja-JP" b="1" dirty="0">
                <a:solidFill>
                  <a:srgbClr val="0000FF"/>
                </a:solidFill>
              </a:rPr>
              <a:t>await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invokeHostMethod</a:t>
            </a:r>
            <a:r>
              <a:rPr kumimoji="1" lang="en-US" altLang="ja-JP" dirty="0"/>
              <a:t>(</a:t>
            </a:r>
            <a:br>
              <a:rPr kumimoji="1" lang="en-US" altLang="ja-JP" dirty="0"/>
            </a:br>
            <a:r>
              <a:rPr kumimoji="1" lang="en-US" altLang="ja-JP" dirty="0"/>
              <a:t>“</a:t>
            </a:r>
            <a:r>
              <a:rPr kumimoji="1" lang="en-US" altLang="ja-JP" b="1" dirty="0">
                <a:solidFill>
                  <a:srgbClr val="FF0000"/>
                </a:solidFill>
              </a:rPr>
              <a:t>add</a:t>
            </a:r>
            <a:r>
              <a:rPr kumimoji="1" lang="en-US" altLang="ja-JP" dirty="0"/>
              <a:t>”, 1, 2)</a:t>
            </a:r>
            <a:endParaRPr kumimoji="1" lang="ja-JP" altLang="en-US" dirty="0"/>
          </a:p>
        </p:txBody>
      </p:sp>
      <p:sp>
        <p:nvSpPr>
          <p:cNvPr id="9" name="矢印: 左 8">
            <a:extLst>
              <a:ext uri="{FF2B5EF4-FFF2-40B4-BE49-F238E27FC236}">
                <a16:creationId xmlns:a16="http://schemas.microsoft.com/office/drawing/2014/main" id="{DD355CD9-DA3A-4B73-A5BF-51AA75FED539}"/>
              </a:ext>
            </a:extLst>
          </p:cNvPr>
          <p:cNvSpPr/>
          <p:nvPr/>
        </p:nvSpPr>
        <p:spPr>
          <a:xfrm>
            <a:off x="3883125" y="2505374"/>
            <a:ext cx="4286740" cy="545359"/>
          </a:xfrm>
          <a:prstGeom prst="leftArrow">
            <a:avLst>
              <a:gd name="adj1" fmla="val 43260"/>
              <a:gd name="adj2" fmla="val 89600"/>
            </a:avLst>
          </a:prstGeom>
          <a:solidFill>
            <a:schemeClr val="accent2">
              <a:lumMod val="60000"/>
              <a:lumOff val="40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29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CE7272-9782-4033-9ED5-FF77602CB125}"/>
              </a:ext>
            </a:extLst>
          </p:cNvPr>
          <p:cNvSpPr/>
          <p:nvPr/>
        </p:nvSpPr>
        <p:spPr>
          <a:xfrm>
            <a:off x="7044337" y="483511"/>
            <a:ext cx="3641559" cy="32294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JavaScript</a:t>
            </a:r>
            <a:br>
              <a:rPr kumimoji="1" lang="en-US" altLang="ja-JP" sz="3200" dirty="0"/>
            </a:br>
            <a:r>
              <a:rPr kumimoji="1" lang="en-US" altLang="ja-JP" sz="3200" dirty="0"/>
              <a:t>world</a:t>
            </a:r>
          </a:p>
          <a:p>
            <a:pPr algn="ctr"/>
            <a:endParaRPr lang="en-US" altLang="ja-JP" sz="3200" dirty="0"/>
          </a:p>
          <a:p>
            <a:pPr algn="ctr"/>
            <a:endParaRPr kumimoji="1" lang="en-US" altLang="ja-JP" sz="3200" dirty="0"/>
          </a:p>
          <a:p>
            <a:pPr algn="ctr"/>
            <a:endParaRPr lang="en-US" altLang="ja-JP" sz="3200" dirty="0"/>
          </a:p>
          <a:p>
            <a:pPr algn="ctr"/>
            <a:endParaRPr kumimoji="1"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EF16E8-6358-487B-925E-574EEC2A0141}"/>
              </a:ext>
            </a:extLst>
          </p:cNvPr>
          <p:cNvSpPr/>
          <p:nvPr/>
        </p:nvSpPr>
        <p:spPr>
          <a:xfrm>
            <a:off x="1317304" y="483511"/>
            <a:ext cx="3641559" cy="3229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.NET world</a:t>
            </a:r>
          </a:p>
          <a:p>
            <a:pPr algn="ctr"/>
            <a:endParaRPr lang="en-US" altLang="ja-JP" sz="3200" dirty="0"/>
          </a:p>
          <a:p>
            <a:pPr algn="ctr"/>
            <a:endParaRPr kumimoji="1" lang="en-US" altLang="ja-JP" sz="3200" dirty="0"/>
          </a:p>
          <a:p>
            <a:pPr algn="ctr"/>
            <a:endParaRPr lang="en-US" altLang="ja-JP" sz="3200" dirty="0"/>
          </a:p>
          <a:p>
            <a:pPr algn="ctr"/>
            <a:endParaRPr kumimoji="1" lang="en-US" altLang="ja-JP" sz="3200" dirty="0"/>
          </a:p>
          <a:p>
            <a:pPr algn="ctr"/>
            <a:endParaRPr kumimoji="1" lang="ja-JP" altLang="en-US" sz="32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FA159BC-6C37-4EF6-874E-2C89D281692E}"/>
              </a:ext>
            </a:extLst>
          </p:cNvPr>
          <p:cNvSpPr/>
          <p:nvPr/>
        </p:nvSpPr>
        <p:spPr>
          <a:xfrm>
            <a:off x="4459238" y="655080"/>
            <a:ext cx="3084725" cy="250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1638" indent="-230188"/>
            <a:r>
              <a:rPr kumimoji="1" lang="en-US" altLang="ja-JP" b="1" dirty="0"/>
              <a:t>WebView component</a:t>
            </a:r>
          </a:p>
          <a:p>
            <a:pPr marL="401638" indent="-230188">
              <a:buFont typeface="Arial" panose="020B0604020202020204" pitchFamily="34" charset="0"/>
              <a:buChar char="•"/>
            </a:pPr>
            <a:r>
              <a:rPr lang="en-US" altLang="ja-JP" dirty="0"/>
              <a:t>Edge WebView2</a:t>
            </a:r>
          </a:p>
          <a:p>
            <a:pPr marL="401638" indent="-230188">
              <a:buFont typeface="Arial" panose="020B0604020202020204" pitchFamily="34" charset="0"/>
              <a:buChar char="•"/>
            </a:pPr>
            <a:r>
              <a:rPr lang="en-US" altLang="ja-JP" dirty="0" err="1"/>
              <a:t>CefSharp</a:t>
            </a:r>
            <a:endParaRPr lang="en-US" altLang="ja-JP" dirty="0"/>
          </a:p>
          <a:p>
            <a:pPr marL="401638" indent="-230188">
              <a:buFont typeface="Arial" panose="020B0604020202020204" pitchFamily="34" charset="0"/>
              <a:buChar char="•"/>
            </a:pPr>
            <a:r>
              <a:rPr lang="en-US" altLang="ja-JP" dirty="0"/>
              <a:t>Android WebView</a:t>
            </a:r>
          </a:p>
          <a:p>
            <a:pPr marL="401638" indent="-230188">
              <a:buFont typeface="Arial" panose="020B0604020202020204" pitchFamily="34" charset="0"/>
              <a:buChar char="•"/>
            </a:pPr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  <a:p>
            <a:pPr marL="401638" indent="-230188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01638" indent="-230188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C04F3CC5-4688-4F4A-81C9-0E672A892514}"/>
              </a:ext>
            </a:extLst>
          </p:cNvPr>
          <p:cNvSpPr/>
          <p:nvPr/>
        </p:nvSpPr>
        <p:spPr>
          <a:xfrm>
            <a:off x="688548" y="1377751"/>
            <a:ext cx="3542788" cy="1783694"/>
          </a:xfrm>
          <a:prstGeom prst="cube">
            <a:avLst>
              <a:gd name="adj" fmla="val 78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.NET code</a:t>
            </a:r>
            <a:br>
              <a:rPr kumimoji="1" lang="en-US" altLang="ja-JP" b="1" dirty="0"/>
            </a:br>
            <a:br>
              <a:rPr kumimoji="1" lang="en-US" altLang="ja-JP" dirty="0"/>
            </a:br>
            <a:r>
              <a:rPr kumimoji="1" lang="en-US" altLang="ja-JP" b="1" dirty="0">
                <a:solidFill>
                  <a:srgbClr val="0000FF"/>
                </a:solidFill>
              </a:rPr>
              <a:t>await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InvokeClientFunctionAsync</a:t>
            </a:r>
            <a:r>
              <a:rPr kumimoji="1" lang="en-US" altLang="ja-JP" dirty="0"/>
              <a:t>(</a:t>
            </a:r>
            <a:br>
              <a:rPr kumimoji="1" lang="en-US" altLang="ja-JP" dirty="0"/>
            </a:br>
            <a:r>
              <a:rPr kumimoji="1" lang="en-US" altLang="ja-JP" dirty="0"/>
              <a:t>“</a:t>
            </a:r>
            <a:r>
              <a:rPr kumimoji="1" lang="en-US" altLang="ja-JP" b="1" dirty="0">
                <a:solidFill>
                  <a:srgbClr val="FF0000"/>
                </a:solidFill>
              </a:rPr>
              <a:t>add</a:t>
            </a:r>
            <a:r>
              <a:rPr kumimoji="1" lang="en-US" altLang="ja-JP" dirty="0"/>
              <a:t>”, 1, 2);</a:t>
            </a:r>
            <a:endParaRPr kumimoji="1" lang="ja-JP" altLang="en-US" dirty="0"/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2AE2E343-2138-44F3-AE89-BE9B130F7618}"/>
              </a:ext>
            </a:extLst>
          </p:cNvPr>
          <p:cNvSpPr/>
          <p:nvPr/>
        </p:nvSpPr>
        <p:spPr>
          <a:xfrm>
            <a:off x="7818098" y="1681184"/>
            <a:ext cx="3542788" cy="2288873"/>
          </a:xfrm>
          <a:prstGeom prst="cube">
            <a:avLst>
              <a:gd name="adj" fmla="val 78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JavaScript function</a:t>
            </a:r>
          </a:p>
          <a:p>
            <a:pPr algn="ctr"/>
            <a:br>
              <a:rPr kumimoji="1" lang="en-US" altLang="ja-JP" dirty="0"/>
            </a:br>
            <a:r>
              <a:rPr lang="en-US" altLang="ja-JP" b="1" dirty="0">
                <a:solidFill>
                  <a:srgbClr val="0000FF"/>
                </a:solidFill>
              </a:rPr>
              <a:t>async</a:t>
            </a:r>
            <a:r>
              <a:rPr lang="en-US" altLang="ja-JP" dirty="0">
                <a:solidFill>
                  <a:srgbClr val="0000FF"/>
                </a:solidFill>
              </a:rPr>
              <a:t> function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add</a:t>
            </a:r>
            <a:r>
              <a:rPr lang="en-US" altLang="ja-JP" dirty="0">
                <a:solidFill>
                  <a:schemeClr val="bg1"/>
                </a:solidFill>
              </a:rPr>
              <a:t>(a, b) {</a:t>
            </a: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return a + b; </a:t>
            </a:r>
            <a:r>
              <a:rPr kumimoji="1" lang="en-US" altLang="ja-JP" dirty="0">
                <a:solidFill>
                  <a:schemeClr val="bg1"/>
                </a:solidFill>
              </a:rPr>
              <a:t>}</a:t>
            </a:r>
          </a:p>
          <a:p>
            <a:pPr algn="ctr"/>
            <a:r>
              <a:rPr lang="en-US" altLang="ja-JP" b="1" dirty="0">
                <a:solidFill>
                  <a:srgbClr val="0000FF"/>
                </a:solidFill>
              </a:rPr>
              <a:t>async</a:t>
            </a:r>
            <a:r>
              <a:rPr lang="en-US" altLang="ja-JP" dirty="0">
                <a:solidFill>
                  <a:srgbClr val="0000FF"/>
                </a:solidFill>
              </a:rPr>
              <a:t> function</a:t>
            </a:r>
            <a:r>
              <a:rPr lang="en-US" altLang="ja-JP" dirty="0">
                <a:solidFill>
                  <a:schemeClr val="bg1"/>
                </a:solidFill>
              </a:rPr>
              <a:t> sub(a, b) {</a:t>
            </a: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return a - b; </a:t>
            </a:r>
            <a:r>
              <a:rPr kumimoji="1" lang="en-US" altLang="ja-JP" dirty="0">
                <a:solidFill>
                  <a:schemeClr val="bg1"/>
                </a:solidFill>
              </a:rPr>
              <a:t>}</a:t>
            </a:r>
          </a:p>
          <a:p>
            <a:pPr algn="ctr"/>
            <a:endParaRPr kumimoji="1" lang="ja-JP" altLang="en-US" dirty="0"/>
          </a:p>
        </p:txBody>
      </p:sp>
      <p:sp>
        <p:nvSpPr>
          <p:cNvPr id="9" name="矢印: 左 8">
            <a:extLst>
              <a:ext uri="{FF2B5EF4-FFF2-40B4-BE49-F238E27FC236}">
                <a16:creationId xmlns:a16="http://schemas.microsoft.com/office/drawing/2014/main" id="{DD355CD9-DA3A-4B73-A5BF-51AA75FED539}"/>
              </a:ext>
            </a:extLst>
          </p:cNvPr>
          <p:cNvSpPr/>
          <p:nvPr/>
        </p:nvSpPr>
        <p:spPr>
          <a:xfrm flipH="1">
            <a:off x="4003433" y="2467446"/>
            <a:ext cx="3996333" cy="545359"/>
          </a:xfrm>
          <a:prstGeom prst="leftArrow">
            <a:avLst>
              <a:gd name="adj1" fmla="val 43260"/>
              <a:gd name="adj2" fmla="val 89600"/>
            </a:avLst>
          </a:prstGeom>
          <a:solidFill>
            <a:schemeClr val="accent2">
              <a:lumMod val="60000"/>
              <a:lumOff val="40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1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124</Words>
  <Application>Microsoft Office PowerPoint</Application>
  <PresentationFormat>ワイド画面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Matsui Kouji</dc:creator>
  <cp:lastModifiedBy>Matsui Kouji</cp:lastModifiedBy>
  <cp:revision>1</cp:revision>
  <dcterms:created xsi:type="dcterms:W3CDTF">2022-03-28T06:17:30Z</dcterms:created>
  <dcterms:modified xsi:type="dcterms:W3CDTF">2022-03-28T06:36:31Z</dcterms:modified>
</cp:coreProperties>
</file>