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59" r:id="rId7"/>
    <p:sldId id="260" r:id="rId8"/>
    <p:sldId id="261" r:id="rId9"/>
    <p:sldId id="262" r:id="rId10"/>
    <p:sldId id="263" r:id="rId11"/>
    <p:sldId id="264" r:id="rId12"/>
    <p:sldId id="267" r:id="rId13"/>
    <p:sldId id="268" r:id="rId14"/>
    <p:sldId id="269" r:id="rId15"/>
    <p:sldId id="270" r:id="rId16"/>
    <p:sldId id="271"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 id="300" r:id="rId30"/>
    <p:sldId id="315" r:id="rId31"/>
    <p:sldId id="316" r:id="rId32"/>
    <p:sldId id="317" r:id="rId33"/>
    <p:sldId id="318" r:id="rId34"/>
    <p:sldId id="319" r:id="rId35"/>
    <p:sldId id="301" r:id="rId36"/>
    <p:sldId id="302" r:id="rId37"/>
    <p:sldId id="303" r:id="rId38"/>
    <p:sldId id="304" r:id="rId39"/>
    <p:sldId id="305" r:id="rId40"/>
    <p:sldId id="306" r:id="rId41"/>
    <p:sldId id="308" r:id="rId42"/>
    <p:sldId id="309" r:id="rId43"/>
    <p:sldId id="310" r:id="rId44"/>
    <p:sldId id="311" r:id="rId45"/>
    <p:sldId id="307" r:id="rId46"/>
    <p:sldId id="312" r:id="rId47"/>
    <p:sldId id="322" r:id="rId48"/>
    <p:sldId id="31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1790065"/>
            <a:ext cx="10942955" cy="1529715"/>
          </a:xfrm>
        </p:spPr>
        <p:txBody>
          <a:bodyPr/>
          <a:lstStyle/>
          <a:p>
            <a:pPr algn="ctr"/>
            <a:r>
              <a:rPr lang="en-US" sz="5200" b="1" dirty="0">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rPr>
              <a:t>Query Optimization and Performance Tuning</a:t>
            </a:r>
            <a:endParaRPr lang="en-US" sz="5200" b="1" dirty="0">
              <a:solidFill>
                <a:schemeClr val="tx1"/>
              </a:solidFill>
              <a:effectLst>
                <a:outerShdw blurRad="38100" dist="19050" dir="2700000" algn="tl" rotWithShape="0">
                  <a:schemeClr val="dk1">
                    <a:alpha val="40000"/>
                  </a:schemeClr>
                </a:outerShdw>
              </a:effectLst>
              <a:latin typeface="Georgia" panose="02040502050405020303" charset="0"/>
              <a:cs typeface="Georgia" panose="020405020504050203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1914525"/>
            <a:ext cx="10972800" cy="723265"/>
          </a:xfrm>
        </p:spPr>
        <p:txBody>
          <a:bodyPr/>
          <a:p>
            <a:pPr marL="0" indent="0">
              <a:buNone/>
            </a:pPr>
            <a:r>
              <a:rPr lang="en-US"/>
              <a:t>The optimizer may consider two strategies:</a:t>
            </a:r>
            <a:endParaRPr lang="en-US"/>
          </a:p>
        </p:txBody>
      </p:sp>
      <p:sp>
        <p:nvSpPr>
          <p:cNvPr id="5" name="Title 4"/>
          <p:cNvSpPr/>
          <p:nvPr>
            <p:ph type="title"/>
          </p:nvPr>
        </p:nvSpPr>
        <p:spPr/>
        <p:txBody>
          <a:bodyPr/>
          <a:p>
            <a:endParaRPr lang="en-US"/>
          </a:p>
        </p:txBody>
      </p:sp>
      <p:sp>
        <p:nvSpPr>
          <p:cNvPr id="6" name="Title 1"/>
          <p:cNvSpPr>
            <a:spLocks noGrp="1"/>
          </p:cNvSpPr>
          <p:nvPr/>
        </p:nvSpPr>
        <p:spPr>
          <a:xfrm>
            <a:off x="609600" y="190500"/>
            <a:ext cx="10972800" cy="151447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sz="3000"/>
              <a:t>SELECT name, age FROM Employees WHERE department = 'HR' AND salary &gt; 50000;</a:t>
            </a:r>
            <a:endParaRPr sz="3000"/>
          </a:p>
        </p:txBody>
      </p:sp>
      <p:sp>
        <p:nvSpPr>
          <p:cNvPr id="7" name="Text Box 6"/>
          <p:cNvSpPr txBox="1"/>
          <p:nvPr/>
        </p:nvSpPr>
        <p:spPr>
          <a:xfrm>
            <a:off x="609600" y="2790190"/>
            <a:ext cx="10972800" cy="2081530"/>
          </a:xfrm>
          <a:prstGeom prst="rect">
            <a:avLst/>
          </a:prstGeom>
          <a:noFill/>
        </p:spPr>
        <p:txBody>
          <a:bodyPr wrap="square" rtlCol="0" anchor="t">
            <a:noAutofit/>
          </a:bodyPr>
          <a:p>
            <a:pPr marL="514350" indent="-514350" algn="just">
              <a:buAutoNum type="arabicPeriod"/>
            </a:pPr>
            <a:r>
              <a:rPr lang="en-US" sz="3200" b="1">
                <a:sym typeface="+mn-ea"/>
              </a:rPr>
              <a:t>Sequential Scan:</a:t>
            </a:r>
            <a:r>
              <a:rPr lang="en-US" sz="3200">
                <a:sym typeface="+mn-ea"/>
              </a:rPr>
              <a:t> Read every row in the Employees table.</a:t>
            </a:r>
            <a:endParaRPr lang="en-US" sz="3200"/>
          </a:p>
          <a:p>
            <a:pPr marL="514350" indent="-514350" algn="just">
              <a:buAutoNum type="arabicPeriod"/>
            </a:pPr>
            <a:r>
              <a:rPr lang="en-US" sz="3200" b="1">
                <a:sym typeface="+mn-ea"/>
              </a:rPr>
              <a:t>Index Scan:</a:t>
            </a:r>
            <a:r>
              <a:rPr lang="en-US" sz="3200">
                <a:sym typeface="+mn-ea"/>
              </a:rPr>
              <a:t> Use an index on department or salary to quickly locate rows matching the condition.</a:t>
            </a:r>
            <a:endParaRPr lang="en-US" sz="3200">
              <a:sym typeface="+mn-ea"/>
            </a:endParaRPr>
          </a:p>
        </p:txBody>
      </p:sp>
      <p:sp>
        <p:nvSpPr>
          <p:cNvPr id="8" name="Text Box 7"/>
          <p:cNvSpPr txBox="1"/>
          <p:nvPr/>
        </p:nvSpPr>
        <p:spPr>
          <a:xfrm>
            <a:off x="609600" y="5154295"/>
            <a:ext cx="10973435" cy="1076325"/>
          </a:xfrm>
          <a:prstGeom prst="rect">
            <a:avLst/>
          </a:prstGeom>
        </p:spPr>
        <p:txBody>
          <a:bodyPr wrap="square">
            <a:spAutoFit/>
          </a:bodyPr>
          <a:p>
            <a:r>
              <a:rPr sz="3200"/>
              <a:t>If there's an index on department, the optimizer will likely choose an index scan, which is faster for this query.</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B</a:t>
            </a:r>
            <a:r>
              <a:rPr lang="en-US" b="1"/>
              <a:t>. Execution Plans</a:t>
            </a:r>
            <a:endParaRPr lang="en-US" b="1"/>
          </a:p>
        </p:txBody>
      </p:sp>
      <p:sp>
        <p:nvSpPr>
          <p:cNvPr id="3" name="Content Placeholder 2"/>
          <p:cNvSpPr>
            <a:spLocks noGrp="1"/>
          </p:cNvSpPr>
          <p:nvPr>
            <p:ph idx="1"/>
          </p:nvPr>
        </p:nvSpPr>
        <p:spPr/>
        <p:txBody>
          <a:bodyPr/>
          <a:p>
            <a:pPr algn="just"/>
            <a:r>
              <a:rPr lang="en-US"/>
              <a:t>An execution plan is a blueprint of how the database will execute the query. It shows the sequence of operations that will be performed (e.g., joins, scans, sorting). The execution plan is created after query parsing and optimization.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a:t>
            </a:r>
            <a:endParaRPr lang="en-US"/>
          </a:p>
        </p:txBody>
      </p:sp>
      <p:sp>
        <p:nvSpPr>
          <p:cNvPr id="3" name="Content Placeholder 2"/>
          <p:cNvSpPr>
            <a:spLocks noGrp="1"/>
          </p:cNvSpPr>
          <p:nvPr>
            <p:ph idx="1"/>
          </p:nvPr>
        </p:nvSpPr>
        <p:spPr/>
        <p:txBody>
          <a:bodyPr/>
          <a:p>
            <a:pPr algn="just"/>
            <a:r>
              <a:rPr lang="en-US" b="1"/>
              <a:t>Join Operations:</a:t>
            </a:r>
            <a:r>
              <a:rPr lang="en-US"/>
              <a:t> Describes how tables are joined (e.g., nested loop, hash join, merge join).</a:t>
            </a:r>
            <a:endParaRPr lang="en-US"/>
          </a:p>
          <a:p>
            <a:pPr algn="just"/>
            <a:r>
              <a:rPr lang="en-US" b="1"/>
              <a:t>Table Scans:</a:t>
            </a:r>
            <a:r>
              <a:rPr lang="en-US"/>
              <a:t> Indicates whether a sequential scan or an index scan is used.</a:t>
            </a:r>
            <a:endParaRPr lang="en-US"/>
          </a:p>
          <a:p>
            <a:pPr algn="just"/>
            <a:r>
              <a:rPr lang="en-US" b="1"/>
              <a:t>Cost Estimates:</a:t>
            </a:r>
            <a:r>
              <a:rPr lang="en-US"/>
              <a:t> Execution plans provide an estimated cost of different operations, helping the optimizer choose the best strategy.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B.1 Reading an Execution Plan</a:t>
            </a:r>
            <a:endParaRPr lang="en-PH" altLang="en-US" b="1"/>
          </a:p>
        </p:txBody>
      </p:sp>
      <p:sp>
        <p:nvSpPr>
          <p:cNvPr id="3" name="Content Placeholder 2"/>
          <p:cNvSpPr>
            <a:spLocks noGrp="1"/>
          </p:cNvSpPr>
          <p:nvPr>
            <p:ph idx="1"/>
          </p:nvPr>
        </p:nvSpPr>
        <p:spPr/>
        <p:txBody>
          <a:bodyPr/>
          <a:p>
            <a:pPr algn="just"/>
            <a:r>
              <a:rPr lang="en-US"/>
              <a:t>In </a:t>
            </a:r>
            <a:r>
              <a:rPr lang="en-PH" altLang="en-US"/>
              <a:t>MySQL</a:t>
            </a:r>
            <a:r>
              <a:rPr lang="en-US"/>
              <a:t>, you can use the EXPLAIN</a:t>
            </a:r>
            <a:r>
              <a:rPr lang="en-PH" altLang="en-US"/>
              <a:t> ANALYZE</a:t>
            </a:r>
            <a:r>
              <a:rPr lang="en-US"/>
              <a:t> command to view the execution plan for a query</a:t>
            </a:r>
            <a:r>
              <a:rPr lang="en-PH" altLang="en-US"/>
              <a:t> and actual runtime statistics.</a:t>
            </a:r>
            <a:endParaRPr lang="en-PH"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240280"/>
            <a:ext cx="10972800" cy="3887470"/>
          </a:xfrm>
        </p:spPr>
        <p:txBody>
          <a:bodyPr/>
          <a:p>
            <a:pPr marL="0" indent="0">
              <a:buNone/>
            </a:pPr>
            <a:r>
              <a:rPr lang="en-US"/>
              <a:t>-&gt; Filter: (students.FirstName = 'Emma')  (cost=2.54 rows=2) (actual time=0.113..0.152 rows=1 loops=1)</a:t>
            </a:r>
            <a:endParaRPr lang="en-US"/>
          </a:p>
          <a:p>
            <a:pPr marL="0" indent="0">
              <a:buNone/>
            </a:pPr>
            <a:r>
              <a:rPr lang="en-US"/>
              <a:t>-&gt; Table scan on students  (cost=2.54 rows=20) (actual time=0.053..0.142 rows=20 loops=1)</a:t>
            </a:r>
            <a:endParaRPr lang="en-US"/>
          </a:p>
        </p:txBody>
      </p:sp>
      <p:sp>
        <p:nvSpPr>
          <p:cNvPr id="6" name="Title 1"/>
          <p:cNvSpPr>
            <a:spLocks noGrp="1"/>
          </p:cNvSpPr>
          <p:nvPr/>
        </p:nvSpPr>
        <p:spPr>
          <a:xfrm>
            <a:off x="609600" y="190500"/>
            <a:ext cx="10972800" cy="151447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sz="3000"/>
              <a:t>EXPLAIN ANALYZE SELECT * FROM students WHERE FirstName = 'Emma';</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37535"/>
            <a:ext cx="10972800" cy="582613"/>
          </a:xfrm>
        </p:spPr>
        <p:txBody>
          <a:bodyPr/>
          <a:p>
            <a:pPr algn="ctr"/>
            <a:r>
              <a:rPr lang="en-PH" altLang="en-US" b="1"/>
              <a:t>II. Indexing</a:t>
            </a:r>
            <a:endParaRPr lang="en-PH"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sym typeface="+mn-ea"/>
              </a:rPr>
              <a:t>II. Indexing</a:t>
            </a:r>
            <a:endParaRPr lang="en-US"/>
          </a:p>
        </p:txBody>
      </p:sp>
      <p:sp>
        <p:nvSpPr>
          <p:cNvPr id="3" name="Content Placeholder 2"/>
          <p:cNvSpPr>
            <a:spLocks noGrp="1"/>
          </p:cNvSpPr>
          <p:nvPr>
            <p:ph idx="1"/>
          </p:nvPr>
        </p:nvSpPr>
        <p:spPr/>
        <p:txBody>
          <a:bodyPr/>
          <a:p>
            <a:pPr algn="just"/>
            <a:r>
              <a:rPr lang="en-US"/>
              <a:t>Indexing is a key technique for improving the performance of database queries. Indexes help databases locate data more efficiently, avoiding the need to scan entire tables.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A. Index Structures</a:t>
            </a:r>
            <a:endParaRPr lang="en-PH" altLang="en-US" b="1"/>
          </a:p>
        </p:txBody>
      </p:sp>
      <p:sp>
        <p:nvSpPr>
          <p:cNvPr id="3" name="Content Placeholder 2"/>
          <p:cNvSpPr>
            <a:spLocks noGrp="1"/>
          </p:cNvSpPr>
          <p:nvPr>
            <p:ph idx="1"/>
          </p:nvPr>
        </p:nvSpPr>
        <p:spPr>
          <a:xfrm>
            <a:off x="609600" y="1174750"/>
            <a:ext cx="10972800" cy="1728470"/>
          </a:xfrm>
        </p:spPr>
        <p:txBody>
          <a:bodyPr/>
          <a:p>
            <a:pPr algn="just"/>
            <a:r>
              <a:rPr lang="en-US"/>
              <a:t>Index structures organize data to facilitate efficient retrieval. The most common types of index structures are </a:t>
            </a:r>
            <a:r>
              <a:rPr lang="en-US" b="1"/>
              <a:t>B-tree</a:t>
            </a:r>
            <a:r>
              <a:rPr lang="en-US"/>
              <a:t>, </a:t>
            </a:r>
            <a:r>
              <a:rPr lang="en-US" b="1"/>
              <a:t>hash</a:t>
            </a:r>
            <a:r>
              <a:rPr lang="en-US"/>
              <a:t>, and </a:t>
            </a:r>
            <a:r>
              <a:rPr lang="en-US" b="1"/>
              <a:t>bitmap</a:t>
            </a:r>
            <a:r>
              <a:rPr lang="en-US"/>
              <a:t> indexes. </a:t>
            </a:r>
            <a:endParaRPr lang="en-US"/>
          </a:p>
        </p:txBody>
      </p:sp>
      <p:sp>
        <p:nvSpPr>
          <p:cNvPr id="4" name="Text Box 3"/>
          <p:cNvSpPr txBox="1"/>
          <p:nvPr/>
        </p:nvSpPr>
        <p:spPr>
          <a:xfrm>
            <a:off x="609600" y="2903220"/>
            <a:ext cx="10972800" cy="1076325"/>
          </a:xfrm>
          <a:prstGeom prst="rect">
            <a:avLst/>
          </a:prstGeom>
          <a:noFill/>
        </p:spPr>
        <p:txBody>
          <a:bodyPr wrap="square" rtlCol="0" anchor="t">
            <a:spAutoFit/>
          </a:bodyPr>
          <a:p>
            <a:pPr marL="285750" indent="-285750" algn="just">
              <a:buFont typeface="Arial" panose="020B0604020202020204" pitchFamily="34" charset="0"/>
              <a:buChar char="•"/>
            </a:pPr>
            <a:r>
              <a:rPr lang="en-US" sz="3200">
                <a:sym typeface="+mn-ea"/>
              </a:rPr>
              <a:t>Each structure has specific strengths and use cases depending on the type of query and the nature of the data.</a:t>
            </a:r>
            <a:endParaRPr lang="en-US" sz="320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Index Structures</a:t>
            </a:r>
            <a:r>
              <a:rPr lang="en-PH" altLang="en-US"/>
              <a:t>:</a:t>
            </a:r>
            <a:endParaRPr lang="en-PH" altLang="en-US"/>
          </a:p>
        </p:txBody>
      </p:sp>
      <p:sp>
        <p:nvSpPr>
          <p:cNvPr id="3" name="Content Placeholder 2"/>
          <p:cNvSpPr>
            <a:spLocks noGrp="1"/>
          </p:cNvSpPr>
          <p:nvPr>
            <p:ph idx="1"/>
          </p:nvPr>
        </p:nvSpPr>
        <p:spPr>
          <a:xfrm>
            <a:off x="609600" y="1174750"/>
            <a:ext cx="10972800" cy="777240"/>
          </a:xfrm>
        </p:spPr>
        <p:txBody>
          <a:bodyPr/>
          <a:p>
            <a:pPr marL="0" indent="0">
              <a:buNone/>
            </a:pPr>
            <a:r>
              <a:rPr lang="en-US" b="1"/>
              <a:t>B-tree Indexes</a:t>
            </a:r>
            <a:endParaRPr lang="en-US" b="1"/>
          </a:p>
        </p:txBody>
      </p:sp>
      <p:sp>
        <p:nvSpPr>
          <p:cNvPr id="4" name="Text Box 3"/>
          <p:cNvSpPr txBox="1"/>
          <p:nvPr/>
        </p:nvSpPr>
        <p:spPr>
          <a:xfrm>
            <a:off x="609600" y="1952625"/>
            <a:ext cx="10972800" cy="3368675"/>
          </a:xfrm>
          <a:prstGeom prst="rect">
            <a:avLst/>
          </a:prstGeom>
        </p:spPr>
        <p:txBody>
          <a:bodyPr wrap="square">
            <a:noAutofit/>
          </a:bodyPr>
          <a:p>
            <a:pPr marL="457200" indent="-457200" algn="just">
              <a:buFont typeface="Arial" panose="020B0604020202020204" pitchFamily="34" charset="0"/>
              <a:buChar char="•"/>
            </a:pPr>
            <a:r>
              <a:rPr sz="3200"/>
              <a:t>A B-tree</a:t>
            </a:r>
            <a:r>
              <a:rPr lang="en-PH" sz="3200"/>
              <a:t> </a:t>
            </a:r>
            <a:r>
              <a:rPr sz="3200"/>
              <a:t>index is the most widely used index structure in databases. It organizes data hierarchically in a balanced tree format, where each node contains pointers to its child nodes, allowing for efficient insertion, deletion, and search operations.</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B-tree</a:t>
            </a:r>
            <a:r>
              <a:rPr lang="en-PH" altLang="en-US"/>
              <a:t> Index Advantages:</a:t>
            </a:r>
            <a:endParaRPr lang="en-PH" altLang="en-US"/>
          </a:p>
        </p:txBody>
      </p:sp>
      <p:sp>
        <p:nvSpPr>
          <p:cNvPr id="3" name="Content Placeholder 2"/>
          <p:cNvSpPr>
            <a:spLocks noGrp="1"/>
          </p:cNvSpPr>
          <p:nvPr>
            <p:ph idx="1"/>
          </p:nvPr>
        </p:nvSpPr>
        <p:spPr/>
        <p:txBody>
          <a:bodyPr/>
          <a:p>
            <a:pPr algn="just"/>
            <a:r>
              <a:rPr lang="en-US"/>
              <a:t>Efficient for range queries (e.g., searching for values between a given range).</a:t>
            </a:r>
            <a:endParaRPr lang="en-US"/>
          </a:p>
          <a:p>
            <a:pPr algn="just"/>
            <a:r>
              <a:rPr lang="en-US"/>
              <a:t>Scales well with large datasets as the tree grows.</a:t>
            </a:r>
            <a:endParaRPr lang="en-US"/>
          </a:p>
          <a:p>
            <a:pPr algn="just"/>
            <a:r>
              <a:rPr lang="en-US"/>
              <a:t>Maintains order, making it ideal for sorting queries.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Overview</a:t>
            </a:r>
            <a:r>
              <a:rPr lang="en-PH" altLang="en-US" b="1"/>
              <a:t>:</a:t>
            </a:r>
            <a:endParaRPr lang="en-PH" altLang="en-US" b="1"/>
          </a:p>
        </p:txBody>
      </p:sp>
      <p:sp>
        <p:nvSpPr>
          <p:cNvPr id="3" name="Content Placeholder 2"/>
          <p:cNvSpPr>
            <a:spLocks noGrp="1"/>
          </p:cNvSpPr>
          <p:nvPr>
            <p:ph idx="1"/>
          </p:nvPr>
        </p:nvSpPr>
        <p:spPr>
          <a:xfrm>
            <a:off x="609600" y="1174750"/>
            <a:ext cx="10972800" cy="1737995"/>
          </a:xfrm>
        </p:spPr>
        <p:txBody>
          <a:bodyPr/>
          <a:p>
            <a:pPr marL="0" indent="0" algn="just">
              <a:buNone/>
            </a:pPr>
            <a:r>
              <a:rPr lang="en-US"/>
              <a:t>Query Optimization and Performance Tuning are critical for ensuring that database queries run efficiently. This module covers three key areas:</a:t>
            </a:r>
            <a:endParaRPr lang="en-US"/>
          </a:p>
        </p:txBody>
      </p:sp>
      <p:sp>
        <p:nvSpPr>
          <p:cNvPr id="4" name="Content Placeholder 2"/>
          <p:cNvSpPr>
            <a:spLocks noGrp="1"/>
          </p:cNvSpPr>
          <p:nvPr/>
        </p:nvSpPr>
        <p:spPr>
          <a:xfrm>
            <a:off x="714375" y="2894965"/>
            <a:ext cx="10972800" cy="367474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AutoNum type="arabicPeriod"/>
            </a:pPr>
            <a:r>
              <a:rPr lang="en-PH" altLang="en-US" sz="3000" b="1"/>
              <a:t>Query Processing Techniques</a:t>
            </a:r>
            <a:r>
              <a:rPr lang="en-PH" altLang="en-US" sz="3000"/>
              <a:t>, which focus on how the database processes and optimizes queries before execution.</a:t>
            </a:r>
            <a:endParaRPr lang="en-PH" altLang="en-US" sz="3000"/>
          </a:p>
          <a:p>
            <a:pPr marL="514350" indent="-514350" algn="just">
              <a:buAutoNum type="arabicPeriod"/>
            </a:pPr>
            <a:r>
              <a:rPr lang="en-PH" altLang="en-US" sz="3000" b="1"/>
              <a:t>Indexing</a:t>
            </a:r>
            <a:r>
              <a:rPr lang="en-PH" altLang="en-US" sz="3000"/>
              <a:t>, which involves creating and managing indexes to speed up data retrieval.</a:t>
            </a:r>
            <a:endParaRPr lang="en-PH" altLang="en-US" sz="3000"/>
          </a:p>
          <a:p>
            <a:pPr marL="514350" indent="-514350" algn="just">
              <a:buAutoNum type="arabicPeriod"/>
            </a:pPr>
            <a:r>
              <a:rPr lang="en-PH" altLang="en-US" sz="3000" b="1"/>
              <a:t>Performance Tuning</a:t>
            </a:r>
            <a:r>
              <a:rPr lang="en-PH" altLang="en-US" sz="3000"/>
              <a:t>, which focuses on analyzing and improving query performance using profiling and optimization techniques.</a:t>
            </a:r>
            <a:endParaRPr lang="en-PH" altLang="en-US" sz="3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r>
              <a:rPr lang="en-PH" altLang="en-US"/>
              <a:t>:</a:t>
            </a:r>
            <a:endParaRPr lang="en-PH" altLang="en-US"/>
          </a:p>
        </p:txBody>
      </p:sp>
      <p:sp>
        <p:nvSpPr>
          <p:cNvPr id="3" name="Content Placeholder 2"/>
          <p:cNvSpPr>
            <a:spLocks noGrp="1"/>
          </p:cNvSpPr>
          <p:nvPr>
            <p:ph idx="1"/>
          </p:nvPr>
        </p:nvSpPr>
        <p:spPr>
          <a:xfrm>
            <a:off x="609600" y="1174750"/>
            <a:ext cx="10972800" cy="1129665"/>
          </a:xfrm>
        </p:spPr>
        <p:txBody>
          <a:bodyPr/>
          <a:p>
            <a:pPr algn="just"/>
            <a:r>
              <a:rPr lang="en-US"/>
              <a:t>In an e-commerce system, a table stores information about </a:t>
            </a:r>
            <a:r>
              <a:rPr lang="en-PH" altLang="en-US"/>
              <a:t>P</a:t>
            </a:r>
            <a:r>
              <a:rPr lang="en-US"/>
              <a:t>roducts</a:t>
            </a:r>
            <a:r>
              <a:rPr lang="en-PH" altLang="en-US"/>
              <a:t>.</a:t>
            </a:r>
            <a:endParaRPr lang="en-PH" altLang="en-US"/>
          </a:p>
        </p:txBody>
      </p:sp>
      <p:sp>
        <p:nvSpPr>
          <p:cNvPr id="6" name="Title 1"/>
          <p:cNvSpPr>
            <a:spLocks noGrp="1"/>
          </p:cNvSpPr>
          <p:nvPr/>
        </p:nvSpPr>
        <p:spPr>
          <a:xfrm>
            <a:off x="608965" y="2382520"/>
            <a:ext cx="10972800" cy="958850"/>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sz="2800"/>
              <a:t>CREATE INDEX idx_</a:t>
            </a:r>
            <a:r>
              <a:rPr lang="en-PH" sz="2800"/>
              <a:t>price</a:t>
            </a:r>
            <a:r>
              <a:rPr sz="2800"/>
              <a:t> ON </a:t>
            </a:r>
            <a:r>
              <a:rPr sz="2800">
                <a:sym typeface="+mn-ea"/>
              </a:rPr>
              <a:t>Products</a:t>
            </a:r>
            <a:r>
              <a:rPr sz="2800"/>
              <a:t>(</a:t>
            </a:r>
            <a:r>
              <a:rPr sz="2800">
                <a:sym typeface="+mn-ea"/>
              </a:rPr>
              <a:t>price</a:t>
            </a:r>
            <a:r>
              <a:rPr sz="2800"/>
              <a:t>);</a:t>
            </a:r>
            <a:endParaRPr sz="2800"/>
          </a:p>
        </p:txBody>
      </p:sp>
      <p:sp>
        <p:nvSpPr>
          <p:cNvPr id="4" name="Text Box 3"/>
          <p:cNvSpPr txBox="1"/>
          <p:nvPr/>
        </p:nvSpPr>
        <p:spPr>
          <a:xfrm>
            <a:off x="610235" y="4743450"/>
            <a:ext cx="10971530" cy="1739900"/>
          </a:xfrm>
          <a:prstGeom prst="rect">
            <a:avLst/>
          </a:prstGeom>
        </p:spPr>
        <p:txBody>
          <a:bodyPr wrap="square">
            <a:noAutofit/>
          </a:bodyPr>
          <a:p>
            <a:pPr marL="457200" indent="-457200" algn="just">
              <a:buFont typeface="Arial" panose="020B0604020202020204" pitchFamily="34" charset="0"/>
              <a:buChar char="•"/>
            </a:pPr>
            <a:r>
              <a:rPr sz="3200"/>
              <a:t>In this scenario, the B-tree index enables the database to traverse the tree and quickly find the products within the specified price range, avoiding a full table scan.</a:t>
            </a:r>
            <a:endParaRPr sz="3200"/>
          </a:p>
        </p:txBody>
      </p:sp>
      <p:sp>
        <p:nvSpPr>
          <p:cNvPr id="5" name="Title 1"/>
          <p:cNvSpPr>
            <a:spLocks noGrp="1"/>
          </p:cNvSpPr>
          <p:nvPr/>
        </p:nvSpPr>
        <p:spPr>
          <a:xfrm>
            <a:off x="581660" y="3562350"/>
            <a:ext cx="10972800" cy="1014730"/>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sz="3000"/>
              <a:t>SELECT product_name, price FROM Products WHERE price BETWEEN 100 AND 500;</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Hash Indexes</a:t>
            </a:r>
            <a:endParaRPr lang="en-US" b="1"/>
          </a:p>
        </p:txBody>
      </p:sp>
      <p:sp>
        <p:nvSpPr>
          <p:cNvPr id="3" name="Content Placeholder 2"/>
          <p:cNvSpPr>
            <a:spLocks noGrp="1"/>
          </p:cNvSpPr>
          <p:nvPr>
            <p:ph idx="1"/>
          </p:nvPr>
        </p:nvSpPr>
        <p:spPr>
          <a:xfrm>
            <a:off x="609600" y="1174750"/>
            <a:ext cx="10972800" cy="2254885"/>
          </a:xfrm>
        </p:spPr>
        <p:txBody>
          <a:bodyPr/>
          <a:p>
            <a:pPr algn="just"/>
            <a:r>
              <a:rPr lang="en-US"/>
              <a:t>A hash index is ideal for exact-match queries, where you are looking for specific values rather than ranges. It uses a hash function to map indexed column values to fixed positions, which allows for fast lookups. </a:t>
            </a:r>
            <a:endParaRPr lang="en-US"/>
          </a:p>
        </p:txBody>
      </p:sp>
      <p:sp>
        <p:nvSpPr>
          <p:cNvPr id="4" name="Text Box 3"/>
          <p:cNvSpPr txBox="1"/>
          <p:nvPr/>
        </p:nvSpPr>
        <p:spPr>
          <a:xfrm>
            <a:off x="609600" y="3493135"/>
            <a:ext cx="10972800" cy="1568450"/>
          </a:xfrm>
          <a:prstGeom prst="rect">
            <a:avLst/>
          </a:prstGeom>
          <a:noFill/>
        </p:spPr>
        <p:txBody>
          <a:bodyPr wrap="square" rtlCol="0" anchor="t">
            <a:spAutoFit/>
          </a:bodyPr>
          <a:p>
            <a:pPr marL="457200" indent="-457200" algn="just">
              <a:buFont typeface="Arial" panose="020B0604020202020204" pitchFamily="34" charset="0"/>
              <a:buChar char="•"/>
            </a:pPr>
            <a:r>
              <a:rPr lang="en-US" sz="3200">
                <a:sym typeface="+mn-ea"/>
              </a:rPr>
              <a:t>However, hash indexes are not suitable for range queries because the hash function scatters the data, and there is no inherent ordering of the values.</a:t>
            </a:r>
            <a:endParaRPr lang="en-US" sz="320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Hash Index</a:t>
            </a:r>
            <a:r>
              <a:rPr lang="en-PH" altLang="en-US">
                <a:sym typeface="+mn-ea"/>
              </a:rPr>
              <a:t> Advantages:</a:t>
            </a:r>
            <a:endParaRPr lang="en-PH" altLang="en-US">
              <a:sym typeface="+mn-ea"/>
            </a:endParaRPr>
          </a:p>
        </p:txBody>
      </p:sp>
      <p:sp>
        <p:nvSpPr>
          <p:cNvPr id="3" name="Content Placeholder 2"/>
          <p:cNvSpPr>
            <a:spLocks noGrp="1"/>
          </p:cNvSpPr>
          <p:nvPr>
            <p:ph idx="1"/>
          </p:nvPr>
        </p:nvSpPr>
        <p:spPr/>
        <p:txBody>
          <a:bodyPr/>
          <a:p>
            <a:pPr algn="just"/>
            <a:r>
              <a:rPr lang="en-US"/>
              <a:t>Very fast lookups for exact matches.</a:t>
            </a:r>
            <a:endParaRPr lang="en-US"/>
          </a:p>
          <a:p>
            <a:pPr algn="just"/>
            <a:r>
              <a:rPr lang="en-US"/>
              <a:t>Simple structure with constant time complexity for insertions and lookups.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r>
              <a:rPr lang="en-PH" altLang="en-US"/>
              <a:t>:</a:t>
            </a:r>
            <a:endParaRPr lang="en-PH" altLang="en-US"/>
          </a:p>
        </p:txBody>
      </p:sp>
      <p:sp>
        <p:nvSpPr>
          <p:cNvPr id="3" name="Content Placeholder 2"/>
          <p:cNvSpPr>
            <a:spLocks noGrp="1"/>
          </p:cNvSpPr>
          <p:nvPr>
            <p:ph idx="1"/>
          </p:nvPr>
        </p:nvSpPr>
        <p:spPr>
          <a:xfrm>
            <a:off x="609600" y="1174750"/>
            <a:ext cx="10972800" cy="1617345"/>
          </a:xfrm>
        </p:spPr>
        <p:txBody>
          <a:bodyPr/>
          <a:p>
            <a:pPr algn="just"/>
            <a:r>
              <a:rPr lang="en-US" sz="3000"/>
              <a:t>In a user authentication system, where users are identified by their unique usernames, a hash index is created on the username column to allow for fast lookups when users log in</a:t>
            </a:r>
            <a:r>
              <a:rPr lang="en-PH" altLang="en-US" sz="3000"/>
              <a:t>.</a:t>
            </a:r>
            <a:endParaRPr lang="en-PH" altLang="en-US" sz="3000"/>
          </a:p>
        </p:txBody>
      </p:sp>
      <p:sp>
        <p:nvSpPr>
          <p:cNvPr id="6" name="Title 1"/>
          <p:cNvSpPr>
            <a:spLocks noGrp="1"/>
          </p:cNvSpPr>
          <p:nvPr/>
        </p:nvSpPr>
        <p:spPr>
          <a:xfrm>
            <a:off x="610235" y="4098925"/>
            <a:ext cx="10972800" cy="69278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r>
              <a:rPr sz="3000"/>
              <a:t>SELECT * FROM Users WHERE username = '</a:t>
            </a:r>
            <a:r>
              <a:rPr lang="en-PH" sz="3000"/>
              <a:t>abdul_fahad</a:t>
            </a:r>
            <a:r>
              <a:rPr sz="3000"/>
              <a:t>;</a:t>
            </a:r>
            <a:endParaRPr sz="3000"/>
          </a:p>
        </p:txBody>
      </p:sp>
      <p:sp>
        <p:nvSpPr>
          <p:cNvPr id="4" name="Text Box 3"/>
          <p:cNvSpPr txBox="1"/>
          <p:nvPr/>
        </p:nvSpPr>
        <p:spPr>
          <a:xfrm>
            <a:off x="609600" y="5000625"/>
            <a:ext cx="10973435" cy="1476375"/>
          </a:xfrm>
          <a:prstGeom prst="rect">
            <a:avLst/>
          </a:prstGeom>
        </p:spPr>
        <p:txBody>
          <a:bodyPr wrap="square">
            <a:spAutoFit/>
          </a:bodyPr>
          <a:p>
            <a:pPr marL="457200" indent="-457200" algn="just">
              <a:buFont typeface="Arial" panose="020B0604020202020204" pitchFamily="34" charset="0"/>
              <a:buChar char="•"/>
            </a:pPr>
            <a:r>
              <a:rPr sz="3000"/>
              <a:t>In this case, the hash index quickly maps the username to its location, allowing the database to find the matching record in constant time.</a:t>
            </a:r>
            <a:endParaRPr sz="3000"/>
          </a:p>
        </p:txBody>
      </p:sp>
      <p:sp>
        <p:nvSpPr>
          <p:cNvPr id="8" name="Title 1"/>
          <p:cNvSpPr>
            <a:spLocks noGrp="1"/>
          </p:cNvSpPr>
          <p:nvPr/>
        </p:nvSpPr>
        <p:spPr>
          <a:xfrm>
            <a:off x="609600" y="2806065"/>
            <a:ext cx="10972800" cy="99504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CREATE INDEX idx_username ON Users USING HASH (username);</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Bitmap Indexes</a:t>
            </a:r>
            <a:endParaRPr lang="en-US" b="1"/>
          </a:p>
        </p:txBody>
      </p:sp>
      <p:sp>
        <p:nvSpPr>
          <p:cNvPr id="3" name="Content Placeholder 2"/>
          <p:cNvSpPr>
            <a:spLocks noGrp="1"/>
          </p:cNvSpPr>
          <p:nvPr>
            <p:ph idx="1"/>
          </p:nvPr>
        </p:nvSpPr>
        <p:spPr>
          <a:xfrm>
            <a:off x="609600" y="1174750"/>
            <a:ext cx="10972800" cy="1605280"/>
          </a:xfrm>
        </p:spPr>
        <p:txBody>
          <a:bodyPr/>
          <a:p>
            <a:pPr algn="just"/>
            <a:r>
              <a:rPr lang="en-US"/>
              <a:t>A bitmap index is most effective in scenarios where the indexed column contains a limited number of distinct values (low cardinality). </a:t>
            </a:r>
            <a:endParaRPr lang="en-US"/>
          </a:p>
        </p:txBody>
      </p:sp>
      <p:sp>
        <p:nvSpPr>
          <p:cNvPr id="5" name="Text Box 4"/>
          <p:cNvSpPr txBox="1"/>
          <p:nvPr/>
        </p:nvSpPr>
        <p:spPr>
          <a:xfrm>
            <a:off x="609600" y="2920365"/>
            <a:ext cx="10972800" cy="1568450"/>
          </a:xfrm>
          <a:prstGeom prst="rect">
            <a:avLst/>
          </a:prstGeom>
          <a:noFill/>
        </p:spPr>
        <p:txBody>
          <a:bodyPr wrap="square" rtlCol="0" anchor="t">
            <a:spAutoFit/>
          </a:bodyPr>
          <a:p>
            <a:pPr marL="457200" indent="-457200" algn="just">
              <a:buFont typeface="Arial" panose="020B0604020202020204" pitchFamily="34" charset="0"/>
              <a:buChar char="•"/>
            </a:pPr>
            <a:r>
              <a:rPr lang="en-US" sz="3200">
                <a:sym typeface="+mn-ea"/>
              </a:rPr>
              <a:t>It works by creating a separate bitmap for each distinct value in the column, with each bit in the bitmap corresponding to a row in the table. </a:t>
            </a:r>
            <a:endParaRPr lang="en-US" sz="3200">
              <a:sym typeface="+mn-ea"/>
            </a:endParaRPr>
          </a:p>
        </p:txBody>
      </p:sp>
      <p:sp>
        <p:nvSpPr>
          <p:cNvPr id="6" name="Text Box 5"/>
          <p:cNvSpPr txBox="1"/>
          <p:nvPr/>
        </p:nvSpPr>
        <p:spPr>
          <a:xfrm>
            <a:off x="609600" y="4705985"/>
            <a:ext cx="10973435" cy="1568450"/>
          </a:xfrm>
          <a:prstGeom prst="rect">
            <a:avLst/>
          </a:prstGeom>
          <a:noFill/>
        </p:spPr>
        <p:txBody>
          <a:bodyPr wrap="square" rtlCol="0" anchor="t">
            <a:spAutoFit/>
          </a:bodyPr>
          <a:p>
            <a:pPr marL="457200" indent="-457200" algn="just">
              <a:buFont typeface="Arial" panose="020B0604020202020204" pitchFamily="34" charset="0"/>
              <a:buChar char="•"/>
            </a:pPr>
            <a:r>
              <a:rPr lang="en-US" sz="3200">
                <a:sym typeface="+mn-ea"/>
              </a:rPr>
              <a:t>Bitmap indexes are particularly useful for queries that involve multiple columns and aggregation functions (e.g., COUNT, SUM).</a:t>
            </a:r>
            <a:endParaRPr lang="en-US" sz="32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Bitmap Index</a:t>
            </a:r>
            <a:r>
              <a:rPr lang="en-PH" altLang="en-US">
                <a:sym typeface="+mn-ea"/>
              </a:rPr>
              <a:t> Advantages:</a:t>
            </a:r>
            <a:endParaRPr lang="en-PH" altLang="en-US">
              <a:sym typeface="+mn-ea"/>
            </a:endParaRPr>
          </a:p>
        </p:txBody>
      </p:sp>
      <p:sp>
        <p:nvSpPr>
          <p:cNvPr id="3" name="Content Placeholder 2"/>
          <p:cNvSpPr>
            <a:spLocks noGrp="1"/>
          </p:cNvSpPr>
          <p:nvPr>
            <p:ph idx="1"/>
          </p:nvPr>
        </p:nvSpPr>
        <p:spPr/>
        <p:txBody>
          <a:bodyPr/>
          <a:p>
            <a:pPr algn="just"/>
            <a:r>
              <a:rPr lang="en-US"/>
              <a:t>Efficient for low-cardinality columns</a:t>
            </a:r>
            <a:r>
              <a:rPr lang="en-PH" altLang="en-US"/>
              <a:t>.</a:t>
            </a:r>
            <a:endParaRPr lang="en-US"/>
          </a:p>
          <a:p>
            <a:pPr algn="just"/>
            <a:r>
              <a:rPr lang="en-US"/>
              <a:t>Excellent for combining multiple conditions using logical operations like AND, OR, and NOT.</a:t>
            </a:r>
            <a:endParaRPr lang="en-US"/>
          </a:p>
          <a:p>
            <a:pPr algn="just"/>
            <a:r>
              <a:rPr lang="en-US"/>
              <a:t>Ideal for analytical queries and data warehousing.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r>
              <a:rPr lang="en-PH" altLang="en-US"/>
              <a:t>:</a:t>
            </a:r>
            <a:endParaRPr lang="en-PH" altLang="en-US"/>
          </a:p>
        </p:txBody>
      </p:sp>
      <p:sp>
        <p:nvSpPr>
          <p:cNvPr id="3" name="Content Placeholder 2"/>
          <p:cNvSpPr>
            <a:spLocks noGrp="1"/>
          </p:cNvSpPr>
          <p:nvPr>
            <p:ph idx="1"/>
          </p:nvPr>
        </p:nvSpPr>
        <p:spPr>
          <a:xfrm>
            <a:off x="609600" y="1174750"/>
            <a:ext cx="10972800" cy="1661795"/>
          </a:xfrm>
        </p:spPr>
        <p:txBody>
          <a:bodyPr/>
          <a:p>
            <a:pPr algn="just"/>
            <a:r>
              <a:rPr lang="en-US"/>
              <a:t>Consider a human resources database with a gender column, which contains only two possible values: Male and Female. </a:t>
            </a:r>
            <a:endParaRPr lang="en-US"/>
          </a:p>
        </p:txBody>
      </p:sp>
      <p:sp>
        <p:nvSpPr>
          <p:cNvPr id="4" name="Text Box 3"/>
          <p:cNvSpPr txBox="1"/>
          <p:nvPr/>
        </p:nvSpPr>
        <p:spPr>
          <a:xfrm>
            <a:off x="609600" y="2767330"/>
            <a:ext cx="10972800" cy="1076325"/>
          </a:xfrm>
          <a:prstGeom prst="rect">
            <a:avLst/>
          </a:prstGeom>
          <a:noFill/>
        </p:spPr>
        <p:txBody>
          <a:bodyPr wrap="square" rtlCol="0" anchor="t">
            <a:spAutoFit/>
          </a:bodyPr>
          <a:p>
            <a:pPr marL="457200" indent="-457200" algn="just">
              <a:buFont typeface="Arial" panose="020B0604020202020204" pitchFamily="34" charset="0"/>
              <a:buChar char="•"/>
            </a:pPr>
            <a:r>
              <a:rPr lang="en-US" sz="3200">
                <a:sym typeface="+mn-ea"/>
              </a:rPr>
              <a:t>This makes the gender column a low-cardinality field, making it a good candidate for a bitmap index:</a:t>
            </a:r>
            <a:endParaRPr lang="en-US" sz="3200">
              <a:sym typeface="+mn-ea"/>
            </a:endParaRPr>
          </a:p>
        </p:txBody>
      </p:sp>
      <p:sp>
        <p:nvSpPr>
          <p:cNvPr id="8" name="Title 1"/>
          <p:cNvSpPr>
            <a:spLocks noGrp="1"/>
          </p:cNvSpPr>
          <p:nvPr/>
        </p:nvSpPr>
        <p:spPr>
          <a:xfrm>
            <a:off x="609600" y="4060190"/>
            <a:ext cx="10972800" cy="79692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CREATE BITMAP INDEX idx_gender ON Employees (gender);</a:t>
            </a:r>
            <a:endParaRPr sz="3000"/>
          </a:p>
        </p:txBody>
      </p:sp>
      <p:sp>
        <p:nvSpPr>
          <p:cNvPr id="5" name="Title 1"/>
          <p:cNvSpPr>
            <a:spLocks noGrp="1"/>
          </p:cNvSpPr>
          <p:nvPr/>
        </p:nvSpPr>
        <p:spPr>
          <a:xfrm>
            <a:off x="609600" y="5135245"/>
            <a:ext cx="10972800" cy="110934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SELECT name FROM Employees WHERE gender = 'F' AND department = 'Finance';</a:t>
            </a:r>
            <a:endParaRPr sz="3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2202815"/>
            <a:ext cx="10972800" cy="2091055"/>
          </a:xfrm>
        </p:spPr>
        <p:txBody>
          <a:bodyPr/>
          <a:p>
            <a:pPr algn="just"/>
            <a:r>
              <a:rPr lang="en-US"/>
              <a:t>The bitmap index can combine the bitmaps for gender = 'F' and department = 'Finance' using a logical AND operation. This makes retrieving the matching rows very fast, as the database avoids a full scan of the data.</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Summary of Index Structures</a:t>
            </a:r>
            <a:r>
              <a:rPr lang="en-PH" altLang="en-US"/>
              <a:t>:</a:t>
            </a:r>
            <a:endParaRPr lang="en-PH" altLang="en-US"/>
          </a:p>
        </p:txBody>
      </p:sp>
      <p:graphicFrame>
        <p:nvGraphicFramePr>
          <p:cNvPr id="4" name="Content Placeholder 3"/>
          <p:cNvGraphicFramePr/>
          <p:nvPr>
            <p:ph idx="1"/>
            <p:custDataLst>
              <p:tags r:id="rId1"/>
            </p:custDataLst>
          </p:nvPr>
        </p:nvGraphicFramePr>
        <p:xfrm>
          <a:off x="609600" y="1052195"/>
          <a:ext cx="10972800" cy="5690870"/>
        </p:xfrm>
        <a:graphic>
          <a:graphicData uri="http://schemas.openxmlformats.org/drawingml/2006/table">
            <a:tbl>
              <a:tblPr firstRow="1" bandRow="1">
                <a:tableStyleId>{5C22544A-7EE6-4342-B048-85BDC9FD1C3A}</a:tableStyleId>
              </a:tblPr>
              <a:tblGrid>
                <a:gridCol w="2194560"/>
                <a:gridCol w="2194560"/>
                <a:gridCol w="2194560"/>
                <a:gridCol w="2194560"/>
                <a:gridCol w="2194560"/>
              </a:tblGrid>
              <a:tr h="694055">
                <a:tc>
                  <a:txBody>
                    <a:bodyPr/>
                    <a:p>
                      <a:pPr>
                        <a:buNone/>
                      </a:pPr>
                      <a:r>
                        <a:rPr lang="en-US" sz="2200"/>
                        <a:t>Index Type</a:t>
                      </a:r>
                      <a:endParaRPr lang="en-US" sz="2200"/>
                    </a:p>
                  </a:txBody>
                  <a:tcPr/>
                </a:tc>
                <a:tc>
                  <a:txBody>
                    <a:bodyPr/>
                    <a:p>
                      <a:pPr>
                        <a:buNone/>
                      </a:pPr>
                      <a:r>
                        <a:rPr lang="en-PH" altLang="en-US" sz="2200"/>
                        <a:t>Best For</a:t>
                      </a:r>
                      <a:endParaRPr lang="en-PH" altLang="en-US" sz="2200"/>
                    </a:p>
                  </a:txBody>
                  <a:tcPr/>
                </a:tc>
                <a:tc>
                  <a:txBody>
                    <a:bodyPr/>
                    <a:p>
                      <a:pPr>
                        <a:buNone/>
                      </a:pPr>
                      <a:r>
                        <a:rPr lang="en-PH" altLang="en-US" sz="2200"/>
                        <a:t>Use Case</a:t>
                      </a:r>
                      <a:endParaRPr lang="en-PH" altLang="en-US" sz="2200"/>
                    </a:p>
                  </a:txBody>
                  <a:tcPr/>
                </a:tc>
                <a:tc>
                  <a:txBody>
                    <a:bodyPr/>
                    <a:p>
                      <a:pPr>
                        <a:buNone/>
                      </a:pPr>
                      <a:r>
                        <a:rPr lang="en-PH" altLang="en-US" sz="2200"/>
                        <a:t>Strenths</a:t>
                      </a:r>
                      <a:endParaRPr lang="en-PH" altLang="en-US" sz="2200"/>
                    </a:p>
                  </a:txBody>
                  <a:tcPr/>
                </a:tc>
                <a:tc>
                  <a:txBody>
                    <a:bodyPr/>
                    <a:p>
                      <a:pPr>
                        <a:buNone/>
                      </a:pPr>
                      <a:r>
                        <a:rPr lang="en-PH" altLang="en-US" sz="2200"/>
                        <a:t>Limitations</a:t>
                      </a:r>
                      <a:endParaRPr lang="en-PH" altLang="en-US" sz="2200"/>
                    </a:p>
                  </a:txBody>
                  <a:tcPr/>
                </a:tc>
              </a:tr>
              <a:tr h="1665605">
                <a:tc>
                  <a:txBody>
                    <a:bodyPr/>
                    <a:p>
                      <a:pPr>
                        <a:buNone/>
                      </a:pPr>
                      <a:r>
                        <a:rPr lang="en-PH" altLang="en-US" sz="2200" b="1"/>
                        <a:t>B-tree</a:t>
                      </a:r>
                      <a:endParaRPr lang="en-PH" altLang="en-US" sz="2200" b="1"/>
                    </a:p>
                  </a:txBody>
                  <a:tcPr/>
                </a:tc>
                <a:tc>
                  <a:txBody>
                    <a:bodyPr/>
                    <a:p>
                      <a:pPr>
                        <a:buNone/>
                      </a:pPr>
                      <a:r>
                        <a:rPr lang="en-PH" altLang="en-US" sz="2200"/>
                        <a:t>Range queries</a:t>
                      </a:r>
                      <a:endParaRPr lang="en-PH" altLang="en-US" sz="2200"/>
                    </a:p>
                  </a:txBody>
                  <a:tcPr/>
                </a:tc>
                <a:tc>
                  <a:txBody>
                    <a:bodyPr/>
                    <a:p>
                      <a:pPr>
                        <a:buNone/>
                      </a:pPr>
                      <a:r>
                        <a:rPr lang="en-US" sz="2200"/>
                        <a:t>E-commerce price lookups, ordering records</a:t>
                      </a:r>
                      <a:endParaRPr lang="en-US" sz="2200"/>
                    </a:p>
                  </a:txBody>
                  <a:tcPr/>
                </a:tc>
                <a:tc>
                  <a:txBody>
                    <a:bodyPr/>
                    <a:p>
                      <a:pPr>
                        <a:buNone/>
                      </a:pPr>
                      <a:r>
                        <a:rPr lang="en-US" sz="2200"/>
                        <a:t>Handles large datasets, supports sorting</a:t>
                      </a:r>
                      <a:endParaRPr lang="en-US" sz="2200"/>
                    </a:p>
                  </a:txBody>
                  <a:tcPr/>
                </a:tc>
                <a:tc>
                  <a:txBody>
                    <a:bodyPr/>
                    <a:p>
                      <a:pPr>
                        <a:buNone/>
                      </a:pPr>
                      <a:r>
                        <a:rPr lang="en-US" sz="2000"/>
                        <a:t>Slower for exact-match queries compared to hash</a:t>
                      </a:r>
                      <a:endParaRPr lang="en-US" sz="2000"/>
                    </a:p>
                  </a:txBody>
                  <a:tcPr/>
                </a:tc>
              </a:tr>
              <a:tr h="1166495">
                <a:tc>
                  <a:txBody>
                    <a:bodyPr/>
                    <a:p>
                      <a:pPr>
                        <a:buNone/>
                      </a:pPr>
                      <a:r>
                        <a:rPr lang="en-PH" altLang="en-US" sz="2200" b="1"/>
                        <a:t>Hash</a:t>
                      </a:r>
                      <a:endParaRPr lang="en-PH" altLang="en-US" sz="2200" b="1"/>
                    </a:p>
                  </a:txBody>
                  <a:tcPr/>
                </a:tc>
                <a:tc>
                  <a:txBody>
                    <a:bodyPr/>
                    <a:p>
                      <a:pPr>
                        <a:buNone/>
                      </a:pPr>
                      <a:r>
                        <a:rPr lang="en-PH" altLang="en-US" sz="2200"/>
                        <a:t>Exact matches</a:t>
                      </a:r>
                      <a:endParaRPr lang="en-PH" altLang="en-US" sz="2200"/>
                    </a:p>
                  </a:txBody>
                  <a:tcPr/>
                </a:tc>
                <a:tc>
                  <a:txBody>
                    <a:bodyPr/>
                    <a:p>
                      <a:pPr>
                        <a:buNone/>
                      </a:pPr>
                      <a:r>
                        <a:rPr lang="en-PH" altLang="en-US" sz="2200"/>
                        <a:t>User login systems</a:t>
                      </a:r>
                      <a:endParaRPr lang="en-PH" altLang="en-US" sz="2200"/>
                    </a:p>
                  </a:txBody>
                  <a:tcPr/>
                </a:tc>
                <a:tc>
                  <a:txBody>
                    <a:bodyPr/>
                    <a:p>
                      <a:pPr>
                        <a:buNone/>
                      </a:pPr>
                      <a:r>
                        <a:rPr lang="en-US" sz="2200"/>
                        <a:t>Very fast lookups for exact matches</a:t>
                      </a:r>
                      <a:endParaRPr lang="en-US" sz="2200"/>
                    </a:p>
                  </a:txBody>
                  <a:tcPr/>
                </a:tc>
                <a:tc>
                  <a:txBody>
                    <a:bodyPr/>
                    <a:p>
                      <a:pPr>
                        <a:buNone/>
                      </a:pPr>
                      <a:r>
                        <a:rPr lang="en-US" sz="2200"/>
                        <a:t>Does not support range queries</a:t>
                      </a:r>
                      <a:endParaRPr lang="en-US" sz="2200"/>
                    </a:p>
                  </a:txBody>
                  <a:tcPr/>
                </a:tc>
              </a:tr>
              <a:tr h="2164715">
                <a:tc>
                  <a:txBody>
                    <a:bodyPr/>
                    <a:p>
                      <a:pPr>
                        <a:buNone/>
                      </a:pPr>
                      <a:r>
                        <a:rPr lang="en-PH" altLang="en-US" sz="2200" b="1"/>
                        <a:t>Bitmap</a:t>
                      </a:r>
                      <a:endParaRPr lang="en-PH" altLang="en-US" sz="2200" b="1"/>
                    </a:p>
                  </a:txBody>
                  <a:tcPr/>
                </a:tc>
                <a:tc>
                  <a:txBody>
                    <a:bodyPr/>
                    <a:p>
                      <a:pPr>
                        <a:buNone/>
                      </a:pPr>
                      <a:r>
                        <a:rPr lang="en-US" sz="2200"/>
                        <a:t>Low-cardinality columns</a:t>
                      </a:r>
                      <a:endParaRPr lang="en-US" sz="2200"/>
                    </a:p>
                  </a:txBody>
                  <a:tcPr/>
                </a:tc>
                <a:tc>
                  <a:txBody>
                    <a:bodyPr/>
                    <a:p>
                      <a:pPr>
                        <a:buNone/>
                      </a:pPr>
                      <a:r>
                        <a:rPr lang="en-US" sz="2200"/>
                        <a:t>Gender, status fields in HR databases</a:t>
                      </a:r>
                      <a:endParaRPr lang="en-US" sz="2200"/>
                    </a:p>
                  </a:txBody>
                  <a:tcPr/>
                </a:tc>
                <a:tc>
                  <a:txBody>
                    <a:bodyPr/>
                    <a:p>
                      <a:pPr>
                        <a:buNone/>
                      </a:pPr>
                      <a:r>
                        <a:rPr lang="en-US" sz="2000"/>
                        <a:t>Efficient for combining multiple conditions, great for analytical queries</a:t>
                      </a:r>
                      <a:endParaRPr lang="en-US" sz="2000"/>
                    </a:p>
                  </a:txBody>
                  <a:tcPr/>
                </a:tc>
                <a:tc>
                  <a:txBody>
                    <a:bodyPr/>
                    <a:p>
                      <a:pPr>
                        <a:buNone/>
                      </a:pPr>
                      <a:r>
                        <a:rPr lang="en-US" sz="2200"/>
                        <a:t>Not suitable for high-cardinality columns</a:t>
                      </a:r>
                      <a:endParaRPr lang="en-US" sz="2200"/>
                    </a:p>
                  </a:txBody>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B. Index Selection and Tuning</a:t>
            </a:r>
            <a:endParaRPr lang="en-PH" altLang="en-US" b="1"/>
          </a:p>
        </p:txBody>
      </p:sp>
      <p:sp>
        <p:nvSpPr>
          <p:cNvPr id="3" name="Content Placeholder 2"/>
          <p:cNvSpPr>
            <a:spLocks noGrp="1"/>
          </p:cNvSpPr>
          <p:nvPr>
            <p:ph idx="1"/>
          </p:nvPr>
        </p:nvSpPr>
        <p:spPr>
          <a:xfrm>
            <a:off x="609600" y="1174750"/>
            <a:ext cx="10972800" cy="710565"/>
          </a:xfrm>
        </p:spPr>
        <p:txBody>
          <a:bodyPr/>
          <a:p>
            <a:pPr marL="0" indent="0">
              <a:buNone/>
            </a:pPr>
            <a:r>
              <a:rPr lang="en-PH" altLang="en-US" b="1"/>
              <a:t>B.1 Choosing the Right Index</a:t>
            </a:r>
            <a:endParaRPr lang="en-PH" altLang="en-US" b="1"/>
          </a:p>
        </p:txBody>
      </p:sp>
      <p:sp>
        <p:nvSpPr>
          <p:cNvPr id="4" name="Text Box 3"/>
          <p:cNvSpPr txBox="1"/>
          <p:nvPr/>
        </p:nvSpPr>
        <p:spPr>
          <a:xfrm>
            <a:off x="609600" y="2115185"/>
            <a:ext cx="10972800" cy="2061210"/>
          </a:xfrm>
          <a:prstGeom prst="rect">
            <a:avLst/>
          </a:prstGeom>
        </p:spPr>
        <p:txBody>
          <a:bodyPr wrap="square">
            <a:spAutoFit/>
          </a:bodyPr>
          <a:p>
            <a:pPr marL="457200" indent="-457200" algn="just">
              <a:buFont typeface="Arial" panose="020B0604020202020204" pitchFamily="34" charset="0"/>
              <a:buChar char="•"/>
            </a:pPr>
            <a:r>
              <a:rPr sz="3200"/>
              <a:t>Index selection involves choosing the most appropriate index type based on the types of queries you will run. The right index can drastically reduce query times, but improper indexing can hurt performance.</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37535"/>
            <a:ext cx="10972800" cy="582613"/>
          </a:xfrm>
        </p:spPr>
        <p:txBody>
          <a:bodyPr/>
          <a:p>
            <a:pPr algn="ctr"/>
            <a:r>
              <a:rPr lang="en-US" b="1">
                <a:sym typeface="+mn-ea"/>
              </a:rPr>
              <a:t>I. Query Processing Techniques</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Factors to Consider</a:t>
            </a:r>
            <a:r>
              <a:rPr lang="en-PH" altLang="en-US"/>
              <a:t>:</a:t>
            </a:r>
            <a:endParaRPr lang="en-PH" altLang="en-US"/>
          </a:p>
        </p:txBody>
      </p:sp>
      <p:sp>
        <p:nvSpPr>
          <p:cNvPr id="3" name="Content Placeholder 2"/>
          <p:cNvSpPr>
            <a:spLocks noGrp="1"/>
          </p:cNvSpPr>
          <p:nvPr>
            <p:ph idx="1"/>
          </p:nvPr>
        </p:nvSpPr>
        <p:spPr/>
        <p:txBody>
          <a:bodyPr/>
          <a:p>
            <a:pPr algn="just"/>
            <a:r>
              <a:rPr lang="en-US"/>
              <a:t>Column uniqueness: Columns with a wide range of values are better for indexing (e.g., email, id).</a:t>
            </a:r>
            <a:endParaRPr lang="en-US"/>
          </a:p>
          <a:p>
            <a:pPr algn="just"/>
            <a:r>
              <a:rPr lang="en-US"/>
              <a:t>Data distribution: Columns with low cardinality (few unique values) are not ideal for regular B-tree indexes.</a:t>
            </a:r>
            <a:endParaRPr lang="en-US"/>
          </a:p>
          <a:p>
            <a:pPr algn="just"/>
            <a:r>
              <a:rPr lang="en-US"/>
              <a:t>Frequency of updates: Indexes </a:t>
            </a:r>
            <a:r>
              <a:rPr lang="en-PH" altLang="en-US"/>
              <a:t>can </a:t>
            </a:r>
            <a:r>
              <a:rPr lang="en-US"/>
              <a:t>slow down INSERT, UPDATE, and DELETE operations, so indexing highly volatile columns is usually avoided.</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B.2 Index Tuning</a:t>
            </a:r>
            <a:endParaRPr lang="en-PH" altLang="en-US" b="1"/>
          </a:p>
        </p:txBody>
      </p:sp>
      <p:sp>
        <p:nvSpPr>
          <p:cNvPr id="3" name="Content Placeholder 2"/>
          <p:cNvSpPr>
            <a:spLocks noGrp="1"/>
          </p:cNvSpPr>
          <p:nvPr>
            <p:ph idx="1"/>
          </p:nvPr>
        </p:nvSpPr>
        <p:spPr>
          <a:xfrm>
            <a:off x="609600" y="1174750"/>
            <a:ext cx="10972800" cy="1395730"/>
          </a:xfrm>
        </p:spPr>
        <p:txBody>
          <a:bodyPr/>
          <a:p>
            <a:pPr algn="just"/>
            <a:r>
              <a:rPr lang="en-US"/>
              <a:t>Once you have indexes in place, you can further tune them to ensure optimal performance. </a:t>
            </a:r>
            <a:endParaRPr lang="en-US"/>
          </a:p>
        </p:txBody>
      </p:sp>
      <p:sp>
        <p:nvSpPr>
          <p:cNvPr id="4" name="Text Box 3"/>
          <p:cNvSpPr txBox="1"/>
          <p:nvPr/>
        </p:nvSpPr>
        <p:spPr>
          <a:xfrm>
            <a:off x="609600" y="2526030"/>
            <a:ext cx="10972800" cy="1568450"/>
          </a:xfrm>
          <a:prstGeom prst="rect">
            <a:avLst/>
          </a:prstGeom>
          <a:noFill/>
        </p:spPr>
        <p:txBody>
          <a:bodyPr wrap="square" rtlCol="0" anchor="t">
            <a:spAutoFit/>
          </a:bodyPr>
          <a:p>
            <a:pPr marL="285750" indent="-285750" algn="just">
              <a:buFont typeface="Arial" panose="020B0604020202020204" pitchFamily="34" charset="0"/>
              <a:buChar char="•"/>
            </a:pPr>
            <a:r>
              <a:rPr lang="en-US" sz="3200">
                <a:sym typeface="+mn-ea"/>
              </a:rPr>
              <a:t>Index tuning involves managing existing indexes, dropping unnecessary ones, and adjusting based on usage patterns.</a:t>
            </a:r>
            <a:endParaRPr lang="en-US" sz="320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Key Concepts:</a:t>
            </a:r>
            <a:endParaRPr lang="en-PH" altLang="en-US"/>
          </a:p>
        </p:txBody>
      </p:sp>
      <p:sp>
        <p:nvSpPr>
          <p:cNvPr id="3" name="Content Placeholder 2"/>
          <p:cNvSpPr>
            <a:spLocks noGrp="1"/>
          </p:cNvSpPr>
          <p:nvPr>
            <p:ph idx="1"/>
          </p:nvPr>
        </p:nvSpPr>
        <p:spPr/>
        <p:txBody>
          <a:bodyPr/>
          <a:p>
            <a:pPr algn="just"/>
            <a:r>
              <a:rPr lang="en-US" b="1"/>
              <a:t>Composite Indexes:</a:t>
            </a:r>
            <a:r>
              <a:rPr lang="en-US"/>
              <a:t> Indexes that cover more than one column. These are useful when queries often involve multiple columns.</a:t>
            </a:r>
            <a:endParaRPr lang="en-US"/>
          </a:p>
          <a:p>
            <a:pPr algn="just"/>
            <a:r>
              <a:rPr lang="en-US" b="1"/>
              <a:t>Covering Indexes:</a:t>
            </a:r>
            <a:r>
              <a:rPr lang="en-US"/>
              <a:t> An index that contains all the columns required by a query, avoiding the need to fetch the actual data rows.</a:t>
            </a:r>
            <a:endParaRPr lang="en-US"/>
          </a:p>
          <a:p>
            <a:pPr algn="just"/>
            <a:r>
              <a:rPr lang="en-US" b="1"/>
              <a:t>Index Statistics:</a:t>
            </a:r>
            <a:r>
              <a:rPr lang="en-US"/>
              <a:t> Databases collect statistics about how indexes are used, which helps in optimizing index selection and query planning.</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a:spLocks noGrp="1"/>
          </p:cNvSpPr>
          <p:nvPr/>
        </p:nvSpPr>
        <p:spPr>
          <a:xfrm>
            <a:off x="609600" y="569595"/>
            <a:ext cx="10972800" cy="110934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SELECT name, city FROM Customers WHERE age BETWEEN 30 AND 40 AND city = 'New York';</a:t>
            </a:r>
            <a:endParaRPr sz="3000"/>
          </a:p>
        </p:txBody>
      </p:sp>
      <p:sp>
        <p:nvSpPr>
          <p:cNvPr id="6" name="Text Box 5"/>
          <p:cNvSpPr txBox="1"/>
          <p:nvPr/>
        </p:nvSpPr>
        <p:spPr>
          <a:xfrm>
            <a:off x="610870" y="2148205"/>
            <a:ext cx="10971530" cy="2061210"/>
          </a:xfrm>
          <a:prstGeom prst="rect">
            <a:avLst/>
          </a:prstGeom>
        </p:spPr>
        <p:txBody>
          <a:bodyPr wrap="square">
            <a:spAutoFit/>
          </a:bodyPr>
          <a:p>
            <a:pPr marL="457200" indent="-457200">
              <a:buFont typeface="Arial" panose="020B0604020202020204" pitchFamily="34" charset="0"/>
              <a:buChar char="•"/>
            </a:pPr>
            <a:r>
              <a:rPr sz="3200"/>
              <a:t>Here, creating a </a:t>
            </a:r>
            <a:r>
              <a:rPr sz="3200" b="1"/>
              <a:t>composite index</a:t>
            </a:r>
            <a:r>
              <a:rPr sz="3200"/>
              <a:t> on age and city would be more efficient than creating separate indexes for age and city. A composite index allows the database to filter records based on both columns at the same time.</a:t>
            </a:r>
            <a:endParaRPr sz="3200"/>
          </a:p>
        </p:txBody>
      </p:sp>
      <p:sp>
        <p:nvSpPr>
          <p:cNvPr id="7" name="Title 1"/>
          <p:cNvSpPr>
            <a:spLocks noGrp="1"/>
          </p:cNvSpPr>
          <p:nvPr/>
        </p:nvSpPr>
        <p:spPr>
          <a:xfrm>
            <a:off x="610870" y="4558030"/>
            <a:ext cx="10972165" cy="110934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CREATE INDEX idx_age_city ON Customers (age, city);</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37535"/>
            <a:ext cx="10972800" cy="582613"/>
          </a:xfrm>
        </p:spPr>
        <p:txBody>
          <a:bodyPr/>
          <a:p>
            <a:pPr algn="ctr"/>
            <a:r>
              <a:rPr lang="en-US" b="1"/>
              <a:t>III. Performance Tuning</a:t>
            </a:r>
            <a:endParaRPr lang="en-US"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III. Performance Tuning</a:t>
            </a:r>
            <a:endParaRPr lang="en-US" b="1"/>
          </a:p>
        </p:txBody>
      </p:sp>
      <p:sp>
        <p:nvSpPr>
          <p:cNvPr id="3" name="Content Placeholder 2"/>
          <p:cNvSpPr>
            <a:spLocks noGrp="1"/>
          </p:cNvSpPr>
          <p:nvPr>
            <p:ph idx="1"/>
          </p:nvPr>
        </p:nvSpPr>
        <p:spPr>
          <a:xfrm>
            <a:off x="609600" y="1174750"/>
            <a:ext cx="10972800" cy="1577340"/>
          </a:xfrm>
        </p:spPr>
        <p:txBody>
          <a:bodyPr/>
          <a:p>
            <a:pPr algn="just"/>
            <a:r>
              <a:rPr lang="en-US"/>
              <a:t>Performance tuning in databases is essential to ensure that queries run efficiently, especially as the amount of data grows. </a:t>
            </a:r>
            <a:endParaRPr lang="en-US"/>
          </a:p>
        </p:txBody>
      </p:sp>
      <p:sp>
        <p:nvSpPr>
          <p:cNvPr id="4" name="Text Box 3"/>
          <p:cNvSpPr txBox="1"/>
          <p:nvPr/>
        </p:nvSpPr>
        <p:spPr>
          <a:xfrm>
            <a:off x="609600" y="2936240"/>
            <a:ext cx="10972800" cy="2061210"/>
          </a:xfrm>
          <a:prstGeom prst="rect">
            <a:avLst/>
          </a:prstGeom>
          <a:noFill/>
        </p:spPr>
        <p:txBody>
          <a:bodyPr wrap="square" rtlCol="0" anchor="t">
            <a:spAutoFit/>
          </a:bodyPr>
          <a:p>
            <a:pPr marL="285750" indent="-285750" algn="just">
              <a:buFont typeface="Arial" panose="020B0604020202020204" pitchFamily="34" charset="0"/>
              <a:buChar char="•"/>
            </a:pPr>
            <a:r>
              <a:rPr lang="en-US" sz="3200">
                <a:sym typeface="+mn-ea"/>
              </a:rPr>
              <a:t>The two key components of performance tuning covered here are </a:t>
            </a:r>
            <a:r>
              <a:rPr lang="en-US" sz="3200" b="1">
                <a:sym typeface="+mn-ea"/>
              </a:rPr>
              <a:t>Query Profiling</a:t>
            </a:r>
            <a:r>
              <a:rPr lang="en-US" sz="3200">
                <a:sym typeface="+mn-ea"/>
              </a:rPr>
              <a:t> and </a:t>
            </a:r>
            <a:r>
              <a:rPr lang="en-US" sz="3200" b="1">
                <a:sym typeface="+mn-ea"/>
              </a:rPr>
              <a:t>Performance Optimization Techniques</a:t>
            </a:r>
            <a:r>
              <a:rPr lang="en-US" sz="3200">
                <a:sym typeface="+mn-ea"/>
              </a:rPr>
              <a:t>. Each helps in identifying bottlenecks and improving query performance.</a:t>
            </a:r>
            <a:endParaRPr lang="en-US" sz="3200">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A. Query Profiling</a:t>
            </a:r>
            <a:endParaRPr lang="en-PH" altLang="en-US" b="1"/>
          </a:p>
        </p:txBody>
      </p:sp>
      <p:sp>
        <p:nvSpPr>
          <p:cNvPr id="3" name="Content Placeholder 2"/>
          <p:cNvSpPr>
            <a:spLocks noGrp="1"/>
          </p:cNvSpPr>
          <p:nvPr>
            <p:ph idx="1"/>
          </p:nvPr>
        </p:nvSpPr>
        <p:spPr/>
        <p:txBody>
          <a:bodyPr/>
          <a:p>
            <a:pPr algn="just"/>
            <a:r>
              <a:rPr lang="en-US"/>
              <a:t>Query profiling involves analyzing how queries are executed to identify inefficiencies, such as slow-running queries, poorly optimized execution plans, or resource-intensive operations.</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Metrics in Query Profiling</a:t>
            </a:r>
            <a:r>
              <a:rPr lang="en-PH" altLang="en-US"/>
              <a:t>:</a:t>
            </a:r>
            <a:endParaRPr lang="en-PH" altLang="en-US"/>
          </a:p>
        </p:txBody>
      </p:sp>
      <p:sp>
        <p:nvSpPr>
          <p:cNvPr id="3" name="Content Placeholder 2"/>
          <p:cNvSpPr>
            <a:spLocks noGrp="1"/>
          </p:cNvSpPr>
          <p:nvPr>
            <p:ph idx="1"/>
          </p:nvPr>
        </p:nvSpPr>
        <p:spPr/>
        <p:txBody>
          <a:bodyPr/>
          <a:p>
            <a:pPr algn="just"/>
            <a:r>
              <a:rPr lang="en-US"/>
              <a:t>Execution Time: The time taken to execute a query.</a:t>
            </a:r>
            <a:endParaRPr lang="en-US"/>
          </a:p>
          <a:p>
            <a:pPr algn="just"/>
            <a:r>
              <a:rPr lang="en-US"/>
              <a:t>Number of Rows Scanned: The total number of rows scanned during execution.</a:t>
            </a:r>
            <a:endParaRPr lang="en-US"/>
          </a:p>
          <a:p>
            <a:pPr algn="just"/>
            <a:r>
              <a:rPr lang="en-US"/>
              <a:t>Index Usage: Whether or not an index was used and how effectively.</a:t>
            </a:r>
            <a:endParaRPr lang="en-US"/>
          </a:p>
          <a:p>
            <a:pPr algn="just"/>
            <a:r>
              <a:rPr lang="en-US"/>
              <a:t>Join Performance: How efficiently multiple tables are joined.</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Example:</a:t>
            </a:r>
            <a:endParaRPr lang="en-PH" altLang="en-US"/>
          </a:p>
        </p:txBody>
      </p:sp>
      <p:sp>
        <p:nvSpPr>
          <p:cNvPr id="3" name="Content Placeholder 2"/>
          <p:cNvSpPr>
            <a:spLocks noGrp="1"/>
          </p:cNvSpPr>
          <p:nvPr>
            <p:ph idx="1"/>
          </p:nvPr>
        </p:nvSpPr>
        <p:spPr>
          <a:xfrm>
            <a:off x="609600" y="1174750"/>
            <a:ext cx="10972800" cy="1014095"/>
          </a:xfrm>
        </p:spPr>
        <p:txBody>
          <a:bodyPr/>
          <a:p>
            <a:pPr algn="just"/>
            <a:r>
              <a:rPr lang="en-US" sz="2600"/>
              <a:t>Consider a scenario in a library database where a query to fetch books by a particular author is running slow:</a:t>
            </a:r>
            <a:endParaRPr lang="en-US" sz="2600"/>
          </a:p>
        </p:txBody>
      </p:sp>
      <p:sp>
        <p:nvSpPr>
          <p:cNvPr id="5" name="Title 1"/>
          <p:cNvSpPr>
            <a:spLocks noGrp="1"/>
          </p:cNvSpPr>
          <p:nvPr/>
        </p:nvSpPr>
        <p:spPr>
          <a:xfrm>
            <a:off x="609600" y="2360930"/>
            <a:ext cx="10972800" cy="97472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SELECT book_title, author_name FROM Books WHERE author_name = 'George Orwell';</a:t>
            </a:r>
            <a:endParaRPr sz="3000"/>
          </a:p>
        </p:txBody>
      </p:sp>
      <p:sp>
        <p:nvSpPr>
          <p:cNvPr id="4" name="Title 1"/>
          <p:cNvSpPr>
            <a:spLocks noGrp="1"/>
          </p:cNvSpPr>
          <p:nvPr/>
        </p:nvSpPr>
        <p:spPr>
          <a:xfrm>
            <a:off x="609600" y="3633470"/>
            <a:ext cx="10972800" cy="894080"/>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EXPLAIN</a:t>
            </a:r>
            <a:r>
              <a:rPr lang="en-PH" sz="3000"/>
              <a:t> ANALYZE</a:t>
            </a:r>
            <a:r>
              <a:rPr sz="3000"/>
              <a:t> SELECT book_title, author_name FROM Books WHERE author_name = 'George Orwell';</a:t>
            </a:r>
            <a:endParaRPr sz="3000"/>
          </a:p>
        </p:txBody>
      </p:sp>
      <p:sp>
        <p:nvSpPr>
          <p:cNvPr id="6" name="Text Box 5"/>
          <p:cNvSpPr txBox="1"/>
          <p:nvPr/>
        </p:nvSpPr>
        <p:spPr>
          <a:xfrm>
            <a:off x="609600" y="4792980"/>
            <a:ext cx="10972800" cy="1782445"/>
          </a:xfrm>
          <a:prstGeom prst="rect">
            <a:avLst/>
          </a:prstGeom>
        </p:spPr>
        <p:txBody>
          <a:bodyPr wrap="square">
            <a:noAutofit/>
          </a:bodyPr>
          <a:p>
            <a:pPr marL="457200" indent="-457200" algn="just">
              <a:buFont typeface="Arial" panose="020B0604020202020204" pitchFamily="34" charset="0"/>
              <a:buChar char="•"/>
            </a:pPr>
            <a:r>
              <a:rPr sz="2800"/>
              <a:t>The output might show that a full table scan is being performed because there is no index on the author_name column. This means that the database has to scan every row in the Books table, leading to poor performance.</a:t>
            </a:r>
            <a:endParaRPr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B. Performance Optimization Techniques</a:t>
            </a:r>
            <a:endParaRPr lang="en-PH" altLang="en-US" b="1"/>
          </a:p>
        </p:txBody>
      </p:sp>
      <p:sp>
        <p:nvSpPr>
          <p:cNvPr id="3" name="Content Placeholder 2"/>
          <p:cNvSpPr>
            <a:spLocks noGrp="1"/>
          </p:cNvSpPr>
          <p:nvPr>
            <p:ph idx="1"/>
          </p:nvPr>
        </p:nvSpPr>
        <p:spPr/>
        <p:txBody>
          <a:bodyPr/>
          <a:p>
            <a:pPr algn="just"/>
            <a:r>
              <a:rPr lang="en-US"/>
              <a:t>Once query profiling identifies bottlenecks, performance optimization techniques can be applied to improve query efficiency.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I. Query Processing Techniques</a:t>
            </a:r>
            <a:endParaRPr lang="en-US" b="1"/>
          </a:p>
        </p:txBody>
      </p:sp>
      <p:sp>
        <p:nvSpPr>
          <p:cNvPr id="3" name="Content Placeholder 2"/>
          <p:cNvSpPr>
            <a:spLocks noGrp="1"/>
          </p:cNvSpPr>
          <p:nvPr>
            <p:ph idx="1"/>
          </p:nvPr>
        </p:nvSpPr>
        <p:spPr>
          <a:xfrm>
            <a:off x="609600" y="1174750"/>
            <a:ext cx="10972800" cy="1909445"/>
          </a:xfrm>
        </p:spPr>
        <p:txBody>
          <a:bodyPr/>
          <a:p>
            <a:pPr algn="just"/>
            <a:r>
              <a:rPr lang="en-US"/>
              <a:t>Query processing techniques are essential to database systems, determining how queries are executed efficiently. The process involves parsing, optimization, and execution. </a:t>
            </a:r>
            <a:endParaRPr lang="en-US"/>
          </a:p>
        </p:txBody>
      </p:sp>
      <p:sp>
        <p:nvSpPr>
          <p:cNvPr id="4" name="Text Box 3"/>
          <p:cNvSpPr txBox="1"/>
          <p:nvPr/>
        </p:nvSpPr>
        <p:spPr>
          <a:xfrm>
            <a:off x="608965" y="2967990"/>
            <a:ext cx="10974070" cy="1568450"/>
          </a:xfrm>
          <a:prstGeom prst="rect">
            <a:avLst/>
          </a:prstGeom>
          <a:noFill/>
        </p:spPr>
        <p:txBody>
          <a:bodyPr wrap="square" rtlCol="0" anchor="t">
            <a:spAutoFit/>
          </a:bodyPr>
          <a:p>
            <a:pPr marL="457200" indent="-457200" algn="just">
              <a:buFont typeface="Arial" panose="020B0604020202020204" pitchFamily="34" charset="0"/>
              <a:buChar char="•"/>
            </a:pPr>
            <a:r>
              <a:rPr lang="en-US" sz="3200">
                <a:sym typeface="+mn-ea"/>
              </a:rPr>
              <a:t>By learning these techniques, </a:t>
            </a:r>
            <a:r>
              <a:rPr lang="en-PH" altLang="en-US" sz="3200">
                <a:sym typeface="+mn-ea"/>
              </a:rPr>
              <a:t>you </a:t>
            </a:r>
            <a:r>
              <a:rPr lang="en-US" sz="3200">
                <a:sym typeface="+mn-ea"/>
              </a:rPr>
              <a:t>will gain insight into how queries are transformed from high-level instructions into operations on data.</a:t>
            </a:r>
            <a:endParaRPr lang="en-US" sz="320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1. </a:t>
            </a:r>
            <a:r>
              <a:rPr lang="en-US"/>
              <a:t>Indexing</a:t>
            </a:r>
            <a:endParaRPr lang="en-US"/>
          </a:p>
        </p:txBody>
      </p:sp>
      <p:sp>
        <p:nvSpPr>
          <p:cNvPr id="3" name="Content Placeholder 2"/>
          <p:cNvSpPr>
            <a:spLocks noGrp="1"/>
          </p:cNvSpPr>
          <p:nvPr>
            <p:ph idx="1"/>
          </p:nvPr>
        </p:nvSpPr>
        <p:spPr/>
        <p:txBody>
          <a:bodyPr/>
          <a:p>
            <a:pPr algn="just"/>
            <a:r>
              <a:rPr lang="en-US"/>
              <a:t>Indexes speed up data retrieval by reducing the number of rows the database has to scan. Optimizing index usage is one of the most effective ways to improve query performance.</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Query Rewriting</a:t>
            </a:r>
            <a:endParaRPr lang="en-US"/>
          </a:p>
        </p:txBody>
      </p:sp>
      <p:sp>
        <p:nvSpPr>
          <p:cNvPr id="3" name="Content Placeholder 2"/>
          <p:cNvSpPr>
            <a:spLocks noGrp="1"/>
          </p:cNvSpPr>
          <p:nvPr>
            <p:ph idx="1"/>
          </p:nvPr>
        </p:nvSpPr>
        <p:spPr>
          <a:xfrm>
            <a:off x="600710" y="1174750"/>
            <a:ext cx="10972800" cy="1681480"/>
          </a:xfrm>
        </p:spPr>
        <p:txBody>
          <a:bodyPr/>
          <a:p>
            <a:pPr algn="just"/>
            <a:r>
              <a:rPr lang="en-US"/>
              <a:t>Rewriting queries can often make them more efficient. This involves reducing the complexity of queries, avoiding unnecessary joins, or limiting the number of rows returned.</a:t>
            </a:r>
            <a:endParaRPr lang="en-US"/>
          </a:p>
        </p:txBody>
      </p:sp>
      <p:sp>
        <p:nvSpPr>
          <p:cNvPr id="4" name="Text Box 3"/>
          <p:cNvSpPr txBox="1"/>
          <p:nvPr/>
        </p:nvSpPr>
        <p:spPr>
          <a:xfrm>
            <a:off x="601345" y="3013710"/>
            <a:ext cx="10972165" cy="1568450"/>
          </a:xfrm>
          <a:prstGeom prst="rect">
            <a:avLst/>
          </a:prstGeom>
        </p:spPr>
        <p:txBody>
          <a:bodyPr wrap="square">
            <a:spAutoFit/>
          </a:bodyPr>
          <a:p>
            <a:pPr marL="285750" indent="-285750" algn="just">
              <a:buFont typeface="Arial" panose="020B0604020202020204" pitchFamily="34" charset="0"/>
              <a:buChar char="•"/>
            </a:pPr>
            <a:r>
              <a:rPr sz="3200" b="1"/>
              <a:t>Example:</a:t>
            </a:r>
            <a:r>
              <a:rPr sz="3200"/>
              <a:t> Instead of using SELECT *, which fetches all columns (even the ones not needed), specify only the columns required:</a:t>
            </a:r>
            <a:endParaRPr sz="3200"/>
          </a:p>
        </p:txBody>
      </p:sp>
      <p:sp>
        <p:nvSpPr>
          <p:cNvPr id="5" name="Title 1"/>
          <p:cNvSpPr>
            <a:spLocks noGrp="1"/>
          </p:cNvSpPr>
          <p:nvPr/>
        </p:nvSpPr>
        <p:spPr>
          <a:xfrm>
            <a:off x="609600" y="4891405"/>
            <a:ext cx="10972800" cy="97472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SELECT student_name, grade FROM Students WHERE enrollment_year = 2022;</a:t>
            </a:r>
            <a:endParaRPr sz="3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3. </a:t>
            </a:r>
            <a:r>
              <a:rPr lang="en-US"/>
              <a:t>Denormalization</a:t>
            </a:r>
            <a:endParaRPr lang="en-US"/>
          </a:p>
        </p:txBody>
      </p:sp>
      <p:sp>
        <p:nvSpPr>
          <p:cNvPr id="3" name="Content Placeholder 2"/>
          <p:cNvSpPr>
            <a:spLocks noGrp="1"/>
          </p:cNvSpPr>
          <p:nvPr>
            <p:ph idx="1"/>
          </p:nvPr>
        </p:nvSpPr>
        <p:spPr>
          <a:xfrm>
            <a:off x="609600" y="1174750"/>
            <a:ext cx="10972800" cy="2254250"/>
          </a:xfrm>
        </p:spPr>
        <p:txBody>
          <a:bodyPr/>
          <a:p>
            <a:pPr algn="just"/>
            <a:r>
              <a:rPr lang="en-US"/>
              <a:t>While normalization ensures data consistency, it can introduce complex joins, leading to slower queries. Denormalization can sometimes be used to optimize performance by storing redundant data to avoid joins.</a:t>
            </a:r>
            <a:endParaRPr lang="en-US"/>
          </a:p>
        </p:txBody>
      </p:sp>
      <p:sp>
        <p:nvSpPr>
          <p:cNvPr id="4" name="Text Box 3"/>
          <p:cNvSpPr txBox="1"/>
          <p:nvPr/>
        </p:nvSpPr>
        <p:spPr>
          <a:xfrm>
            <a:off x="609600" y="3429000"/>
            <a:ext cx="10971530" cy="2553335"/>
          </a:xfrm>
          <a:prstGeom prst="rect">
            <a:avLst/>
          </a:prstGeom>
        </p:spPr>
        <p:txBody>
          <a:bodyPr wrap="square">
            <a:spAutoFit/>
          </a:bodyPr>
          <a:p>
            <a:pPr marL="285750" indent="-285750" algn="just">
              <a:buFont typeface="Arial" panose="020B0604020202020204" pitchFamily="34" charset="0"/>
              <a:buChar char="•"/>
            </a:pPr>
            <a:r>
              <a:rPr sz="3200" b="1"/>
              <a:t>Scenario:</a:t>
            </a:r>
            <a:r>
              <a:rPr sz="3200"/>
              <a:t> In an </a:t>
            </a:r>
            <a:r>
              <a:rPr sz="3200" b="1"/>
              <a:t>inventory management system</a:t>
            </a:r>
            <a:r>
              <a:rPr sz="3200"/>
              <a:t>, every time a product is queried, multiple tables (e.g., Products, Categories, Suppliers) are joined. To optimize this, you could store the category name directly in the Products table, reducing the need for joins</a:t>
            </a:r>
            <a:r>
              <a:rPr lang="en-PH" sz="3200"/>
              <a:t>.</a:t>
            </a:r>
            <a:endParaRPr lang="en-PH" sz="3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534035" y="359410"/>
            <a:ext cx="10972800" cy="140144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2600"/>
              <a:t>SELECT Products.product_name, Categories.category_name </a:t>
            </a:r>
            <a:endParaRPr sz="2600"/>
          </a:p>
          <a:p>
            <a:pPr algn="l"/>
            <a:r>
              <a:rPr sz="2600"/>
              <a:t>FROM Products </a:t>
            </a:r>
            <a:endParaRPr sz="2600"/>
          </a:p>
          <a:p>
            <a:pPr algn="l"/>
            <a:r>
              <a:rPr sz="2600"/>
              <a:t>JOIN Categories ON Products.category_id = Categories.category_id;</a:t>
            </a:r>
            <a:endParaRPr sz="2600"/>
          </a:p>
        </p:txBody>
      </p:sp>
      <p:sp>
        <p:nvSpPr>
          <p:cNvPr id="8" name="Title 1"/>
          <p:cNvSpPr>
            <a:spLocks noGrp="1"/>
          </p:cNvSpPr>
          <p:nvPr/>
        </p:nvSpPr>
        <p:spPr>
          <a:xfrm>
            <a:off x="534035" y="2070735"/>
            <a:ext cx="10972800" cy="951230"/>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3000"/>
              <a:t>SELECT product_name, category_name FROM Products;</a:t>
            </a:r>
            <a:endParaRPr sz="3000"/>
          </a:p>
        </p:txBody>
      </p:sp>
      <p:sp>
        <p:nvSpPr>
          <p:cNvPr id="9" name="Text Box 8"/>
          <p:cNvSpPr txBox="1"/>
          <p:nvPr/>
        </p:nvSpPr>
        <p:spPr>
          <a:xfrm>
            <a:off x="534035" y="3349625"/>
            <a:ext cx="10973435" cy="1076325"/>
          </a:xfrm>
          <a:prstGeom prst="rect">
            <a:avLst/>
          </a:prstGeom>
        </p:spPr>
        <p:txBody>
          <a:bodyPr wrap="square">
            <a:spAutoFit/>
          </a:bodyPr>
          <a:p>
            <a:pPr marL="285750" indent="-285750" algn="just">
              <a:buFont typeface="Arial" panose="020B0604020202020204" pitchFamily="34" charset="0"/>
              <a:buChar char="•"/>
            </a:pPr>
            <a:r>
              <a:rPr sz="3200"/>
              <a:t>Denormalization simplifies the query and improves performance.</a:t>
            </a:r>
            <a:endParaRPr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a:t>4. Caching</a:t>
            </a:r>
            <a:endParaRPr lang="en-PH" altLang="en-US"/>
          </a:p>
        </p:txBody>
      </p:sp>
      <p:sp>
        <p:nvSpPr>
          <p:cNvPr id="3" name="Content Placeholder 2"/>
          <p:cNvSpPr>
            <a:spLocks noGrp="1"/>
          </p:cNvSpPr>
          <p:nvPr>
            <p:ph idx="1"/>
          </p:nvPr>
        </p:nvSpPr>
        <p:spPr>
          <a:xfrm>
            <a:off x="609600" y="1174750"/>
            <a:ext cx="10972800" cy="1372870"/>
          </a:xfrm>
        </p:spPr>
        <p:txBody>
          <a:bodyPr/>
          <a:p>
            <a:r>
              <a:rPr lang="en-US"/>
              <a:t>Caching frequently accessed data in memory reduces the load on the database and speeds up query execution.</a:t>
            </a:r>
            <a:endParaRPr lang="en-US"/>
          </a:p>
        </p:txBody>
      </p:sp>
      <p:sp>
        <p:nvSpPr>
          <p:cNvPr id="4" name="Text Box 3"/>
          <p:cNvSpPr txBox="1"/>
          <p:nvPr/>
        </p:nvSpPr>
        <p:spPr>
          <a:xfrm>
            <a:off x="609600" y="2548255"/>
            <a:ext cx="10972800" cy="2061210"/>
          </a:xfrm>
          <a:prstGeom prst="rect">
            <a:avLst/>
          </a:prstGeom>
        </p:spPr>
        <p:txBody>
          <a:bodyPr wrap="square">
            <a:spAutoFit/>
          </a:bodyPr>
          <a:p>
            <a:pPr marL="457200" indent="-457200" algn="just">
              <a:buFont typeface="Arial" panose="020B0604020202020204" pitchFamily="34" charset="0"/>
              <a:buChar char="•"/>
            </a:pPr>
            <a:r>
              <a:rPr sz="3200" b="1">
                <a:sym typeface="+mn-ea"/>
              </a:rPr>
              <a:t>Scenario</a:t>
            </a:r>
            <a:r>
              <a:rPr sz="3200"/>
              <a:t>: In a </a:t>
            </a:r>
            <a:r>
              <a:rPr sz="3200" b="1"/>
              <a:t>news website</a:t>
            </a:r>
            <a:r>
              <a:rPr sz="3200"/>
              <a:t>, articles that are frequently accessed can be cached in memory rather than querying the database repeatedly. Tools like Redis or Memcached can be used for caching.</a:t>
            </a:r>
            <a:endParaRPr sz="3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5. Partitioning</a:t>
            </a:r>
            <a:endParaRPr lang="en-US"/>
          </a:p>
        </p:txBody>
      </p:sp>
      <p:sp>
        <p:nvSpPr>
          <p:cNvPr id="3" name="Content Placeholder 2"/>
          <p:cNvSpPr>
            <a:spLocks noGrp="1"/>
          </p:cNvSpPr>
          <p:nvPr>
            <p:ph idx="1"/>
          </p:nvPr>
        </p:nvSpPr>
        <p:spPr>
          <a:xfrm>
            <a:off x="609600" y="1174750"/>
            <a:ext cx="10972800" cy="1718945"/>
          </a:xfrm>
        </p:spPr>
        <p:txBody>
          <a:bodyPr/>
          <a:p>
            <a:pPr algn="just"/>
            <a:r>
              <a:rPr lang="en-US"/>
              <a:t>Partitioning splits large tables into smaller, more manageable pieces, allowing the database to scan only relevant sections during queries.</a:t>
            </a:r>
            <a:endParaRPr lang="en-US"/>
          </a:p>
        </p:txBody>
      </p:sp>
      <p:sp>
        <p:nvSpPr>
          <p:cNvPr id="4" name="Content Placeholder 2"/>
          <p:cNvSpPr>
            <a:spLocks noGrp="1"/>
          </p:cNvSpPr>
          <p:nvPr/>
        </p:nvSpPr>
        <p:spPr>
          <a:xfrm>
            <a:off x="609600" y="3123565"/>
            <a:ext cx="10972800" cy="2253615"/>
          </a:xfrm>
          <a:prstGeom prst="rect">
            <a:avLst/>
          </a:prstGeom>
          <a:noFill/>
          <a:ln w="9525">
            <a:noFill/>
          </a:ln>
        </p:spPr>
        <p:txBody>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a:t>Scenario:</a:t>
            </a:r>
            <a:r>
              <a:rPr lang="en-US"/>
              <a:t> In a log management system, logs are stored in a large table. Partitioning the table by log_date ensures that queries for logs within a specific date range only scan the relevant partition, improving performance.</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1"/>
          <p:cNvSpPr>
            <a:spLocks noGrp="1"/>
          </p:cNvSpPr>
          <p:nvPr/>
        </p:nvSpPr>
        <p:spPr>
          <a:xfrm>
            <a:off x="382905" y="250190"/>
            <a:ext cx="10972800" cy="4219575"/>
          </a:xfrm>
          <a:prstGeom prst="rect">
            <a:avLst/>
          </a:prstGeom>
        </p:spPr>
        <p:style>
          <a:lnRef idx="0">
            <a:srgbClr val="FFFFFF"/>
          </a:lnRef>
          <a:fillRef idx="1">
            <a:prstClr val="black"/>
          </a:fillRef>
          <a:effectRef idx="2">
            <a:prstClr val="black"/>
          </a:effectRef>
          <a:fontRef idx="minor">
            <a:schemeClr val="lt1"/>
          </a:fontRef>
        </p:style>
        <p:txBody>
          <a:bodyPr anchor="ctr" anchorCtr="0"/>
          <a:lstStyle>
            <a:lvl1pPr algn="l" rtl="0" fontAlgn="base">
              <a:spcBef>
                <a:spcPct val="0"/>
              </a:spcBef>
              <a:spcAft>
                <a:spcPct val="0"/>
              </a:spcAft>
              <a:defRPr sz="3600" kern="1200">
                <a:solidFill>
                  <a:schemeClr val="lt1"/>
                </a:solidFill>
                <a:latin typeface="+mj-lt"/>
                <a:ea typeface="+mj-ea"/>
                <a:cs typeface="+mj-cs"/>
              </a:defRPr>
            </a:lvl1pPr>
            <a:lvl2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lt1"/>
                </a:solidFill>
                <a:latin typeface="Arial" panose="020B0604020202020204" pitchFamily="34" charset="0"/>
                <a:ea typeface="SimSun" panose="02010600030101010101" pitchFamily="2" charset="-122"/>
              </a:defRPr>
            </a:lvl9pPr>
          </a:lstStyle>
          <a:p>
            <a:pPr algn="l"/>
            <a:r>
              <a:rPr sz="2600"/>
              <a:t>CREATE TABLE Logs (</a:t>
            </a:r>
            <a:endParaRPr sz="2600"/>
          </a:p>
          <a:p>
            <a:pPr algn="l"/>
            <a:r>
              <a:rPr sz="2600"/>
              <a:t>    log_id INT,</a:t>
            </a:r>
            <a:endParaRPr sz="2600"/>
          </a:p>
          <a:p>
            <a:pPr algn="l"/>
            <a:r>
              <a:rPr sz="2600"/>
              <a:t>    log_date DATE,</a:t>
            </a:r>
            <a:endParaRPr sz="2600"/>
          </a:p>
          <a:p>
            <a:pPr algn="l"/>
            <a:r>
              <a:rPr sz="2600"/>
              <a:t>    message TEXT,</a:t>
            </a:r>
            <a:endParaRPr sz="2600"/>
          </a:p>
          <a:p>
            <a:pPr algn="l"/>
            <a:r>
              <a:rPr sz="2600"/>
              <a:t>    PRIMARY KEY (log_id, log_date)</a:t>
            </a:r>
            <a:endParaRPr sz="2600"/>
          </a:p>
          <a:p>
            <a:pPr algn="l"/>
            <a:r>
              <a:rPr sz="2600"/>
              <a:t>) ENGINE = InnoDB</a:t>
            </a:r>
            <a:endParaRPr sz="2600"/>
          </a:p>
          <a:p>
            <a:pPr algn="l"/>
            <a:r>
              <a:rPr sz="2600"/>
              <a:t>PARTITION BY RANGE (YEAR(log_date)) (</a:t>
            </a:r>
            <a:endParaRPr sz="2600"/>
          </a:p>
          <a:p>
            <a:pPr algn="l"/>
            <a:r>
              <a:rPr sz="2600"/>
              <a:t>    PARTITION p2022 VALUES LESS THAN (2023),</a:t>
            </a:r>
            <a:endParaRPr sz="2600"/>
          </a:p>
          <a:p>
            <a:pPr algn="l"/>
            <a:r>
              <a:rPr sz="2600"/>
              <a:t>    PARTITION p2023 VALUES LESS THAN (2024)</a:t>
            </a:r>
            <a:endParaRPr sz="2600"/>
          </a:p>
          <a:p>
            <a:pPr algn="l"/>
            <a:r>
              <a:rPr sz="2600"/>
              <a:t>);</a:t>
            </a:r>
            <a:endParaRPr sz="2600"/>
          </a:p>
        </p:txBody>
      </p:sp>
      <p:sp>
        <p:nvSpPr>
          <p:cNvPr id="5" name="Text Box 4"/>
          <p:cNvSpPr txBox="1"/>
          <p:nvPr/>
        </p:nvSpPr>
        <p:spPr>
          <a:xfrm>
            <a:off x="382905" y="4838700"/>
            <a:ext cx="10973435" cy="1076325"/>
          </a:xfrm>
          <a:prstGeom prst="rect">
            <a:avLst/>
          </a:prstGeom>
        </p:spPr>
        <p:txBody>
          <a:bodyPr wrap="square">
            <a:spAutoFit/>
          </a:bodyPr>
          <a:p>
            <a:pPr marL="285750" indent="-285750" algn="just">
              <a:buFont typeface="Arial" panose="020B0604020202020204" pitchFamily="34" charset="0"/>
              <a:buChar char="•"/>
            </a:pPr>
            <a:r>
              <a:rPr sz="3200"/>
              <a:t>Now, when you query logs from 2023, only the p2023 partition is scanned, significantly speeding up the query.</a:t>
            </a:r>
            <a:endParaRPr sz="32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3137535"/>
            <a:ext cx="10972800" cy="582613"/>
          </a:xfrm>
        </p:spPr>
        <p:txBody>
          <a:bodyPr/>
          <a:p>
            <a:pPr algn="ctr"/>
            <a:r>
              <a:rPr lang="en-PH" altLang="en-US" b="1"/>
              <a:t>End</a:t>
            </a:r>
            <a:endParaRPr lang="en-PH" altLang="en-US"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A</a:t>
            </a:r>
            <a:r>
              <a:rPr lang="en-US" b="1"/>
              <a:t>. Query Parsing and Optimization</a:t>
            </a:r>
            <a:endParaRPr lang="en-US" b="1"/>
          </a:p>
        </p:txBody>
      </p:sp>
      <p:sp>
        <p:nvSpPr>
          <p:cNvPr id="3" name="Content Placeholder 2"/>
          <p:cNvSpPr>
            <a:spLocks noGrp="1"/>
          </p:cNvSpPr>
          <p:nvPr>
            <p:ph idx="1"/>
          </p:nvPr>
        </p:nvSpPr>
        <p:spPr>
          <a:xfrm>
            <a:off x="609600" y="1174750"/>
            <a:ext cx="10972800" cy="787400"/>
          </a:xfrm>
        </p:spPr>
        <p:txBody>
          <a:bodyPr/>
          <a:p>
            <a:pPr marL="0" indent="0">
              <a:buNone/>
            </a:pPr>
            <a:r>
              <a:rPr lang="en-PH" altLang="en-US" b="1"/>
              <a:t>A.1 </a:t>
            </a:r>
            <a:r>
              <a:rPr lang="en-US" b="1"/>
              <a:t>Query Parsing</a:t>
            </a:r>
            <a:endParaRPr lang="en-US" b="1"/>
          </a:p>
        </p:txBody>
      </p:sp>
      <p:sp>
        <p:nvSpPr>
          <p:cNvPr id="4" name="Text Box 3"/>
          <p:cNvSpPr txBox="1"/>
          <p:nvPr/>
        </p:nvSpPr>
        <p:spPr>
          <a:xfrm>
            <a:off x="610235" y="2060575"/>
            <a:ext cx="10972165" cy="2519045"/>
          </a:xfrm>
          <a:prstGeom prst="rect">
            <a:avLst/>
          </a:prstGeom>
        </p:spPr>
        <p:txBody>
          <a:bodyPr wrap="square">
            <a:noAutofit/>
          </a:bodyPr>
          <a:p>
            <a:pPr marL="285750" indent="-285750" algn="just">
              <a:buFont typeface="Arial" panose="020B0604020202020204" pitchFamily="34" charset="0"/>
              <a:buChar char="•"/>
            </a:pPr>
            <a:r>
              <a:rPr sz="3200"/>
              <a:t>Query parsing is the first step in query processing, where the database takes the SQL query written by the user and checks its validity in terms of syntax and structure. It transforms the SQL statement into an internal representatio</a:t>
            </a:r>
            <a:r>
              <a:rPr lang="en-PH" sz="3200"/>
              <a:t>n.</a:t>
            </a:r>
            <a:endParaRPr lang="en-PH"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Key Concepts:</a:t>
            </a:r>
            <a:endParaRPr lang="en-US"/>
          </a:p>
        </p:txBody>
      </p:sp>
      <p:sp>
        <p:nvSpPr>
          <p:cNvPr id="3" name="Content Placeholder 2"/>
          <p:cNvSpPr>
            <a:spLocks noGrp="1"/>
          </p:cNvSpPr>
          <p:nvPr>
            <p:ph idx="1"/>
          </p:nvPr>
        </p:nvSpPr>
        <p:spPr/>
        <p:txBody>
          <a:bodyPr/>
          <a:p>
            <a:pPr algn="just"/>
            <a:r>
              <a:rPr lang="en-US"/>
              <a:t>Syntax Checking: Ensures that the SQL query follows the rules of the SQL language.</a:t>
            </a:r>
            <a:endParaRPr lang="en-US"/>
          </a:p>
          <a:p>
            <a:pPr algn="just"/>
            <a:r>
              <a:rPr lang="en-US"/>
              <a:t>Semantic Analysis: Verifies that the query references correct tables and columns in the database.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2160270"/>
          </a:xfrm>
        </p:spPr>
        <p:style>
          <a:lnRef idx="0">
            <a:srgbClr val="FFFFFF"/>
          </a:lnRef>
          <a:fillRef idx="1">
            <a:prstClr val="black"/>
          </a:fillRef>
          <a:effectRef idx="2">
            <a:prstClr val="black"/>
          </a:effectRef>
          <a:fontRef idx="minor">
            <a:schemeClr val="lt1"/>
          </a:fontRef>
        </p:style>
        <p:txBody>
          <a:bodyPr/>
          <a:p>
            <a:pPr algn="l"/>
            <a:r>
              <a:rPr sz="3200"/>
              <a:t>SELECT s.StudentID, s.FirstName, d.DepartmentName</a:t>
            </a:r>
            <a:br>
              <a:rPr sz="3200"/>
            </a:br>
            <a:r>
              <a:rPr sz="3200"/>
              <a:t>FROM students s</a:t>
            </a:r>
            <a:br>
              <a:rPr sz="3200"/>
            </a:br>
            <a:r>
              <a:rPr sz="3200"/>
              <a:t>JOIN departments d ON s.DepartmentID = d.DepartmentID</a:t>
            </a:r>
            <a:br>
              <a:rPr sz="3200"/>
            </a:br>
            <a:r>
              <a:rPr sz="3200"/>
              <a:t>WHERE d.DepartmentName = 'CEIT';</a:t>
            </a:r>
            <a:endParaRPr sz="3200"/>
          </a:p>
        </p:txBody>
      </p:sp>
      <p:sp>
        <p:nvSpPr>
          <p:cNvPr id="3" name="Content Placeholder 2"/>
          <p:cNvSpPr>
            <a:spLocks noGrp="1"/>
          </p:cNvSpPr>
          <p:nvPr>
            <p:ph idx="1"/>
          </p:nvPr>
        </p:nvSpPr>
        <p:spPr>
          <a:xfrm>
            <a:off x="514350" y="2582545"/>
            <a:ext cx="10972800" cy="728980"/>
          </a:xfrm>
        </p:spPr>
        <p:txBody>
          <a:bodyPr/>
          <a:p>
            <a:pPr marL="0" indent="0" algn="just">
              <a:buNone/>
            </a:pPr>
            <a:r>
              <a:rPr lang="en-US"/>
              <a:t>The query parser will:</a:t>
            </a:r>
            <a:endParaRPr lang="en-US"/>
          </a:p>
          <a:p>
            <a:pPr marL="0" indent="0" algn="just">
              <a:buNone/>
            </a:pPr>
            <a:endParaRPr lang="en-US"/>
          </a:p>
        </p:txBody>
      </p:sp>
      <p:sp>
        <p:nvSpPr>
          <p:cNvPr id="4" name="Text Box 3"/>
          <p:cNvSpPr txBox="1"/>
          <p:nvPr/>
        </p:nvSpPr>
        <p:spPr>
          <a:xfrm>
            <a:off x="609600" y="3338195"/>
            <a:ext cx="10972800" cy="2553335"/>
          </a:xfrm>
          <a:prstGeom prst="rect">
            <a:avLst/>
          </a:prstGeom>
          <a:noFill/>
        </p:spPr>
        <p:txBody>
          <a:bodyPr wrap="square" rtlCol="0" anchor="t">
            <a:spAutoFit/>
          </a:bodyPr>
          <a:p>
            <a:pPr marL="514350" indent="-514350" algn="l">
              <a:buFont typeface="Arial" panose="020B0604020202020204" pitchFamily="34" charset="0"/>
              <a:buChar char="•"/>
            </a:pPr>
            <a:r>
              <a:rPr lang="en-US" sz="3200">
                <a:sym typeface="+mn-ea"/>
              </a:rPr>
              <a:t>Check the syntax (keywords like SELECT, FROM,</a:t>
            </a:r>
            <a:r>
              <a:rPr lang="en-PH" altLang="en-US" sz="3200">
                <a:sym typeface="+mn-ea"/>
              </a:rPr>
              <a:t> JOIN</a:t>
            </a:r>
            <a:r>
              <a:rPr lang="en-US" sz="3200">
                <a:sym typeface="+mn-ea"/>
              </a:rPr>
              <a:t> and WHERE).</a:t>
            </a:r>
            <a:endParaRPr lang="en-US" sz="3200"/>
          </a:p>
          <a:p>
            <a:pPr marL="514350" indent="-514350" algn="l">
              <a:buFont typeface="Arial" panose="020B0604020202020204" pitchFamily="34" charset="0"/>
              <a:buChar char="•"/>
            </a:pPr>
            <a:r>
              <a:rPr lang="en-US" sz="3200">
                <a:sym typeface="+mn-ea"/>
              </a:rPr>
              <a:t>Confirm that </a:t>
            </a:r>
            <a:r>
              <a:rPr sz="3200">
                <a:sym typeface="+mn-ea"/>
              </a:rPr>
              <a:t>students </a:t>
            </a:r>
            <a:r>
              <a:rPr lang="en-PH" sz="3200">
                <a:sym typeface="+mn-ea"/>
              </a:rPr>
              <a:t>and departments are </a:t>
            </a:r>
            <a:r>
              <a:rPr lang="en-US" sz="3200">
                <a:sym typeface="+mn-ea"/>
              </a:rPr>
              <a:t>valid table</a:t>
            </a:r>
            <a:r>
              <a:rPr lang="en-PH" altLang="en-US" sz="3200">
                <a:sym typeface="+mn-ea"/>
              </a:rPr>
              <a:t>s</a:t>
            </a:r>
            <a:r>
              <a:rPr lang="en-US" sz="3200">
                <a:sym typeface="+mn-ea"/>
              </a:rPr>
              <a:t>, and </a:t>
            </a:r>
            <a:r>
              <a:rPr sz="3200">
                <a:sym typeface="+mn-ea"/>
              </a:rPr>
              <a:t>StudentID</a:t>
            </a:r>
            <a:r>
              <a:rPr lang="en-PH" sz="3200">
                <a:sym typeface="+mn-ea"/>
              </a:rPr>
              <a:t>, FirstName, DepartmentName, and DepartmentID</a:t>
            </a:r>
            <a:r>
              <a:rPr lang="en-US" sz="3200">
                <a:sym typeface="+mn-ea"/>
              </a:rPr>
              <a:t> are valid columns.</a:t>
            </a:r>
            <a:endParaRPr lang="en-US" sz="32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PH" altLang="en-US" b="1"/>
              <a:t>A.2 Query Optimization</a:t>
            </a:r>
            <a:endParaRPr lang="en-PH" altLang="en-US" b="1"/>
          </a:p>
        </p:txBody>
      </p:sp>
      <p:sp>
        <p:nvSpPr>
          <p:cNvPr id="3" name="Content Placeholder 2"/>
          <p:cNvSpPr>
            <a:spLocks noGrp="1"/>
          </p:cNvSpPr>
          <p:nvPr>
            <p:ph idx="1"/>
          </p:nvPr>
        </p:nvSpPr>
        <p:spPr/>
        <p:txBody>
          <a:bodyPr/>
          <a:p>
            <a:pPr algn="just"/>
            <a:r>
              <a:rPr lang="en-US"/>
              <a:t>Once the query is parsed, the next step is query optimization. The optimizer generates different execution strategies and chooses the most efficient one. This is based on factors like table size, indexes, and available resources.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Optimization:</a:t>
            </a:r>
            <a:endParaRPr lang="en-US"/>
          </a:p>
        </p:txBody>
      </p:sp>
      <p:sp>
        <p:nvSpPr>
          <p:cNvPr id="3" name="Content Placeholder 2"/>
          <p:cNvSpPr>
            <a:spLocks noGrp="1"/>
          </p:cNvSpPr>
          <p:nvPr>
            <p:ph idx="1"/>
          </p:nvPr>
        </p:nvSpPr>
        <p:spPr/>
        <p:txBody>
          <a:bodyPr/>
          <a:p>
            <a:pPr algn="just"/>
            <a:r>
              <a:rPr lang="en-US"/>
              <a:t>Rule-based optimization: Uses predefined rules to choose the best query plan.</a:t>
            </a:r>
            <a:endParaRPr lang="en-US"/>
          </a:p>
          <a:p>
            <a:pPr algn="just"/>
            <a:r>
              <a:rPr lang="en-US"/>
              <a:t>Cost-based optimization: Considers various execution plans and picks the one with the lowest cost, based on factors like CPU usage, memory, and disk access.</a:t>
            </a:r>
            <a:endParaRPr lang="en-US"/>
          </a:p>
        </p:txBody>
      </p:sp>
    </p:spTree>
  </p:cSld>
  <p:clrMapOvr>
    <a:masterClrMapping/>
  </p:clrMapOvr>
</p:sld>
</file>

<file path=ppt/tags/tag1.xml><?xml version="1.0" encoding="utf-8"?>
<p:tagLst xmlns:p="http://schemas.openxmlformats.org/presentationml/2006/main">
  <p:tag name="TABLE_ENDDRAG_ORIGIN_RECT" val="864*448"/>
  <p:tag name="TABLE_ENDDRAG_RECT" val="48*82*864*448"/>
</p:tagLst>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12967</Words>
  <Application>WPS Presentation</Application>
  <PresentationFormat>Widescreen</PresentationFormat>
  <Paragraphs>313</Paragraphs>
  <Slides>47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47</vt:i4>
      </vt:variant>
    </vt:vector>
  </HeadingPairs>
  <TitlesOfParts>
    <vt:vector size="55" baseType="lpstr">
      <vt:lpstr>Arial</vt:lpstr>
      <vt:lpstr>SimSun</vt:lpstr>
      <vt:lpstr>Wingdings</vt:lpstr>
      <vt:lpstr>Georgia</vt:lpstr>
      <vt:lpstr>Microsoft YaHei</vt:lpstr>
      <vt:lpstr>Arial Unicode MS</vt:lpstr>
      <vt:lpstr>Calibri</vt:lpstr>
      <vt:lpstr>Blue Waves</vt:lpstr>
      <vt:lpstr>Query Optimization and Performance Tuning</vt:lpstr>
      <vt:lpstr>Overview:</vt:lpstr>
      <vt:lpstr>I. Query Processing Techniques</vt:lpstr>
      <vt:lpstr>I. Query Processing Techniques</vt:lpstr>
      <vt:lpstr>A. Query Parsing and Optimization</vt:lpstr>
      <vt:lpstr>Key Concepts:</vt:lpstr>
      <vt:lpstr>SELECT s.StudentID, s.FirstName, d.DepartmentName FROM students s JOIN departments d ON s.DepartmentID = d.DepartmentID WHERE d.DepartmentName = 'CEIT';</vt:lpstr>
      <vt:lpstr>A.2 Query Optimization</vt:lpstr>
      <vt:lpstr>Types of Optimization:</vt:lpstr>
      <vt:lpstr>PowerPoint 演示文稿</vt:lpstr>
      <vt:lpstr>B. Execution Plans</vt:lpstr>
      <vt:lpstr>Key Concepts:</vt:lpstr>
      <vt:lpstr>B.1 Reading an Execution Plan</vt:lpstr>
      <vt:lpstr>PowerPoint 演示文稿</vt:lpstr>
      <vt:lpstr>II. Indexing</vt:lpstr>
      <vt:lpstr>II. Indexing</vt:lpstr>
      <vt:lpstr>A. Index Structures</vt:lpstr>
      <vt:lpstr>Types of Index Structures:</vt:lpstr>
      <vt:lpstr>B-tree Index Advantages:</vt:lpstr>
      <vt:lpstr>Example:</vt:lpstr>
      <vt:lpstr>Hash Indexes</vt:lpstr>
      <vt:lpstr>Hash Index Advantages:</vt:lpstr>
      <vt:lpstr>Example:</vt:lpstr>
      <vt:lpstr>Bitmap Indexes</vt:lpstr>
      <vt:lpstr>Bitmap Index Advantages:</vt:lpstr>
      <vt:lpstr>Example:</vt:lpstr>
      <vt:lpstr>PowerPoint 演示文稿</vt:lpstr>
      <vt:lpstr>Summary of Index Structures:</vt:lpstr>
      <vt:lpstr>B. Index Selection and Tuning</vt:lpstr>
      <vt:lpstr>Factors to Consider:</vt:lpstr>
      <vt:lpstr>B.2 Index Tuning</vt:lpstr>
      <vt:lpstr>Key Concepts:</vt:lpstr>
      <vt:lpstr>PowerPoint 演示文稿</vt:lpstr>
      <vt:lpstr>III. Performance Tuning</vt:lpstr>
      <vt:lpstr>III. Performance Tuning</vt:lpstr>
      <vt:lpstr>A. Query Profiling</vt:lpstr>
      <vt:lpstr>Key Metrics in Query Profiling:</vt:lpstr>
      <vt:lpstr>Example:</vt:lpstr>
      <vt:lpstr>B. Performance Optimization Techniques</vt:lpstr>
      <vt:lpstr>1. Indexing</vt:lpstr>
      <vt:lpstr>2. Query Rewriting</vt:lpstr>
      <vt:lpstr>3. Denormalization</vt:lpstr>
      <vt:lpstr>PowerPoint 演示文稿</vt:lpstr>
      <vt:lpstr>4. Caching</vt:lpstr>
      <vt:lpstr>5. Partitioning</vt:lpstr>
      <vt:lpstr>PowerPoint 演示文稿</vt:lpstr>
      <vt:lpstr>Final Thoughts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Optimization and Performance Tuning</dc:title>
  <dc:creator/>
  <cp:lastModifiedBy>Abdul Acibo</cp:lastModifiedBy>
  <cp:revision>79</cp:revision>
  <dcterms:created xsi:type="dcterms:W3CDTF">2024-10-05T02:04:00Z</dcterms:created>
  <dcterms:modified xsi:type="dcterms:W3CDTF">2024-10-13T09:08:06Z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C748B74959064F8DB5747B6BF96886FE_11</vt:lpwstr>
  </property>
  <property fmtid="{D5CDD505-2E9C-101B-9397-08002B2CF9AE}" pid="3" name="KSOProductBuildVer">
    <vt:lpwstr>1033-12.2.0.18283</vt:lpwstr>
  </property>
</Properties>
</file>