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3775" y="1091184"/>
            <a:ext cx="7036449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6355"/>
            <a:ext cx="7922259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47457" y="4778075"/>
            <a:ext cx="161290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7780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19375" marR="5080" indent="-2607310">
              <a:lnSpc>
                <a:spcPts val="6220"/>
              </a:lnSpc>
              <a:spcBef>
                <a:spcPts val="225"/>
              </a:spcBef>
            </a:pPr>
            <a:r>
              <a:rPr spc="-5" dirty="0"/>
              <a:t>Cascading </a:t>
            </a:r>
            <a:r>
              <a:rPr spc="-15" dirty="0"/>
              <a:t>Style Sheets </a:t>
            </a:r>
            <a:r>
              <a:rPr spc="-1435" dirty="0"/>
              <a:t> </a:t>
            </a:r>
            <a:r>
              <a:rPr dirty="0"/>
              <a:t>(CSS)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43505" y="2893060"/>
            <a:ext cx="45040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>
                <a:latin typeface="Arial MT"/>
                <a:cs typeface="Arial MT"/>
              </a:rPr>
              <a:t>OWOLABI ADEBAYO</a:t>
            </a:r>
            <a:endParaRPr lang="en-US"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50" dirty="0"/>
              <a:t> </a:t>
            </a:r>
            <a:r>
              <a:rPr spc="-5" dirty="0"/>
              <a:t>distance</a:t>
            </a:r>
            <a:r>
              <a:rPr spc="-45" dirty="0"/>
              <a:t> </a:t>
            </a:r>
            <a:r>
              <a:rPr spc="-5" dirty="0"/>
              <a:t>units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38137" y="351412"/>
          <a:ext cx="5152390" cy="394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690"/>
                <a:gridCol w="4189095"/>
              </a:tblGrid>
              <a:tr h="4590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Absolute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2px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pixels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1mm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millimeters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2cm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centimeters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0.2in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inches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3pt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printer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point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1/72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90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Relative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times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element’s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font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size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4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3rem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times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root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element’s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font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size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457" y="4766045"/>
            <a:ext cx="161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CS142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Lecture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Notes</a:t>
            </a:r>
            <a:r>
              <a:rPr sz="1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CSS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340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Size</a:t>
            </a:r>
            <a:r>
              <a:rPr spc="-2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Element,</a:t>
            </a:r>
            <a:r>
              <a:rPr spc="-20" dirty="0"/>
              <a:t> </a:t>
            </a:r>
            <a:r>
              <a:rPr spc="-5" dirty="0"/>
              <a:t>pad,</a:t>
            </a:r>
            <a:r>
              <a:rPr spc="-15" dirty="0"/>
              <a:t> </a:t>
            </a:r>
            <a:r>
              <a:rPr dirty="0"/>
              <a:t>margin,</a:t>
            </a:r>
            <a:r>
              <a:rPr spc="-15" dirty="0"/>
              <a:t> </a:t>
            </a:r>
            <a:r>
              <a:rPr spc="-5" dirty="0"/>
              <a:t>border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4725" y="1216355"/>
            <a:ext cx="375475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98806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width	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Override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defaults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height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045030"/>
            <a:ext cx="161353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padding-top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padding-right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padding-bottom  padding-left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3426155"/>
            <a:ext cx="149923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margin-top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margin-right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margin-bottom  margin-left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9000" y="3900775"/>
            <a:ext cx="3219450" cy="1035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6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border:</a:t>
            </a:r>
            <a:r>
              <a:rPr sz="1800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5px</a:t>
            </a:r>
            <a:r>
              <a:rPr sz="1800" spc="-30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solid</a:t>
            </a:r>
            <a:r>
              <a:rPr sz="1800" spc="-30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red;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ts val="2060"/>
              </a:lnSpc>
              <a:spcBef>
                <a:spcPts val="1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R="14605" algn="r">
              <a:lnSpc>
                <a:spcPts val="1100"/>
              </a:lnSpc>
            </a:pPr>
            <a:r>
              <a:rPr sz="1000" spc="-40" dirty="0">
                <a:solidFill>
                  <a:srgbClr val="595959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5425" y="1216355"/>
            <a:ext cx="2410460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border-bottom-color  border-bottom-style  border-bottom-width 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border-left-color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border-left-style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border-left-width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border-right-color </a:t>
            </a:r>
            <a:r>
              <a:rPr sz="1800" spc="-97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border-right-style </a:t>
            </a:r>
            <a:r>
              <a:rPr sz="1800" spc="-97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border-right-width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425" y="3702380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92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nsolas" panose="020B0609020204030204"/>
                <a:cs typeface="Consolas" panose="020B0609020204030204"/>
              </a:rPr>
              <a:t>positio</a:t>
            </a:r>
            <a:r>
              <a:rPr dirty="0">
                <a:latin typeface="Consolas" panose="020B0609020204030204"/>
                <a:cs typeface="Consolas" panose="020B0609020204030204"/>
              </a:rPr>
              <a:t>n</a:t>
            </a:r>
            <a:r>
              <a:rPr spc="-750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/>
              <a:t>property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675" y="1403110"/>
          <a:ext cx="7916545" cy="275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/>
                <a:gridCol w="1372870"/>
                <a:gridCol w="5319395"/>
              </a:tblGrid>
              <a:tr h="409109">
                <a:tc>
                  <a:txBody>
                    <a:bodyPr/>
                    <a:lstStyle/>
                    <a:p>
                      <a:pPr marR="24765" algn="ctr">
                        <a:lnSpc>
                          <a:spcPts val="1990"/>
                        </a:lnSpc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position: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90"/>
                        </a:lnSpc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static;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99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(default)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Position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document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flow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828675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position: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Consolas" panose="020B0609020204030204"/>
                          <a:cs typeface="Consolas" panose="020B0609020204030204"/>
                        </a:rPr>
                        <a:t>relative;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377317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Position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relative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 default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position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via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to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righ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botto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lef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spc="-35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properties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1285" marB="0"/>
                </a:tc>
              </a:tr>
              <a:tr h="828675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position: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Consolas" panose="020B0609020204030204"/>
                          <a:cs typeface="Consolas" panose="020B0609020204030204"/>
                        </a:rPr>
                        <a:t>fixed;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  <a:tabLst>
                          <a:tab pos="440817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Position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fixed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location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on the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screen	via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to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righ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botto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lef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spc="-35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properties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1285" marB="0"/>
                </a:tc>
              </a:tr>
              <a:tr h="685334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position: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Consolas" panose="020B0609020204030204"/>
                          <a:cs typeface="Consolas" panose="020B0609020204030204"/>
                        </a:rPr>
                        <a:t>absolute;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Positio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relative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ancesto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absolut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e</a:t>
                      </a:r>
                      <a:r>
                        <a:rPr sz="1800" spc="-484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elemen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via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to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righ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botto</a:t>
                      </a:r>
                      <a:r>
                        <a:rPr sz="1800" spc="5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Consolas" panose="020B0609020204030204"/>
                          <a:cs typeface="Consolas" panose="020B0609020204030204"/>
                        </a:rPr>
                        <a:t>lef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t</a:t>
                      </a:r>
                      <a:r>
                        <a:rPr sz="1800" spc="-35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properties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2128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4725" y="4407230"/>
            <a:ext cx="391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Fixed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position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(0,0)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top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left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corner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0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Some</a:t>
            </a:r>
            <a:r>
              <a:rPr spc="-40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5" dirty="0"/>
              <a:t>properties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316595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background-image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	image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element's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background</a:t>
            </a:r>
            <a:endParaRPr sz="1800">
              <a:latin typeface="Arial MT"/>
              <a:cs typeface="Arial MT"/>
            </a:endParaRPr>
          </a:p>
          <a:p>
            <a:pPr marL="2298700" marR="598805" indent="-2286000">
              <a:lnSpc>
                <a:spcPct val="101000"/>
              </a:lnSpc>
              <a:spcBef>
                <a:spcPts val="157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background-repeat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1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background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image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displayed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repeating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pattern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(versus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font-family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font-size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font-weight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font-style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36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font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endParaRPr sz="1800">
              <a:latin typeface="Arial MT"/>
              <a:cs typeface="Arial MT"/>
            </a:endParaRPr>
          </a:p>
          <a:p>
            <a:pPr marL="12700" marR="1011555">
              <a:lnSpc>
                <a:spcPct val="174000"/>
              </a:lnSpc>
              <a:spcBef>
                <a:spcPts val="300"/>
              </a:spcBef>
              <a:tabLst>
                <a:tab pos="5208270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text-align,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vertical-align: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Alignment:</a:t>
            </a:r>
            <a:r>
              <a:rPr sz="1800" spc="8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center,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left,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right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cursor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Set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cursor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when over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(e.g.	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help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Element</a:t>
            </a:r>
            <a:r>
              <a:rPr spc="-40" dirty="0"/>
              <a:t> </a:t>
            </a:r>
            <a:r>
              <a:rPr dirty="0"/>
              <a:t>visibility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30" dirty="0"/>
              <a:t> </a:t>
            </a:r>
            <a:r>
              <a:rPr spc="-5" dirty="0"/>
              <a:t>properties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48538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8325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509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none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;	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displayed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takes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layout.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inline;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3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treated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 inline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block;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3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treated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2018030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 flex;	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treated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flex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container.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018030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 grid;	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treated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container.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visibility: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hidden;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4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hidden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still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allocated.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visibility: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visible;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800" spc="4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normally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displayed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73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Flexbox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Grid</a:t>
            </a:r>
            <a:r>
              <a:rPr spc="-35" dirty="0"/>
              <a:t> </a:t>
            </a:r>
            <a:r>
              <a:rPr spc="-5" dirty="0"/>
              <a:t>layout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6891020" cy="321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</a:t>
            </a:r>
            <a:r>
              <a:rPr sz="1800" spc="-4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flex;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(Flexbox)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display:</a:t>
            </a:r>
            <a:r>
              <a:rPr sz="1800" spc="-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grid;</a:t>
            </a:r>
            <a:r>
              <a:rPr sz="1800" spc="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(Grid)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layout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</a:t>
            </a:r>
            <a:endParaRPr sz="1800">
              <a:latin typeface="Arial MT"/>
              <a:cs typeface="Arial MT"/>
            </a:endParaRPr>
          </a:p>
          <a:p>
            <a:pPr marL="836295" lvl="1" indent="-336550">
              <a:lnSpc>
                <a:spcPct val="100000"/>
              </a:lnSpc>
              <a:spcBef>
                <a:spcPts val="1005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Items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flex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fill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additional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and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shrink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smaller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spaces.</a:t>
            </a:r>
            <a:endParaRPr sz="1400">
              <a:latin typeface="Arial MT"/>
              <a:cs typeface="Arial MT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Useful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web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app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layout:</a:t>
            </a:r>
            <a:endParaRPr sz="1400">
              <a:latin typeface="Arial MT"/>
              <a:cs typeface="Arial MT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Divide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up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available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equally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among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bunch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elements</a:t>
            </a:r>
            <a:endParaRPr sz="1400">
              <a:latin typeface="Arial MT"/>
              <a:cs typeface="Arial MT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Align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sizes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easily</a:t>
            </a:r>
            <a:endParaRPr sz="1400">
              <a:latin typeface="Arial MT"/>
              <a:cs typeface="Arial MT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Key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handling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different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window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display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sizes</a:t>
            </a:r>
            <a:endParaRPr sz="1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5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Flexbox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Layout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dimension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(row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column)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Layout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dimensions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(rows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columns)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Covered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discussion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95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Some</a:t>
            </a:r>
            <a:r>
              <a:rPr spc="-35" dirty="0"/>
              <a:t> </a:t>
            </a:r>
            <a:r>
              <a:rPr spc="-5" dirty="0"/>
              <a:t>other</a:t>
            </a:r>
            <a:r>
              <a:rPr spc="-30" dirty="0"/>
              <a:t> </a:t>
            </a:r>
            <a:r>
              <a:rPr spc="-5" dirty="0"/>
              <a:t>CSS</a:t>
            </a:r>
            <a:r>
              <a:rPr spc="-30" dirty="0"/>
              <a:t> </a:t>
            </a:r>
            <a:r>
              <a:rPr spc="-5" dirty="0"/>
              <a:t>issues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6358255" cy="1752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Inheritance</a:t>
            </a:r>
            <a:endParaRPr sz="1800">
              <a:latin typeface="Arial MT"/>
              <a:cs typeface="Arial MT"/>
            </a:endParaRPr>
          </a:p>
          <a:p>
            <a:pPr marL="836295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properties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(e.g.</a:t>
            </a:r>
            <a:r>
              <a:rPr sz="1400" spc="3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font-size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inherited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parent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elements</a:t>
            </a:r>
            <a:endParaRPr sz="1400">
              <a:latin typeface="Arial MT"/>
              <a:cs typeface="Arial MT"/>
            </a:endParaRPr>
          </a:p>
          <a:p>
            <a:pPr marL="836295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Others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4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inherited.</a:t>
            </a:r>
            <a:endParaRPr sz="1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5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Multiple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matches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836295" lvl="1" indent="-336550">
              <a:lnSpc>
                <a:spcPct val="100000"/>
              </a:lnSpc>
              <a:buChar char="○"/>
              <a:tabLst>
                <a:tab pos="835660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General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idea: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specific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125" y="3081351"/>
            <a:ext cx="391922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&lt;span&gt;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Text1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&lt;/span&gt;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&lt;span</a:t>
            </a:r>
            <a:r>
              <a:rPr sz="1800" spc="-5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class="test"&gt;</a:t>
            </a:r>
            <a:r>
              <a:rPr sz="1800" spc="-5" dirty="0">
                <a:solidFill>
                  <a:srgbClr val="00FF00"/>
                </a:solidFill>
                <a:latin typeface="Consolas" panose="020B0609020204030204"/>
                <a:cs typeface="Consolas" panose="020B0609020204030204"/>
              </a:rPr>
              <a:t>Text2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&lt;/span&gt;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407" y="3081351"/>
            <a:ext cx="328485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 marR="5080" indent="-2540">
              <a:lnSpc>
                <a:spcPct val="115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span.test</a:t>
            </a:r>
            <a:r>
              <a:rPr sz="1800" spc="-3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color:</a:t>
            </a:r>
            <a:r>
              <a:rPr sz="1800" spc="-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green</a:t>
            </a:r>
            <a:r>
              <a:rPr sz="1800" spc="-2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} </a:t>
            </a:r>
            <a:r>
              <a:rPr sz="1800" spc="-97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span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color:</a:t>
            </a:r>
            <a:r>
              <a:rPr sz="1800" spc="-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51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Adding</a:t>
            </a:r>
            <a:r>
              <a:rPr spc="-35" dirty="0"/>
              <a:t> </a:t>
            </a:r>
            <a:r>
              <a:rPr spc="-10" dirty="0"/>
              <a:t>Styles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HTML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&lt;</a:t>
            </a:r>
            <a:r>
              <a:rPr spc="-5" dirty="0"/>
              <a:t>head&gt;</a:t>
            </a:r>
            <a:endParaRPr spc="-5" dirty="0"/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FF0000"/>
                </a:solidFill>
              </a:rPr>
              <a:t>&lt;link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rel="stylesheet"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type="text/css"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href="myStyles.css"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/&gt;</a:t>
            </a:r>
            <a:endParaRPr spc="-5" dirty="0">
              <a:solidFill>
                <a:srgbClr val="FF0000"/>
              </a:solidFill>
            </a:endParaRPr>
          </a:p>
          <a:p>
            <a:pPr marL="514985" marR="4765040" indent="-252095">
              <a:lnSpc>
                <a:spcPct val="101000"/>
              </a:lnSpc>
            </a:pPr>
            <a:r>
              <a:rPr spc="-5" dirty="0"/>
              <a:t>&lt;style</a:t>
            </a:r>
            <a:r>
              <a:rPr spc="-95" dirty="0"/>
              <a:t> </a:t>
            </a:r>
            <a:r>
              <a:rPr spc="-5" dirty="0"/>
              <a:t>type="text/css"&gt; </a:t>
            </a:r>
            <a:r>
              <a:rPr spc="-975" dirty="0"/>
              <a:t> </a:t>
            </a:r>
            <a:r>
              <a:rPr spc="-5" dirty="0">
                <a:solidFill>
                  <a:srgbClr val="A52A2A"/>
                </a:solidFill>
              </a:rPr>
              <a:t>body</a:t>
            </a:r>
            <a:r>
              <a:rPr spc="-10" dirty="0">
                <a:solidFill>
                  <a:srgbClr val="A52A2A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1017905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FF0000"/>
                </a:solidFill>
              </a:rPr>
              <a:t>font-family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>
                <a:solidFill>
                  <a:srgbClr val="0000FF"/>
                </a:solidFill>
              </a:rPr>
              <a:t>Tahoma,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Arial,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sans-serif</a:t>
            </a:r>
            <a:r>
              <a:rPr dirty="0"/>
              <a:t>;</a:t>
            </a:r>
            <a:endParaRPr dirty="0"/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725" y="2873706"/>
            <a:ext cx="128079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&lt;/style&gt;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&lt;/head&gt;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3702380"/>
            <a:ext cx="417322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1800" spc="-2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style="padding:2px;</a:t>
            </a:r>
            <a:r>
              <a:rPr sz="1800" spc="-3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1800" spc="-3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800" spc="3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974" y="484549"/>
            <a:ext cx="3420110" cy="6261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style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(best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way)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2425" y="1071350"/>
            <a:ext cx="401320" cy="436880"/>
            <a:chOff x="4472425" y="1071350"/>
            <a:chExt cx="401320" cy="436880"/>
          </a:xfrm>
        </p:grpSpPr>
        <p:sp>
          <p:nvSpPr>
            <p:cNvPr id="8" name="object 8"/>
            <p:cNvSpPr/>
            <p:nvPr/>
          </p:nvSpPr>
          <p:spPr>
            <a:xfrm>
              <a:off x="4540311" y="1080875"/>
              <a:ext cx="323850" cy="353695"/>
            </a:xfrm>
            <a:custGeom>
              <a:avLst/>
              <a:gdLst/>
              <a:ahLst/>
              <a:cxnLst/>
              <a:rect l="l" t="t" r="r" b="b"/>
              <a:pathLst>
                <a:path w="323850" h="353694">
                  <a:moveTo>
                    <a:pt x="323637" y="0"/>
                  </a:moveTo>
                  <a:lnTo>
                    <a:pt x="0" y="35367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72425" y="1403784"/>
              <a:ext cx="100624" cy="1040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16700" y="2916525"/>
            <a:ext cx="2525395" cy="4381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Page-specific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styles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44622" y="2658173"/>
            <a:ext cx="981710" cy="487045"/>
            <a:chOff x="3444622" y="2658173"/>
            <a:chExt cx="981710" cy="487045"/>
          </a:xfrm>
        </p:grpSpPr>
        <p:sp>
          <p:nvSpPr>
            <p:cNvPr id="12" name="object 12"/>
            <p:cNvSpPr/>
            <p:nvPr/>
          </p:nvSpPr>
          <p:spPr>
            <a:xfrm>
              <a:off x="3531901" y="2705489"/>
              <a:ext cx="885190" cy="430530"/>
            </a:xfrm>
            <a:custGeom>
              <a:avLst/>
              <a:gdLst/>
              <a:ahLst/>
              <a:cxnLst/>
              <a:rect l="l" t="t" r="r" b="b"/>
              <a:pathLst>
                <a:path w="885189" h="430530">
                  <a:moveTo>
                    <a:pt x="884798" y="43003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622" y="2658173"/>
              <a:ext cx="110558" cy="851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83274" y="4137174"/>
            <a:ext cx="2674620" cy="48005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Element-specific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styles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1788" y="4069709"/>
            <a:ext cx="1641475" cy="317500"/>
            <a:chOff x="3651788" y="4069709"/>
            <a:chExt cx="1641475" cy="317500"/>
          </a:xfrm>
        </p:grpSpPr>
        <p:sp>
          <p:nvSpPr>
            <p:cNvPr id="16" name="object 16"/>
            <p:cNvSpPr/>
            <p:nvPr/>
          </p:nvSpPr>
          <p:spPr>
            <a:xfrm>
              <a:off x="3746488" y="4110235"/>
              <a:ext cx="1537335" cy="267335"/>
            </a:xfrm>
            <a:custGeom>
              <a:avLst/>
              <a:gdLst/>
              <a:ahLst/>
              <a:cxnLst/>
              <a:rect l="l" t="t" r="r" b="b"/>
              <a:pathLst>
                <a:path w="1537335" h="267335">
                  <a:moveTo>
                    <a:pt x="1536786" y="26693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788" y="4069709"/>
              <a:ext cx="109610" cy="8105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457" y="4766045"/>
            <a:ext cx="161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CS142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Lecture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Notes</a:t>
            </a:r>
            <a:r>
              <a:rPr sz="1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CSS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81224"/>
            <a:ext cx="4210685" cy="43878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400" spc="-6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80670" marR="111125">
              <a:lnSpc>
                <a:spcPct val="116000"/>
              </a:lnSpc>
            </a:pP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font-family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Tahoma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Arial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sans-serif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400" spc="-75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font-size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13px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80670" marR="2162810">
              <a:lnSpc>
                <a:spcPct val="116000"/>
              </a:lnSpc>
            </a:pP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white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400" spc="-75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margin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8px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400" spc="-6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80670" marR="2065020">
              <a:lnSpc>
                <a:spcPct val="116000"/>
              </a:lnSpc>
            </a:pP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font-size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19px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margin-top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0px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margin-bottom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5px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806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border-bottom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1px</a:t>
            </a:r>
            <a:r>
              <a:rPr sz="1400" spc="-20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solid</a:t>
            </a:r>
            <a:r>
              <a:rPr sz="1400" spc="-20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black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.shaded</a:t>
            </a:r>
            <a:r>
              <a:rPr sz="1400" spc="-6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8067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DC143C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400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solidFill>
                  <a:srgbClr val="0077AA"/>
                </a:solidFill>
                <a:latin typeface="Consolas" panose="020B0609020204030204"/>
                <a:cs typeface="Consolas" panose="020B0609020204030204"/>
              </a:rPr>
              <a:t>#d0d0ff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1525" y="4766036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 MT"/>
                <a:cs typeface="Arial MT"/>
              </a:rPr>
              <a:t>18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399" y="180975"/>
            <a:ext cx="4255135" cy="43878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&lt;body&gt;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&lt;h1&gt;First</a:t>
            </a:r>
            <a:r>
              <a:rPr sz="13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Section</a:t>
            </a:r>
            <a:r>
              <a:rPr sz="13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Heading&lt;/h1&gt;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&lt;p&gt;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447675" marR="266700">
              <a:lnSpc>
                <a:spcPct val="115000"/>
              </a:lnSpc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Here is the first paragraph, containing </a:t>
            </a:r>
            <a:r>
              <a:rPr sz="13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text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that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really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doesn't</a:t>
            </a:r>
            <a:r>
              <a:rPr sz="1300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have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any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use </a:t>
            </a:r>
            <a:r>
              <a:rPr sz="130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or meaning; it just prattles on and on, </a:t>
            </a:r>
            <a:r>
              <a:rPr sz="1300" spc="-70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with no end whatsoever, no point to </a:t>
            </a:r>
            <a:r>
              <a:rPr sz="130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make,</a:t>
            </a:r>
            <a:r>
              <a:rPr sz="13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really</a:t>
            </a:r>
            <a:r>
              <a:rPr sz="13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no</a:t>
            </a:r>
            <a:r>
              <a:rPr sz="13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purpose</a:t>
            </a:r>
            <a:r>
              <a:rPr sz="13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for</a:t>
            </a:r>
            <a:r>
              <a:rPr sz="13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existence </a:t>
            </a:r>
            <a:r>
              <a:rPr sz="130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at</a:t>
            </a:r>
            <a:r>
              <a:rPr sz="13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all.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&lt;/p&gt;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&lt;div</a:t>
            </a:r>
            <a:r>
              <a:rPr sz="13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class="shaded"&gt;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447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&lt;h1&gt;Another</a:t>
            </a:r>
            <a:r>
              <a:rPr sz="13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Section</a:t>
            </a:r>
            <a:r>
              <a:rPr sz="13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Heading&lt;/h1&gt;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447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&lt;p&gt;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Another</a:t>
            </a:r>
            <a:r>
              <a:rPr sz="13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300" spc="-5" dirty="0">
                <a:latin typeface="Consolas" panose="020B0609020204030204"/>
                <a:cs typeface="Consolas" panose="020B0609020204030204"/>
              </a:rPr>
              <a:t>paragraph.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R="3435985" algn="r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&lt;/p&gt;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R="3435985" algn="r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&lt;/div&gt;</a:t>
            </a:r>
            <a:endParaRPr sz="1300">
              <a:latin typeface="Consolas" panose="020B0609020204030204"/>
              <a:cs typeface="Consolas" panose="020B0609020204030204"/>
            </a:endParaRPr>
          </a:p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 panose="020B0609020204030204"/>
                <a:cs typeface="Consolas" panose="020B0609020204030204"/>
              </a:rPr>
              <a:t>&lt;/body&gt;</a:t>
            </a:r>
            <a:endParaRPr sz="13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175" y="4582958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CSS: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5825" y="458295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HTML: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09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Driving</a:t>
            </a:r>
            <a:r>
              <a:rPr spc="-35" dirty="0"/>
              <a:t> </a:t>
            </a: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behind</a:t>
            </a:r>
            <a:r>
              <a:rPr spc="-30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77875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18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&lt;h1&gt;Introduction&lt;/h1&gt;</a:t>
            </a:r>
            <a:r>
              <a:rPr sz="1800" spc="4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generate?</a:t>
            </a:r>
            <a:endParaRPr sz="1800">
              <a:latin typeface="Arial MT"/>
              <a:cs typeface="Arial MT"/>
            </a:endParaRPr>
          </a:p>
          <a:p>
            <a:pPr marL="12700" marR="5080" indent="457200">
              <a:lnSpc>
                <a:spcPct val="1880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Answer: Some default from the browser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(HTML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tells </a:t>
            </a:r>
            <a:r>
              <a:rPr sz="1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browser </a:t>
            </a:r>
            <a:r>
              <a:rPr sz="1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Early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HTML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Override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defaults with attributes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&lt;table</a:t>
            </a:r>
            <a:r>
              <a:rPr sz="1800" spc="-4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border="2"</a:t>
            </a:r>
            <a:r>
              <a:rPr sz="1800" spc="-4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bordercolor="black"&gt;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1800" b="1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sheets</a:t>
            </a:r>
            <a:r>
              <a:rPr sz="1800" b="1" spc="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address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this:</a:t>
            </a:r>
            <a:endParaRPr sz="1800">
              <a:latin typeface="Arial MT"/>
              <a:cs typeface="Arial MT"/>
            </a:endParaRPr>
          </a:p>
          <a:p>
            <a:pPr marL="469900" marR="2543175">
              <a:lnSpc>
                <a:spcPct val="1880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Specify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style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use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rather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than browser default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styling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every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517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Key</a:t>
            </a:r>
            <a:r>
              <a:rPr spc="-25" dirty="0"/>
              <a:t> </a:t>
            </a:r>
            <a:r>
              <a:rPr dirty="0"/>
              <a:t>concept:</a:t>
            </a:r>
            <a:r>
              <a:rPr spc="-20" dirty="0"/>
              <a:t> </a:t>
            </a:r>
            <a:r>
              <a:rPr spc="-10" dirty="0"/>
              <a:t>Separate</a:t>
            </a:r>
            <a:r>
              <a:rPr spc="-25" dirty="0"/>
              <a:t> </a:t>
            </a:r>
            <a:r>
              <a:rPr dirty="0"/>
              <a:t>style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25" dirty="0"/>
              <a:t> </a:t>
            </a:r>
            <a:r>
              <a:rPr dirty="0"/>
              <a:t>content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99401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Content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(what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display)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HTML</a:t>
            </a:r>
            <a:r>
              <a:rPr sz="18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files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880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Formatting information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(how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display it) is 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separate style sheets (.css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files).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 element attribute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named</a:t>
            </a:r>
            <a:r>
              <a:rPr sz="180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link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(e.g.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&lt;span</a:t>
            </a:r>
            <a:r>
              <a:rPr sz="1800" spc="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class="test"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Result: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define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style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information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once, use 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places</a:t>
            </a:r>
            <a:endParaRPr sz="1800">
              <a:latin typeface="Arial MT"/>
              <a:cs typeface="Arial MT"/>
            </a:endParaRPr>
          </a:p>
          <a:p>
            <a:pPr marL="469900" marR="1360805">
              <a:lnSpc>
                <a:spcPct val="115000"/>
              </a:lnSpc>
              <a:spcBef>
                <a:spcPts val="157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Consider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you make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 the text in the app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slightly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bigger?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purple is our new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company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color.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94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Style</a:t>
            </a:r>
            <a:r>
              <a:rPr spc="-25" dirty="0"/>
              <a:t> </a:t>
            </a:r>
            <a:r>
              <a:rPr dirty="0"/>
              <a:t>sheet</a:t>
            </a:r>
            <a:r>
              <a:rPr spc="-15" dirty="0"/>
              <a:t> </a:t>
            </a:r>
            <a:r>
              <a:rPr dirty="0"/>
              <a:t>contain</a:t>
            </a:r>
            <a:r>
              <a:rPr spc="-15" dirty="0"/>
              <a:t> </a:t>
            </a:r>
            <a:r>
              <a:rPr spc="-5" dirty="0"/>
              <a:t>one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dirty="0"/>
              <a:t>more</a:t>
            </a:r>
            <a:r>
              <a:rPr spc="25" dirty="0"/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CSS</a:t>
            </a:r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Rules</a:t>
            </a:r>
            <a:endParaRPr b="1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066" y="2519375"/>
            <a:ext cx="49276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font-family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Tahoma, Arial, </a:t>
            </a:r>
            <a:r>
              <a:rPr sz="1800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sans-serif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800" spc="-97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black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 marR="2644140">
              <a:lnSpc>
                <a:spcPct val="115000"/>
              </a:lnSpc>
            </a:pP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6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white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800" spc="-97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margin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8px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324" y="1213295"/>
            <a:ext cx="1142365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Selector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8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6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324" y="3816680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7301" y="1535000"/>
            <a:ext cx="163830" cy="694690"/>
            <a:chOff x="1887301" y="1535000"/>
            <a:chExt cx="163830" cy="694690"/>
          </a:xfrm>
        </p:grpSpPr>
        <p:sp>
          <p:nvSpPr>
            <p:cNvPr id="7" name="object 7"/>
            <p:cNvSpPr/>
            <p:nvPr/>
          </p:nvSpPr>
          <p:spPr>
            <a:xfrm>
              <a:off x="1935075" y="1554050"/>
              <a:ext cx="34290" cy="483870"/>
            </a:xfrm>
            <a:custGeom>
              <a:avLst/>
              <a:gdLst/>
              <a:ahLst/>
              <a:cxnLst/>
              <a:rect l="l" t="t" r="r" b="b"/>
              <a:pathLst>
                <a:path w="34289" h="483869">
                  <a:moveTo>
                    <a:pt x="17025" y="-19049"/>
                  </a:moveTo>
                  <a:lnTo>
                    <a:pt x="17025" y="502913"/>
                  </a:lnTo>
                </a:path>
              </a:pathLst>
            </a:custGeom>
            <a:ln w="72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7301" y="2014445"/>
              <a:ext cx="163651" cy="2149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38449" y="4181657"/>
            <a:ext cx="117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Property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643" y="3876723"/>
            <a:ext cx="163961" cy="3443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4750" y="4135858"/>
            <a:ext cx="78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Arial MT"/>
                <a:cs typeface="Arial MT"/>
              </a:rPr>
              <a:t>V</a:t>
            </a:r>
            <a:r>
              <a:rPr sz="2400" spc="-5" dirty="0">
                <a:latin typeface="Arial MT"/>
                <a:cs typeface="Arial MT"/>
              </a:rPr>
              <a:t>alue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84508" y="3885243"/>
            <a:ext cx="435609" cy="345440"/>
            <a:chOff x="3684508" y="3885243"/>
            <a:chExt cx="435609" cy="345440"/>
          </a:xfrm>
        </p:grpSpPr>
        <p:sp>
          <p:nvSpPr>
            <p:cNvPr id="13" name="object 13"/>
            <p:cNvSpPr/>
            <p:nvPr/>
          </p:nvSpPr>
          <p:spPr>
            <a:xfrm>
              <a:off x="3840402" y="4009974"/>
              <a:ext cx="260985" cy="201295"/>
            </a:xfrm>
            <a:custGeom>
              <a:avLst/>
              <a:gdLst/>
              <a:ahLst/>
              <a:cxnLst/>
              <a:rect l="l" t="t" r="r" b="b"/>
              <a:pathLst>
                <a:path w="260985" h="201295">
                  <a:moveTo>
                    <a:pt x="260371" y="20107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4508" y="3885243"/>
              <a:ext cx="213409" cy="1935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7400" y="2724707"/>
            <a:ext cx="15665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Declaration  </a:t>
            </a:r>
            <a:r>
              <a:rPr sz="2400" spc="-5" dirty="0">
                <a:latin typeface="Arial MT"/>
                <a:cs typeface="Arial MT"/>
              </a:rPr>
              <a:t>Block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9475" y="2616874"/>
            <a:ext cx="441325" cy="1148715"/>
          </a:xfrm>
          <a:custGeom>
            <a:avLst/>
            <a:gdLst/>
            <a:ahLst/>
            <a:cxnLst/>
            <a:rect l="l" t="t" r="r" b="b"/>
            <a:pathLst>
              <a:path w="441325" h="1148714">
                <a:moveTo>
                  <a:pt x="441299" y="1148099"/>
                </a:moveTo>
                <a:lnTo>
                  <a:pt x="371557" y="1146225"/>
                </a:lnTo>
                <a:lnTo>
                  <a:pt x="310986" y="1141004"/>
                </a:lnTo>
                <a:lnTo>
                  <a:pt x="263222" y="1133044"/>
                </a:lnTo>
                <a:lnTo>
                  <a:pt x="220649" y="1111326"/>
                </a:lnTo>
                <a:lnTo>
                  <a:pt x="220649" y="610823"/>
                </a:lnTo>
                <a:lnTo>
                  <a:pt x="209401" y="599200"/>
                </a:lnTo>
                <a:lnTo>
                  <a:pt x="178077" y="589105"/>
                </a:lnTo>
                <a:lnTo>
                  <a:pt x="130313" y="581145"/>
                </a:lnTo>
                <a:lnTo>
                  <a:pt x="69742" y="575924"/>
                </a:lnTo>
                <a:lnTo>
                  <a:pt x="0" y="574049"/>
                </a:lnTo>
                <a:lnTo>
                  <a:pt x="69742" y="572175"/>
                </a:lnTo>
                <a:lnTo>
                  <a:pt x="130313" y="566954"/>
                </a:lnTo>
                <a:lnTo>
                  <a:pt x="178077" y="558994"/>
                </a:lnTo>
                <a:lnTo>
                  <a:pt x="220649" y="537276"/>
                </a:lnTo>
                <a:lnTo>
                  <a:pt x="220649" y="36773"/>
                </a:lnTo>
                <a:lnTo>
                  <a:pt x="231898" y="25150"/>
                </a:lnTo>
                <a:lnTo>
                  <a:pt x="263222" y="15055"/>
                </a:lnTo>
                <a:lnTo>
                  <a:pt x="310986" y="7095"/>
                </a:lnTo>
                <a:lnTo>
                  <a:pt x="371557" y="1874"/>
                </a:lnTo>
                <a:lnTo>
                  <a:pt x="4412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0137" y="194997"/>
          <a:ext cx="7896859" cy="453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875"/>
                <a:gridCol w="2299335"/>
                <a:gridCol w="3788410"/>
              </a:tblGrid>
              <a:tr h="938674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  <a:spcBef>
                          <a:spcPts val="75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CSS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Selector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52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CSS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762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HTML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762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58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b="1" spc="-5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h1</a:t>
                      </a:r>
                      <a:r>
                        <a:rPr sz="1400" b="1" spc="-65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color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00CD"/>
                          </a:solidFill>
                          <a:latin typeface="Consolas" panose="020B0609020204030204"/>
                          <a:cs typeface="Consolas" panose="020B0609020204030204"/>
                        </a:rPr>
                        <a:t>red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&lt;h1&gt;Today’s</a:t>
                      </a:r>
                      <a:r>
                        <a:rPr sz="1400" b="1" spc="-6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Specials&lt;/h1&gt;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58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attribute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b="1" spc="-5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.large</a:t>
                      </a:r>
                      <a:r>
                        <a:rPr sz="1400" b="1" spc="-60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font-size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00CD"/>
                          </a:solidFill>
                          <a:latin typeface="Consolas" panose="020B0609020204030204"/>
                          <a:cs typeface="Consolas" panose="020B0609020204030204"/>
                        </a:rPr>
                        <a:t>16pt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&lt;p</a:t>
                      </a:r>
                      <a:r>
                        <a:rPr sz="1400" b="1" spc="-6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class="large"&gt;...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Class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5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p.large</a:t>
                      </a:r>
                      <a:r>
                        <a:rPr sz="1400" b="1" spc="-60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{...}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&lt;p</a:t>
                      </a:r>
                      <a:r>
                        <a:rPr sz="1400" b="1" spc="-6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class="large"&gt;...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147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#p20</a:t>
                      </a:r>
                      <a:r>
                        <a:rPr sz="1400" b="1" spc="-60" dirty="0">
                          <a:solidFill>
                            <a:srgbClr val="A52A2A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{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font-weight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r>
                        <a:rPr sz="1400" b="1" spc="-5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00CD"/>
                          </a:solidFill>
                          <a:latin typeface="Consolas" panose="020B0609020204030204"/>
                          <a:cs typeface="Consolas" panose="020B0609020204030204"/>
                        </a:rPr>
                        <a:t>bold</a:t>
                      </a:r>
                      <a:r>
                        <a:rPr sz="1400" b="1" spc="-5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1F4899"/>
                          </a:solidFill>
                          <a:latin typeface="Consolas" panose="020B0609020204030204"/>
                          <a:cs typeface="Consolas" panose="020B0609020204030204"/>
                        </a:rPr>
                        <a:t>}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&lt;p</a:t>
                      </a:r>
                      <a:r>
                        <a:rPr sz="1400" b="1" spc="-6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B590B"/>
                          </a:solidFill>
                          <a:latin typeface="Consolas" panose="020B0609020204030204"/>
                          <a:cs typeface="Consolas" panose="020B0609020204030204"/>
                        </a:rPr>
                        <a:t>id="p20"&gt;...</a:t>
                      </a:r>
                      <a:endParaRPr sz="1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34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45" dirty="0"/>
              <a:t> </a:t>
            </a:r>
            <a:r>
              <a:rPr spc="-10" dirty="0"/>
              <a:t>Pseudo</a:t>
            </a:r>
            <a:r>
              <a:rPr spc="-50" dirty="0"/>
              <a:t> </a:t>
            </a:r>
            <a:r>
              <a:rPr spc="-5" dirty="0"/>
              <a:t>Selectors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179434" cy="17208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hove</a:t>
            </a:r>
            <a:r>
              <a:rPr sz="1800" b="1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1800" b="1" spc="-49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whe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mouse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ove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elemen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(e.g.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tooltip)</a:t>
            </a:r>
            <a:endParaRPr sz="1800">
              <a:latin typeface="Arial MT"/>
              <a:cs typeface="Arial MT"/>
            </a:endParaRPr>
          </a:p>
          <a:p>
            <a:pPr marL="720725" marR="4309745" indent="-251460">
              <a:lnSpc>
                <a:spcPct val="115000"/>
              </a:lnSpc>
            </a:pPr>
            <a:r>
              <a:rPr sz="18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p:hover,</a:t>
            </a:r>
            <a:r>
              <a:rPr sz="1800" spc="-1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3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background-color:</a:t>
            </a:r>
            <a:r>
              <a:rPr sz="1800" spc="-7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yellow;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b="1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a:link</a:t>
            </a:r>
            <a:r>
              <a:rPr sz="1800" b="1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800" b="1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a:visite</a:t>
            </a:r>
            <a:r>
              <a:rPr sz="1800" b="1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1800" b="1" spc="-459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whe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lin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ha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bee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visited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no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visited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lin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k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25" y="2911805"/>
            <a:ext cx="190881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5080" indent="-25146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a:visited</a:t>
            </a:r>
            <a:r>
              <a:rPr sz="180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color:</a:t>
            </a:r>
            <a:r>
              <a:rPr sz="1800" spc="-9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green;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324" y="2911805"/>
            <a:ext cx="178435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5080" indent="-25146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a:link</a:t>
            </a:r>
            <a:r>
              <a:rPr sz="1800" spc="65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color:</a:t>
            </a:r>
            <a:r>
              <a:rPr sz="1800" spc="-9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blue;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6050" y="2860625"/>
            <a:ext cx="0" cy="1155700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0"/>
                </a:moveTo>
                <a:lnTo>
                  <a:pt x="0" y="1155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72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90" dirty="0"/>
              <a:t> </a:t>
            </a:r>
            <a:r>
              <a:rPr spc="-5" dirty="0"/>
              <a:t>Properties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173595" cy="270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Control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style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properties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element: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Coloring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Position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Visibility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(e.g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A52A2A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text-decoration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line-through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95959"/>
              </a:buClr>
              <a:buFont typeface="Arial MT"/>
              <a:buChar char="●"/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animation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545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>
                <a:solidFill>
                  <a:srgbClr val="595959"/>
                </a:solidFill>
              </a:rPr>
              <a:t>Properties</a:t>
            </a:r>
            <a:r>
              <a:rPr dirty="0">
                <a:solidFill>
                  <a:srgbClr val="595959"/>
                </a:solidFill>
              </a:rPr>
              <a:t>:</a:t>
            </a:r>
            <a:r>
              <a:rPr spc="50" dirty="0">
                <a:solidFill>
                  <a:srgbClr val="595959"/>
                </a:solidFill>
              </a:rPr>
              <a:t> </a:t>
            </a:r>
            <a:r>
              <a:rPr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colo</a:t>
            </a:r>
            <a:r>
              <a:rPr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pc="-76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solidFill>
                  <a:srgbClr val="595959"/>
                </a:solidFill>
              </a:rPr>
              <a:t>&amp; </a:t>
            </a:r>
            <a:r>
              <a:rPr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background_color</a:t>
            </a:r>
            <a:endParaRPr spc="-5" dirty="0">
              <a:solidFill>
                <a:srgbClr val="595959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0874" y="2497199"/>
            <a:ext cx="767715" cy="149225"/>
          </a:xfrm>
          <a:custGeom>
            <a:avLst/>
            <a:gdLst/>
            <a:ahLst/>
            <a:cxnLst/>
            <a:rect l="l" t="t" r="r" b="b"/>
            <a:pathLst>
              <a:path w="767715" h="149225">
                <a:moveTo>
                  <a:pt x="242399" y="0"/>
                </a:moveTo>
                <a:lnTo>
                  <a:pt x="241423" y="29018"/>
                </a:lnTo>
                <a:lnTo>
                  <a:pt x="238760" y="52714"/>
                </a:lnTo>
                <a:lnTo>
                  <a:pt x="234811" y="68691"/>
                </a:lnTo>
                <a:lnTo>
                  <a:pt x="229975" y="74549"/>
                </a:lnTo>
                <a:lnTo>
                  <a:pt x="133624" y="74549"/>
                </a:lnTo>
                <a:lnTo>
                  <a:pt x="128788" y="80408"/>
                </a:lnTo>
                <a:lnTo>
                  <a:pt x="124838" y="96385"/>
                </a:lnTo>
                <a:lnTo>
                  <a:pt x="122176" y="120081"/>
                </a:lnTo>
                <a:lnTo>
                  <a:pt x="121199" y="149099"/>
                </a:lnTo>
                <a:lnTo>
                  <a:pt x="120223" y="120081"/>
                </a:lnTo>
                <a:lnTo>
                  <a:pt x="117560" y="96385"/>
                </a:lnTo>
                <a:lnTo>
                  <a:pt x="113611" y="80408"/>
                </a:lnTo>
                <a:lnTo>
                  <a:pt x="108775" y="74549"/>
                </a:lnTo>
                <a:lnTo>
                  <a:pt x="12424" y="74549"/>
                </a:lnTo>
                <a:lnTo>
                  <a:pt x="7588" y="68691"/>
                </a:lnTo>
                <a:lnTo>
                  <a:pt x="3638" y="52714"/>
                </a:lnTo>
                <a:lnTo>
                  <a:pt x="976" y="29018"/>
                </a:lnTo>
                <a:lnTo>
                  <a:pt x="0" y="0"/>
                </a:lnTo>
              </a:path>
              <a:path w="767715" h="149225">
                <a:moveTo>
                  <a:pt x="505024" y="0"/>
                </a:moveTo>
                <a:lnTo>
                  <a:pt x="504048" y="29018"/>
                </a:lnTo>
                <a:lnTo>
                  <a:pt x="501385" y="52714"/>
                </a:lnTo>
                <a:lnTo>
                  <a:pt x="497436" y="68691"/>
                </a:lnTo>
                <a:lnTo>
                  <a:pt x="492600" y="74549"/>
                </a:lnTo>
                <a:lnTo>
                  <a:pt x="396249" y="74549"/>
                </a:lnTo>
                <a:lnTo>
                  <a:pt x="391413" y="80408"/>
                </a:lnTo>
                <a:lnTo>
                  <a:pt x="387463" y="96385"/>
                </a:lnTo>
                <a:lnTo>
                  <a:pt x="384801" y="120081"/>
                </a:lnTo>
                <a:lnTo>
                  <a:pt x="383824" y="149099"/>
                </a:lnTo>
                <a:lnTo>
                  <a:pt x="382848" y="120081"/>
                </a:lnTo>
                <a:lnTo>
                  <a:pt x="380185" y="96385"/>
                </a:lnTo>
                <a:lnTo>
                  <a:pt x="376236" y="80408"/>
                </a:lnTo>
                <a:lnTo>
                  <a:pt x="371400" y="74549"/>
                </a:lnTo>
                <a:lnTo>
                  <a:pt x="275049" y="74549"/>
                </a:lnTo>
                <a:lnTo>
                  <a:pt x="270213" y="68691"/>
                </a:lnTo>
                <a:lnTo>
                  <a:pt x="266263" y="52714"/>
                </a:lnTo>
                <a:lnTo>
                  <a:pt x="263601" y="29018"/>
                </a:lnTo>
                <a:lnTo>
                  <a:pt x="262624" y="0"/>
                </a:lnTo>
              </a:path>
              <a:path w="767715" h="149225">
                <a:moveTo>
                  <a:pt x="767649" y="0"/>
                </a:moveTo>
                <a:lnTo>
                  <a:pt x="766673" y="29018"/>
                </a:lnTo>
                <a:lnTo>
                  <a:pt x="764011" y="52714"/>
                </a:lnTo>
                <a:lnTo>
                  <a:pt x="760061" y="68691"/>
                </a:lnTo>
                <a:lnTo>
                  <a:pt x="755225" y="74549"/>
                </a:lnTo>
                <a:lnTo>
                  <a:pt x="658874" y="74549"/>
                </a:lnTo>
                <a:lnTo>
                  <a:pt x="654038" y="80408"/>
                </a:lnTo>
                <a:lnTo>
                  <a:pt x="650088" y="96385"/>
                </a:lnTo>
                <a:lnTo>
                  <a:pt x="647426" y="120081"/>
                </a:lnTo>
                <a:lnTo>
                  <a:pt x="646449" y="149099"/>
                </a:lnTo>
                <a:lnTo>
                  <a:pt x="645473" y="120081"/>
                </a:lnTo>
                <a:lnTo>
                  <a:pt x="642810" y="96385"/>
                </a:lnTo>
                <a:lnTo>
                  <a:pt x="638861" y="80408"/>
                </a:lnTo>
                <a:lnTo>
                  <a:pt x="634025" y="74549"/>
                </a:lnTo>
                <a:lnTo>
                  <a:pt x="537674" y="74549"/>
                </a:lnTo>
                <a:lnTo>
                  <a:pt x="532838" y="68691"/>
                </a:lnTo>
                <a:lnTo>
                  <a:pt x="528888" y="52714"/>
                </a:lnTo>
                <a:lnTo>
                  <a:pt x="526226" y="29018"/>
                </a:lnTo>
                <a:lnTo>
                  <a:pt x="52524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614362" y="2180787"/>
            <a:ext cx="1336040" cy="409575"/>
            <a:chOff x="6614362" y="2180787"/>
            <a:chExt cx="1336040" cy="4095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049" y="2180787"/>
              <a:ext cx="685799" cy="4095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28649" y="2385275"/>
              <a:ext cx="464184" cy="635"/>
            </a:xfrm>
            <a:custGeom>
              <a:avLst/>
              <a:gdLst/>
              <a:ahLst/>
              <a:cxnLst/>
              <a:rect l="l" t="t" r="r" b="b"/>
              <a:pathLst>
                <a:path w="464184" h="635">
                  <a:moveTo>
                    <a:pt x="0" y="0"/>
                  </a:moveTo>
                  <a:lnTo>
                    <a:pt x="463949" y="21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8290" y="2324008"/>
              <a:ext cx="158272" cy="122971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059973" y="3171400"/>
            <a:ext cx="242570" cy="183515"/>
          </a:xfrm>
          <a:custGeom>
            <a:avLst/>
            <a:gdLst/>
            <a:ahLst/>
            <a:cxnLst/>
            <a:rect l="l" t="t" r="r" b="b"/>
            <a:pathLst>
              <a:path w="242570" h="183514">
                <a:moveTo>
                  <a:pt x="242401" y="0"/>
                </a:moveTo>
                <a:lnTo>
                  <a:pt x="242401" y="35615"/>
                </a:lnTo>
                <a:lnTo>
                  <a:pt x="242401" y="64700"/>
                </a:lnTo>
                <a:lnTo>
                  <a:pt x="242400" y="84309"/>
                </a:lnTo>
                <a:lnTo>
                  <a:pt x="242399" y="91499"/>
                </a:lnTo>
                <a:lnTo>
                  <a:pt x="121201" y="91499"/>
                </a:lnTo>
                <a:lnTo>
                  <a:pt x="121200" y="98690"/>
                </a:lnTo>
                <a:lnTo>
                  <a:pt x="121200" y="118299"/>
                </a:lnTo>
                <a:lnTo>
                  <a:pt x="121200" y="147384"/>
                </a:lnTo>
                <a:lnTo>
                  <a:pt x="121199" y="182999"/>
                </a:lnTo>
                <a:lnTo>
                  <a:pt x="121199" y="132235"/>
                </a:lnTo>
                <a:lnTo>
                  <a:pt x="121198" y="93274"/>
                </a:lnTo>
                <a:lnTo>
                  <a:pt x="12119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47823" y="3171400"/>
            <a:ext cx="242570" cy="183515"/>
          </a:xfrm>
          <a:custGeom>
            <a:avLst/>
            <a:gdLst/>
            <a:ahLst/>
            <a:cxnLst/>
            <a:rect l="l" t="t" r="r" b="b"/>
            <a:pathLst>
              <a:path w="242570" h="183514">
                <a:moveTo>
                  <a:pt x="242401" y="0"/>
                </a:moveTo>
                <a:lnTo>
                  <a:pt x="242401" y="35615"/>
                </a:lnTo>
                <a:lnTo>
                  <a:pt x="242401" y="64700"/>
                </a:lnTo>
                <a:lnTo>
                  <a:pt x="242400" y="84309"/>
                </a:lnTo>
                <a:lnTo>
                  <a:pt x="242399" y="91499"/>
                </a:lnTo>
                <a:lnTo>
                  <a:pt x="121201" y="91499"/>
                </a:lnTo>
                <a:lnTo>
                  <a:pt x="121200" y="98690"/>
                </a:lnTo>
                <a:lnTo>
                  <a:pt x="121200" y="118299"/>
                </a:lnTo>
                <a:lnTo>
                  <a:pt x="121200" y="147384"/>
                </a:lnTo>
                <a:lnTo>
                  <a:pt x="121199" y="182999"/>
                </a:lnTo>
                <a:lnTo>
                  <a:pt x="121199" y="132235"/>
                </a:lnTo>
                <a:lnTo>
                  <a:pt x="121198" y="93274"/>
                </a:lnTo>
                <a:lnTo>
                  <a:pt x="12119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123" y="3171400"/>
            <a:ext cx="242570" cy="183515"/>
          </a:xfrm>
          <a:custGeom>
            <a:avLst/>
            <a:gdLst/>
            <a:ahLst/>
            <a:cxnLst/>
            <a:rect l="l" t="t" r="r" b="b"/>
            <a:pathLst>
              <a:path w="242570" h="183514">
                <a:moveTo>
                  <a:pt x="242401" y="0"/>
                </a:moveTo>
                <a:lnTo>
                  <a:pt x="242401" y="35615"/>
                </a:lnTo>
                <a:lnTo>
                  <a:pt x="242401" y="64700"/>
                </a:lnTo>
                <a:lnTo>
                  <a:pt x="242400" y="84309"/>
                </a:lnTo>
                <a:lnTo>
                  <a:pt x="242399" y="91499"/>
                </a:lnTo>
                <a:lnTo>
                  <a:pt x="121201" y="91499"/>
                </a:lnTo>
                <a:lnTo>
                  <a:pt x="121200" y="98690"/>
                </a:lnTo>
                <a:lnTo>
                  <a:pt x="121200" y="118299"/>
                </a:lnTo>
                <a:lnTo>
                  <a:pt x="121200" y="147384"/>
                </a:lnTo>
                <a:lnTo>
                  <a:pt x="121199" y="182999"/>
                </a:lnTo>
                <a:lnTo>
                  <a:pt x="121199" y="132235"/>
                </a:lnTo>
                <a:lnTo>
                  <a:pt x="121198" y="93274"/>
                </a:lnTo>
                <a:lnTo>
                  <a:pt x="12119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278312" y="2869862"/>
            <a:ext cx="2714625" cy="409575"/>
            <a:chOff x="5278312" y="2869862"/>
            <a:chExt cx="2714625" cy="4095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100" y="2869862"/>
              <a:ext cx="685799" cy="4095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92599" y="3065650"/>
              <a:ext cx="1843405" cy="8255"/>
            </a:xfrm>
            <a:custGeom>
              <a:avLst/>
              <a:gdLst/>
              <a:ahLst/>
              <a:cxnLst/>
              <a:rect l="l" t="t" r="r" b="b"/>
              <a:pathLst>
                <a:path w="1843404" h="8255">
                  <a:moveTo>
                    <a:pt x="0" y="0"/>
                  </a:moveTo>
                  <a:lnTo>
                    <a:pt x="1843051" y="8233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152" y="3012398"/>
              <a:ext cx="158460" cy="12297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773773" y="3783000"/>
            <a:ext cx="286385" cy="183515"/>
          </a:xfrm>
          <a:custGeom>
            <a:avLst/>
            <a:gdLst/>
            <a:ahLst/>
            <a:cxnLst/>
            <a:rect l="l" t="t" r="r" b="b"/>
            <a:pathLst>
              <a:path w="286385" h="183514">
                <a:moveTo>
                  <a:pt x="286201" y="0"/>
                </a:moveTo>
                <a:lnTo>
                  <a:pt x="286201" y="35615"/>
                </a:lnTo>
                <a:lnTo>
                  <a:pt x="286201" y="64700"/>
                </a:lnTo>
                <a:lnTo>
                  <a:pt x="286200" y="84309"/>
                </a:lnTo>
                <a:lnTo>
                  <a:pt x="286199" y="91499"/>
                </a:lnTo>
                <a:lnTo>
                  <a:pt x="143101" y="91499"/>
                </a:lnTo>
                <a:lnTo>
                  <a:pt x="143100" y="98690"/>
                </a:lnTo>
                <a:lnTo>
                  <a:pt x="143100" y="118299"/>
                </a:lnTo>
                <a:lnTo>
                  <a:pt x="143100" y="147384"/>
                </a:lnTo>
                <a:lnTo>
                  <a:pt x="143099" y="182999"/>
                </a:lnTo>
                <a:lnTo>
                  <a:pt x="143099" y="132235"/>
                </a:lnTo>
                <a:lnTo>
                  <a:pt x="143098" y="93274"/>
                </a:lnTo>
                <a:lnTo>
                  <a:pt x="14309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61623" y="3783000"/>
            <a:ext cx="286385" cy="183515"/>
          </a:xfrm>
          <a:custGeom>
            <a:avLst/>
            <a:gdLst/>
            <a:ahLst/>
            <a:cxnLst/>
            <a:rect l="l" t="t" r="r" b="b"/>
            <a:pathLst>
              <a:path w="286385" h="183514">
                <a:moveTo>
                  <a:pt x="286201" y="0"/>
                </a:moveTo>
                <a:lnTo>
                  <a:pt x="286201" y="35615"/>
                </a:lnTo>
                <a:lnTo>
                  <a:pt x="286201" y="64700"/>
                </a:lnTo>
                <a:lnTo>
                  <a:pt x="286200" y="84309"/>
                </a:lnTo>
                <a:lnTo>
                  <a:pt x="286199" y="91499"/>
                </a:lnTo>
                <a:lnTo>
                  <a:pt x="143101" y="91499"/>
                </a:lnTo>
                <a:lnTo>
                  <a:pt x="143100" y="98690"/>
                </a:lnTo>
                <a:lnTo>
                  <a:pt x="143100" y="118299"/>
                </a:lnTo>
                <a:lnTo>
                  <a:pt x="143100" y="147384"/>
                </a:lnTo>
                <a:lnTo>
                  <a:pt x="143099" y="182999"/>
                </a:lnTo>
                <a:lnTo>
                  <a:pt x="143099" y="132235"/>
                </a:lnTo>
                <a:lnTo>
                  <a:pt x="143098" y="93274"/>
                </a:lnTo>
                <a:lnTo>
                  <a:pt x="14309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0723" y="3783000"/>
            <a:ext cx="434975" cy="183515"/>
          </a:xfrm>
          <a:custGeom>
            <a:avLst/>
            <a:gdLst/>
            <a:ahLst/>
            <a:cxnLst/>
            <a:rect l="l" t="t" r="r" b="b"/>
            <a:pathLst>
              <a:path w="434975" h="183514">
                <a:moveTo>
                  <a:pt x="434701" y="0"/>
                </a:moveTo>
                <a:lnTo>
                  <a:pt x="434701" y="35615"/>
                </a:lnTo>
                <a:lnTo>
                  <a:pt x="434701" y="64700"/>
                </a:lnTo>
                <a:lnTo>
                  <a:pt x="434700" y="84309"/>
                </a:lnTo>
                <a:lnTo>
                  <a:pt x="434699" y="91499"/>
                </a:lnTo>
                <a:lnTo>
                  <a:pt x="217351" y="91499"/>
                </a:lnTo>
                <a:lnTo>
                  <a:pt x="217350" y="98690"/>
                </a:lnTo>
                <a:lnTo>
                  <a:pt x="217350" y="118299"/>
                </a:lnTo>
                <a:lnTo>
                  <a:pt x="217350" y="147384"/>
                </a:lnTo>
                <a:lnTo>
                  <a:pt x="217349" y="182999"/>
                </a:lnTo>
                <a:lnTo>
                  <a:pt x="217349" y="132235"/>
                </a:lnTo>
                <a:lnTo>
                  <a:pt x="217348" y="93274"/>
                </a:lnTo>
                <a:lnTo>
                  <a:pt x="217348" y="91499"/>
                </a:lnTo>
                <a:lnTo>
                  <a:pt x="1" y="91499"/>
                </a:lnTo>
                <a:lnTo>
                  <a:pt x="0" y="84309"/>
                </a:lnTo>
                <a:lnTo>
                  <a:pt x="0" y="64700"/>
                </a:lnTo>
                <a:lnTo>
                  <a:pt x="0" y="35615"/>
                </a:lnTo>
                <a:lnTo>
                  <a:pt x="0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4725" y="1216355"/>
            <a:ext cx="7693659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ultimately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turn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green,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blue intensities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255: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Predefined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names:</a:t>
            </a:r>
            <a:r>
              <a:rPr sz="18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blue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green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white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 marL="469900" indent="-351790">
              <a:lnSpc>
                <a:spcPct val="100000"/>
              </a:lnSpc>
              <a:spcBef>
                <a:spcPts val="1290"/>
              </a:spcBef>
              <a:buSzPct val="89000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8-bit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hexadecimal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green,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blue:</a:t>
            </a:r>
            <a:r>
              <a:rPr sz="18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#ff0000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R="1514475" algn="r">
              <a:lnSpc>
                <a:spcPts val="1890"/>
              </a:lnSpc>
              <a:spcBef>
                <a:spcPts val="1300"/>
              </a:spcBef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600" spc="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1600" spc="3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  <a:p>
            <a:pPr marL="469900" indent="-367030">
              <a:lnSpc>
                <a:spcPts val="213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0-255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decimal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intensities: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rgb(255,255,0)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831215" algn="ctr">
              <a:lnSpc>
                <a:spcPts val="1690"/>
              </a:lnSpc>
              <a:spcBef>
                <a:spcPts val="1705"/>
              </a:spcBef>
              <a:tabLst>
                <a:tab pos="1259205" algn="l"/>
                <a:tab pos="1697355" algn="l"/>
              </a:tabLst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R	G	B</a:t>
            </a:r>
            <a:endParaRPr sz="1600">
              <a:latin typeface="Arial MT"/>
              <a:cs typeface="Arial MT"/>
            </a:endParaRPr>
          </a:p>
          <a:p>
            <a:pPr marL="469900" indent="-367030">
              <a:lnSpc>
                <a:spcPts val="193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Percentage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intensities: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rgb(80%,80%,100%)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63550" algn="ctr">
              <a:lnSpc>
                <a:spcPct val="100000"/>
              </a:lnSpc>
              <a:spcBef>
                <a:spcPts val="915"/>
              </a:spcBef>
              <a:tabLst>
                <a:tab pos="948055" algn="l"/>
                <a:tab pos="1612265" algn="l"/>
              </a:tabLst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R	G	B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90055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1800" spc="-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5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595959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19212" y="3558937"/>
            <a:ext cx="2673985" cy="409575"/>
            <a:chOff x="5319212" y="3558937"/>
            <a:chExt cx="2673985" cy="409575"/>
          </a:xfrm>
        </p:grpSpPr>
        <p:sp>
          <p:nvSpPr>
            <p:cNvPr id="20" name="object 20"/>
            <p:cNvSpPr/>
            <p:nvPr/>
          </p:nvSpPr>
          <p:spPr>
            <a:xfrm>
              <a:off x="5333500" y="3693275"/>
              <a:ext cx="1843405" cy="8255"/>
            </a:xfrm>
            <a:custGeom>
              <a:avLst/>
              <a:gdLst/>
              <a:ahLst/>
              <a:cxnLst/>
              <a:rect l="l" t="t" r="r" b="b"/>
              <a:pathLst>
                <a:path w="1843404" h="8254">
                  <a:moveTo>
                    <a:pt x="0" y="0"/>
                  </a:moveTo>
                  <a:lnTo>
                    <a:pt x="1843051" y="8233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052" y="3640023"/>
              <a:ext cx="158460" cy="1229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7100" y="3558937"/>
              <a:ext cx="685799" cy="4095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532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45" dirty="0"/>
              <a:t> </a:t>
            </a:r>
            <a:r>
              <a:rPr spc="-10" dirty="0"/>
              <a:t>Box</a:t>
            </a:r>
            <a:r>
              <a:rPr spc="-50" dirty="0"/>
              <a:t> </a:t>
            </a:r>
            <a:r>
              <a:rPr dirty="0"/>
              <a:t>Model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5674" y="1131625"/>
            <a:ext cx="6103620" cy="3531870"/>
            <a:chOff x="195674" y="1131625"/>
            <a:chExt cx="6103620" cy="3531870"/>
          </a:xfrm>
        </p:grpSpPr>
        <p:sp>
          <p:nvSpPr>
            <p:cNvPr id="4" name="object 4"/>
            <p:cNvSpPr/>
            <p:nvPr/>
          </p:nvSpPr>
          <p:spPr>
            <a:xfrm>
              <a:off x="195674" y="1131625"/>
              <a:ext cx="6103620" cy="3531870"/>
            </a:xfrm>
            <a:custGeom>
              <a:avLst/>
              <a:gdLst/>
              <a:ahLst/>
              <a:cxnLst/>
              <a:rect l="l" t="t" r="r" b="b"/>
              <a:pathLst>
                <a:path w="6103620" h="3531870">
                  <a:moveTo>
                    <a:pt x="6103199" y="3531599"/>
                  </a:moveTo>
                  <a:lnTo>
                    <a:pt x="0" y="3531599"/>
                  </a:lnTo>
                  <a:lnTo>
                    <a:pt x="0" y="0"/>
                  </a:lnTo>
                  <a:lnTo>
                    <a:pt x="6103199" y="0"/>
                  </a:lnTo>
                  <a:lnTo>
                    <a:pt x="6103199" y="3531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5750" y="1467025"/>
              <a:ext cx="5218430" cy="2879725"/>
            </a:xfrm>
            <a:custGeom>
              <a:avLst/>
              <a:gdLst/>
              <a:ahLst/>
              <a:cxnLst/>
              <a:rect l="l" t="t" r="r" b="b"/>
              <a:pathLst>
                <a:path w="5218430" h="2879725">
                  <a:moveTo>
                    <a:pt x="5217899" y="2879399"/>
                  </a:moveTo>
                  <a:lnTo>
                    <a:pt x="0" y="2879399"/>
                  </a:lnTo>
                  <a:lnTo>
                    <a:pt x="0" y="0"/>
                  </a:lnTo>
                  <a:lnTo>
                    <a:pt x="5217899" y="0"/>
                  </a:lnTo>
                  <a:lnTo>
                    <a:pt x="5217899" y="2879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7000" y="1785750"/>
              <a:ext cx="4558030" cy="2076450"/>
            </a:xfrm>
            <a:custGeom>
              <a:avLst/>
              <a:gdLst/>
              <a:ahLst/>
              <a:cxnLst/>
              <a:rect l="l" t="t" r="r" b="b"/>
              <a:pathLst>
                <a:path w="4558030" h="2076450">
                  <a:moveTo>
                    <a:pt x="4557899" y="2075999"/>
                  </a:moveTo>
                  <a:lnTo>
                    <a:pt x="0" y="2075999"/>
                  </a:lnTo>
                  <a:lnTo>
                    <a:pt x="0" y="0"/>
                  </a:lnTo>
                  <a:lnTo>
                    <a:pt x="4557899" y="0"/>
                  </a:lnTo>
                  <a:lnTo>
                    <a:pt x="4557899" y="20759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88374" y="2167975"/>
              <a:ext cx="3531870" cy="1416685"/>
            </a:xfrm>
            <a:custGeom>
              <a:avLst/>
              <a:gdLst/>
              <a:ahLst/>
              <a:cxnLst/>
              <a:rect l="l" t="t" r="r" b="b"/>
              <a:pathLst>
                <a:path w="3531870" h="1416685">
                  <a:moveTo>
                    <a:pt x="3531599" y="1416299"/>
                  </a:moveTo>
                  <a:lnTo>
                    <a:pt x="0" y="1416299"/>
                  </a:lnTo>
                  <a:lnTo>
                    <a:pt x="0" y="0"/>
                  </a:lnTo>
                  <a:lnTo>
                    <a:pt x="3531599" y="0"/>
                  </a:lnTo>
                  <a:lnTo>
                    <a:pt x="3531599" y="1416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95674" y="1131625"/>
            <a:ext cx="6103620" cy="3531870"/>
          </a:xfrm>
          <a:prstGeom prst="rect">
            <a:avLst/>
          </a:prstGeom>
          <a:ln w="19049">
            <a:solidFill>
              <a:srgbClr val="59595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175"/>
              </a:spcBef>
            </a:pPr>
            <a:r>
              <a:rPr sz="1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Margin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6340" y="1173643"/>
            <a:ext cx="81969" cy="2750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5749" y="1467024"/>
            <a:ext cx="5218430" cy="2879725"/>
          </a:xfrm>
          <a:prstGeom prst="rect">
            <a:avLst/>
          </a:prstGeom>
          <a:ln w="19049">
            <a:solidFill>
              <a:srgbClr val="59595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28675" algn="ctr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Border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69765" y="1485344"/>
            <a:ext cx="81969" cy="27506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6999" y="1785749"/>
            <a:ext cx="4558030" cy="2076450"/>
          </a:xfrm>
          <a:prstGeom prst="rect">
            <a:avLst/>
          </a:prstGeom>
          <a:ln w="19049">
            <a:solidFill>
              <a:srgbClr val="59595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82980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Padding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6699" y="1851369"/>
            <a:ext cx="3495040" cy="729615"/>
            <a:chOff x="1406699" y="1851369"/>
            <a:chExt cx="3495040" cy="7296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290" y="1851369"/>
              <a:ext cx="81969" cy="2750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53660" y="2539575"/>
              <a:ext cx="3352165" cy="0"/>
            </a:xfrm>
            <a:custGeom>
              <a:avLst/>
              <a:gdLst/>
              <a:ahLst/>
              <a:cxnLst/>
              <a:rect l="l" t="t" r="r" b="b"/>
              <a:pathLst>
                <a:path w="3352165">
                  <a:moveTo>
                    <a:pt x="0" y="0"/>
                  </a:moveTo>
                  <a:lnTo>
                    <a:pt x="335201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16224" y="251815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5" h="43180">
                  <a:moveTo>
                    <a:pt x="58859" y="42846"/>
                  </a:moveTo>
                  <a:lnTo>
                    <a:pt x="0" y="21423"/>
                  </a:lnTo>
                  <a:lnTo>
                    <a:pt x="58859" y="0"/>
                  </a:lnTo>
                  <a:lnTo>
                    <a:pt x="37436" y="21423"/>
                  </a:lnTo>
                  <a:lnTo>
                    <a:pt x="58859" y="4284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6224" y="251815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5" h="43180">
                  <a:moveTo>
                    <a:pt x="37436" y="21423"/>
                  </a:moveTo>
                  <a:lnTo>
                    <a:pt x="58859" y="0"/>
                  </a:lnTo>
                  <a:lnTo>
                    <a:pt x="0" y="21423"/>
                  </a:lnTo>
                  <a:lnTo>
                    <a:pt x="58859" y="42846"/>
                  </a:lnTo>
                  <a:lnTo>
                    <a:pt x="37436" y="21423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150" y="2498584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88375" y="2167975"/>
            <a:ext cx="3531870" cy="141668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width</a:t>
            </a:r>
            <a:endParaRPr sz="1800">
              <a:latin typeface="Arial MT"/>
              <a:cs typeface="Arial MT"/>
            </a:endParaRPr>
          </a:p>
          <a:p>
            <a:pPr marL="1066800">
              <a:lnSpc>
                <a:spcPct val="100000"/>
              </a:lnSpc>
              <a:spcBef>
                <a:spcPts val="895"/>
              </a:spcBef>
            </a:pPr>
            <a:r>
              <a:rPr sz="3000" spc="-5" dirty="0">
                <a:latin typeface="Arial MT"/>
                <a:cs typeface="Arial MT"/>
              </a:rPr>
              <a:t>Element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92891" y="2166621"/>
            <a:ext cx="89535" cy="1379855"/>
            <a:chOff x="2392891" y="2166621"/>
            <a:chExt cx="89535" cy="1379855"/>
          </a:xfrm>
        </p:grpSpPr>
        <p:sp>
          <p:nvSpPr>
            <p:cNvPr id="21" name="object 21"/>
            <p:cNvSpPr/>
            <p:nvPr/>
          </p:nvSpPr>
          <p:spPr>
            <a:xfrm>
              <a:off x="2423537" y="2213579"/>
              <a:ext cx="17780" cy="1236980"/>
            </a:xfrm>
            <a:custGeom>
              <a:avLst/>
              <a:gdLst/>
              <a:ahLst/>
              <a:cxnLst/>
              <a:rect l="l" t="t" r="r" b="b"/>
              <a:pathLst>
                <a:path w="17780" h="1236979">
                  <a:moveTo>
                    <a:pt x="0" y="0"/>
                  </a:moveTo>
                  <a:lnTo>
                    <a:pt x="17289" y="123643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02416" y="2176146"/>
              <a:ext cx="43180" cy="59690"/>
            </a:xfrm>
            <a:custGeom>
              <a:avLst/>
              <a:gdLst/>
              <a:ahLst/>
              <a:cxnLst/>
              <a:rect l="l" t="t" r="r" b="b"/>
              <a:pathLst>
                <a:path w="43180" h="59689">
                  <a:moveTo>
                    <a:pt x="0" y="59153"/>
                  </a:moveTo>
                  <a:lnTo>
                    <a:pt x="20598" y="0"/>
                  </a:lnTo>
                  <a:lnTo>
                    <a:pt x="42842" y="58554"/>
                  </a:lnTo>
                  <a:lnTo>
                    <a:pt x="21121" y="37433"/>
                  </a:lnTo>
                  <a:lnTo>
                    <a:pt x="0" y="5915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02416" y="2176146"/>
              <a:ext cx="43180" cy="59690"/>
            </a:xfrm>
            <a:custGeom>
              <a:avLst/>
              <a:gdLst/>
              <a:ahLst/>
              <a:cxnLst/>
              <a:rect l="l" t="t" r="r" b="b"/>
              <a:pathLst>
                <a:path w="43180" h="59689">
                  <a:moveTo>
                    <a:pt x="21121" y="37433"/>
                  </a:moveTo>
                  <a:lnTo>
                    <a:pt x="42842" y="58554"/>
                  </a:lnTo>
                  <a:lnTo>
                    <a:pt x="20598" y="0"/>
                  </a:lnTo>
                  <a:lnTo>
                    <a:pt x="0" y="59153"/>
                  </a:lnTo>
                  <a:lnTo>
                    <a:pt x="21121" y="37433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9839" y="3440045"/>
              <a:ext cx="81974" cy="10593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74660" y="2778138"/>
            <a:ext cx="281305" cy="648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height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25049" y="1174050"/>
            <a:ext cx="2519680" cy="2414905"/>
          </a:xfrm>
          <a:custGeom>
            <a:avLst/>
            <a:gdLst/>
            <a:ahLst/>
            <a:cxnLst/>
            <a:rect l="l" t="t" r="r" b="b"/>
            <a:pathLst>
              <a:path w="2519679" h="2414904">
                <a:moveTo>
                  <a:pt x="0" y="0"/>
                </a:moveTo>
                <a:lnTo>
                  <a:pt x="2519099" y="0"/>
                </a:lnTo>
                <a:lnTo>
                  <a:pt x="2519099" y="2414399"/>
                </a:lnTo>
                <a:lnTo>
                  <a:pt x="0" y="2414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698075" y="1237931"/>
            <a:ext cx="2339340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b="1" spc="-30" dirty="0">
                <a:latin typeface="Arial" panose="020B0604020202020204"/>
                <a:cs typeface="Arial" panose="020B0604020202020204"/>
              </a:rPr>
              <a:t>Total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element width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width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endParaRPr sz="1800">
              <a:latin typeface="Arial MT"/>
              <a:cs typeface="Arial MT"/>
            </a:endParaRPr>
          </a:p>
          <a:p>
            <a:pPr marL="12700" marR="800735">
              <a:lnSpc>
                <a:spcPct val="101000"/>
              </a:lnSpc>
            </a:pPr>
            <a:r>
              <a:rPr sz="1800" spc="-5" dirty="0">
                <a:latin typeface="Arial MT"/>
                <a:cs typeface="Arial MT"/>
              </a:rPr>
              <a:t>left padding </a:t>
            </a:r>
            <a:r>
              <a:rPr sz="1800" dirty="0">
                <a:latin typeface="Arial MT"/>
                <a:cs typeface="Arial MT"/>
              </a:rPr>
              <a:t>+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padding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 border </a:t>
            </a:r>
            <a:r>
              <a:rPr sz="1800" dirty="0">
                <a:latin typeface="Arial MT"/>
                <a:cs typeface="Arial MT"/>
              </a:rPr>
              <a:t>+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 </a:t>
            </a:r>
            <a:r>
              <a:rPr sz="1800" spc="-5" dirty="0">
                <a:latin typeface="Arial MT"/>
                <a:cs typeface="Arial MT"/>
              </a:rPr>
              <a:t>border </a:t>
            </a:r>
            <a:r>
              <a:rPr sz="1800" dirty="0">
                <a:latin typeface="Arial MT"/>
                <a:cs typeface="Arial MT"/>
              </a:rPr>
              <a:t>+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 </a:t>
            </a:r>
            <a:r>
              <a:rPr sz="1800" dirty="0">
                <a:latin typeface="Arial MT"/>
                <a:cs typeface="Arial MT"/>
              </a:rPr>
              <a:t>margin +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margin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CS142</a:t>
            </a:r>
            <a:r>
              <a:rPr spc="-2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CSS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625049" y="3755125"/>
            <a:ext cx="2396490" cy="9804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5725" marR="489585">
              <a:lnSpc>
                <a:spcPct val="101000"/>
              </a:lnSpc>
              <a:spcBef>
                <a:spcPts val="585"/>
              </a:spcBef>
            </a:pPr>
            <a:r>
              <a:rPr sz="1800" dirty="0">
                <a:latin typeface="Arial MT"/>
                <a:cs typeface="Arial MT"/>
              </a:rPr>
              <a:t>Margin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Padding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Transparent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6150</Words>
  <Application>WPS Presentation</Application>
  <PresentationFormat>On-screen Show (4:3)</PresentationFormat>
  <Paragraphs>385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 MT</vt:lpstr>
      <vt:lpstr>Consolas</vt:lpstr>
      <vt:lpstr>Arial</vt:lpstr>
      <vt:lpstr>Times New Roman</vt:lpstr>
      <vt:lpstr>Verdana</vt:lpstr>
      <vt:lpstr>Microsoft YaHei</vt:lpstr>
      <vt:lpstr>Arial Unicode MS</vt:lpstr>
      <vt:lpstr>Calibri</vt:lpstr>
      <vt:lpstr>Office Theme</vt:lpstr>
      <vt:lpstr>Cascading Style Sheets  (CSS)</vt:lpstr>
      <vt:lpstr>Driving problem behind CSS</vt:lpstr>
      <vt:lpstr>Key concept: Separate style from content</vt:lpstr>
      <vt:lpstr>Style sheet contain one or more CSS Rules</vt:lpstr>
      <vt:lpstr>PowerPoint 演示文稿</vt:lpstr>
      <vt:lpstr>CSS Pseudo Selectors</vt:lpstr>
      <vt:lpstr>CSS Properties</vt:lpstr>
      <vt:lpstr>Color - Properties: color &amp; background_color</vt:lpstr>
      <vt:lpstr>CSS Box Model</vt:lpstr>
      <vt:lpstr>CSS distance units</vt:lpstr>
      <vt:lpstr>Size Properties - Element, pad, margin, border</vt:lpstr>
      <vt:lpstr>position property</vt:lpstr>
      <vt:lpstr>Some more common properties</vt:lpstr>
      <vt:lpstr>Element visibility control properties</vt:lpstr>
      <vt:lpstr>Flexbox and Grid layout</vt:lpstr>
      <vt:lpstr>Some other CSS issues</vt:lpstr>
      <vt:lpstr>Adding Styles to HTML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 (CSS)</dc:title>
  <dc:creator/>
  <cp:lastModifiedBy>Adebayo</cp:lastModifiedBy>
  <cp:revision>3</cp:revision>
  <dcterms:created xsi:type="dcterms:W3CDTF">2021-08-22T10:03:00Z</dcterms:created>
  <dcterms:modified xsi:type="dcterms:W3CDTF">2022-02-10T20:42:47Z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CDF65E3F37864148811F42CDE9E88E10</vt:lpwstr>
  </property>
  <property fmtid="{D5CDD505-2E9C-101B-9397-08002B2CF9AE}" pid="4" name="KSOProductBuildVer">
    <vt:lpwstr>2057-11.2.0.10463</vt:lpwstr>
  </property>
</Properties>
</file>