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9"/>
  </p:notesMasterIdLst>
  <p:handoutMasterIdLst>
    <p:handoutMasterId r:id="rId20"/>
  </p:handoutMasterIdLst>
  <p:sldIdLst>
    <p:sldId id="264" r:id="rId5"/>
    <p:sldId id="276" r:id="rId6"/>
    <p:sldId id="277" r:id="rId7"/>
    <p:sldId id="278" r:id="rId8"/>
    <p:sldId id="280" r:id="rId9"/>
    <p:sldId id="283" r:id="rId10"/>
    <p:sldId id="279" r:id="rId11"/>
    <p:sldId id="274" r:id="rId12"/>
    <p:sldId id="288" r:id="rId13"/>
    <p:sldId id="285" r:id="rId14"/>
    <p:sldId id="286" r:id="rId15"/>
    <p:sldId id="268" r:id="rId16"/>
    <p:sldId id="266" r:id="rId17"/>
    <p:sldId id="287" r:id="rId18"/>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B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94781" autoAdjust="0"/>
  </p:normalViewPr>
  <p:slideViewPr>
    <p:cSldViewPr showGuides="1">
      <p:cViewPr varScale="1">
        <p:scale>
          <a:sx n="115" d="100"/>
          <a:sy n="115" d="100"/>
        </p:scale>
        <p:origin x="216" y="102"/>
      </p:cViewPr>
      <p:guideLst>
        <p:guide pos="3839"/>
        <p:guide orient="horz" pos="2160"/>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rtlCol="0"/>
        <a:lstStyle/>
        <a:p>
          <a:pPr rtl="0"/>
          <a:endParaRPr lang="en-US"/>
        </a:p>
      </dgm:t>
    </dgm:pt>
    <dgm:pt modelId="{477D14C5-CED9-4CFC-B338-DFB0C8090B9F}">
      <dgm:prSet phldrT="[Text]"/>
      <dgm:spPr/>
      <dgm:t>
        <a:bodyPr/>
        <a:lstStyle/>
        <a:p>
          <a:pPr rtl="0"/>
          <a:r>
            <a:rPr lang="en-US" dirty="0" err="1" smtClean="0"/>
            <a:t>S</a:t>
          </a:r>
          <a:r>
            <a:rPr lang="en-US" altLang="zh-CN" dirty="0" err="1" smtClean="0"/>
            <a:t>pringBoot</a:t>
          </a:r>
          <a:endParaRPr lang="en-US" dirty="0"/>
        </a:p>
      </dgm:t>
    </dgm:pt>
    <dgm:pt modelId="{92DFCBC7-BC14-4697-8ECD-BF0D5B1EDA3B}" type="parTrans" cxnId="{7D461F02-AB37-447A-AC6B-D31C4D2EC6A9}">
      <dgm:prSet/>
      <dgm:spPr/>
      <dgm:t>
        <a:bodyPr/>
        <a:lstStyle/>
        <a:p>
          <a:pPr rtl="0"/>
          <a:endParaRPr lang="en-US"/>
        </a:p>
      </dgm:t>
    </dgm:pt>
    <dgm:pt modelId="{87E3C0DB-7BEE-424E-8E11-B838D238D595}" type="sibTrans" cxnId="{7D461F02-AB37-447A-AC6B-D31C4D2EC6A9}">
      <dgm:prSet/>
      <dgm:spPr/>
      <dgm:t>
        <a:bodyPr/>
        <a:lstStyle/>
        <a:p>
          <a:pPr rtl="0"/>
          <a:endParaRPr lang="en-US"/>
        </a:p>
      </dgm:t>
    </dgm:pt>
    <dgm:pt modelId="{C111C18A-FD96-4E63-821A-54D70D8DC65F}">
      <dgm:prSet phldrT="[Text]"/>
      <dgm:spPr/>
      <dgm:t>
        <a:bodyPr/>
        <a:lstStyle/>
        <a:p>
          <a:pPr rtl="0"/>
          <a:r>
            <a:rPr lang="zh-CN" altLang="en-US" smtClean="0"/>
            <a:t>作用：后端</a:t>
          </a:r>
          <a:r>
            <a:rPr lang="en-US" altLang="zh-CN" smtClean="0"/>
            <a:t>url</a:t>
          </a:r>
          <a:r>
            <a:rPr lang="zh-CN" altLang="en-US" smtClean="0"/>
            <a:t>路由</a:t>
          </a:r>
          <a:endParaRPr lang="en-US" dirty="0"/>
        </a:p>
      </dgm:t>
    </dgm:pt>
    <dgm:pt modelId="{83BE74EF-FAB4-45A2-BBED-7CD5259AB210}" type="parTrans" cxnId="{FFD8B471-C98F-4DB5-8DE3-2AB7E896ADD5}">
      <dgm:prSet/>
      <dgm:spPr/>
      <dgm:t>
        <a:bodyPr/>
        <a:lstStyle/>
        <a:p>
          <a:pPr rtl="0"/>
          <a:endParaRPr lang="en-US"/>
        </a:p>
      </dgm:t>
    </dgm:pt>
    <dgm:pt modelId="{B4F34DE2-2DAE-4F88-8C78-BD8892EBF4FF}" type="sibTrans" cxnId="{FFD8B471-C98F-4DB5-8DE3-2AB7E896ADD5}">
      <dgm:prSet/>
      <dgm:spPr/>
      <dgm:t>
        <a:bodyPr/>
        <a:lstStyle/>
        <a:p>
          <a:pPr rtl="0"/>
          <a:endParaRPr lang="en-US"/>
        </a:p>
      </dgm:t>
    </dgm:pt>
    <dgm:pt modelId="{CC6B7442-0B72-4EF2-9F13-1325B51AFF9F}">
      <dgm:prSet phldrT="[Text]"/>
      <dgm:spPr/>
      <dgm:t>
        <a:bodyPr/>
        <a:lstStyle/>
        <a:p>
          <a:pPr rtl="0"/>
          <a:r>
            <a:rPr lang="en-US" altLang="zh-CN" dirty="0" smtClean="0"/>
            <a:t>React.js+Node.js</a:t>
          </a:r>
          <a:endParaRPr lang="en-US" dirty="0"/>
        </a:p>
      </dgm:t>
    </dgm:pt>
    <dgm:pt modelId="{E3D139E0-5DC2-4F8E-9F8F-B3F0EBCD4689}" type="parTrans" cxnId="{102D6D4D-90C9-40F4-A001-35DCC329B127}">
      <dgm:prSet/>
      <dgm:spPr/>
      <dgm:t>
        <a:bodyPr/>
        <a:lstStyle/>
        <a:p>
          <a:pPr rtl="0"/>
          <a:endParaRPr lang="en-US"/>
        </a:p>
      </dgm:t>
    </dgm:pt>
    <dgm:pt modelId="{FF80E1BA-0D6F-4EE8-9640-892A5897DBCD}" type="sibTrans" cxnId="{102D6D4D-90C9-40F4-A001-35DCC329B127}">
      <dgm:prSet/>
      <dgm:spPr/>
      <dgm:t>
        <a:bodyPr/>
        <a:lstStyle/>
        <a:p>
          <a:pPr rtl="0"/>
          <a:endParaRPr lang="en-US"/>
        </a:p>
      </dgm:t>
    </dgm:pt>
    <dgm:pt modelId="{FE0A3CAE-D039-42F2-AF12-1E6F6793A633}">
      <dgm:prSet phldrT="[Text]"/>
      <dgm:spPr/>
      <dgm:t>
        <a:bodyPr/>
        <a:lstStyle/>
        <a:p>
          <a:pPr rtl="0"/>
          <a:r>
            <a:rPr lang="zh-CN" altLang="en-US" dirty="0" smtClean="0"/>
            <a:t>扩展的</a:t>
          </a:r>
          <a:r>
            <a:rPr lang="en-US" altLang="zh-CN" dirty="0" smtClean="0"/>
            <a:t>React</a:t>
          </a:r>
          <a:r>
            <a:rPr lang="zh-CN" altLang="en-US" dirty="0" smtClean="0"/>
            <a:t>，可视化的组件技术</a:t>
          </a:r>
          <a:endParaRPr lang="en-US" dirty="0"/>
        </a:p>
      </dgm:t>
    </dgm:pt>
    <dgm:pt modelId="{7E2ED2D1-AFF4-4DED-BB53-30A310825CE2}" type="parTrans" cxnId="{A6FB3C49-AB75-4315-BB6B-886AA454F16F}">
      <dgm:prSet/>
      <dgm:spPr/>
      <dgm:t>
        <a:bodyPr/>
        <a:lstStyle/>
        <a:p>
          <a:pPr rtl="0"/>
          <a:endParaRPr lang="en-US"/>
        </a:p>
      </dgm:t>
    </dgm:pt>
    <dgm:pt modelId="{417BDEF2-191B-4000-BDE8-D3D22A51FCF3}" type="sibTrans" cxnId="{A6FB3C49-AB75-4315-BB6B-886AA454F16F}">
      <dgm:prSet/>
      <dgm:spPr/>
      <dgm:t>
        <a:bodyPr/>
        <a:lstStyle/>
        <a:p>
          <a:pPr rtl="0"/>
          <a:endParaRPr lang="en-US"/>
        </a:p>
      </dgm:t>
    </dgm:pt>
    <dgm:pt modelId="{2927DBA8-3C4C-4922-BFC5-B3E26E94BF89}">
      <dgm:prSet phldrT="[Text]"/>
      <dgm:spPr/>
      <dgm:t>
        <a:bodyPr/>
        <a:lstStyle/>
        <a:p>
          <a:pPr rtl="0"/>
          <a:r>
            <a:rPr lang="en-US" dirty="0" smtClean="0"/>
            <a:t>Ant Design</a:t>
          </a:r>
          <a:endParaRPr lang="en-US" dirty="0"/>
        </a:p>
      </dgm:t>
    </dgm:pt>
    <dgm:pt modelId="{E82FB79A-3955-4B96-9517-89B5E810C2C9}" type="parTrans" cxnId="{1E6240C7-ADD8-465D-8CF1-EB9EDD33ACDA}">
      <dgm:prSet/>
      <dgm:spPr/>
      <dgm:t>
        <a:bodyPr/>
        <a:lstStyle/>
        <a:p>
          <a:endParaRPr lang="zh-CN" altLang="en-US"/>
        </a:p>
      </dgm:t>
    </dgm:pt>
    <dgm:pt modelId="{0E7F8954-89A5-48FF-B31F-B4C09B90ADAA}" type="sibTrans" cxnId="{1E6240C7-ADD8-465D-8CF1-EB9EDD33ACDA}">
      <dgm:prSet/>
      <dgm:spPr/>
      <dgm:t>
        <a:bodyPr/>
        <a:lstStyle/>
        <a:p>
          <a:endParaRPr lang="zh-CN" altLang="en-US"/>
        </a:p>
      </dgm:t>
    </dgm:pt>
    <dgm:pt modelId="{4BAF28F3-9EC8-4D8F-916A-48BBA97D4F32}">
      <dgm:prSet phldrT="[Text]"/>
      <dgm:spPr/>
      <dgm:t>
        <a:bodyPr/>
        <a:lstStyle/>
        <a:p>
          <a:pPr rtl="0"/>
          <a:r>
            <a:rPr lang="zh-CN" altLang="en-US" dirty="0" smtClean="0"/>
            <a:t>数据库操作</a:t>
          </a:r>
          <a:endParaRPr lang="en-US" dirty="0"/>
        </a:p>
      </dgm:t>
    </dgm:pt>
    <dgm:pt modelId="{59BB442D-1E7B-45E7-B847-E4AA388174D9}" type="parTrans" cxnId="{7FDEA8F1-2F2E-43D8-817B-CCAB14039BF4}">
      <dgm:prSet/>
      <dgm:spPr/>
      <dgm:t>
        <a:bodyPr/>
        <a:lstStyle/>
        <a:p>
          <a:endParaRPr lang="zh-CN" altLang="en-US"/>
        </a:p>
      </dgm:t>
    </dgm:pt>
    <dgm:pt modelId="{F6407C30-3950-4612-8A80-738C0767D844}" type="sibTrans" cxnId="{7FDEA8F1-2F2E-43D8-817B-CCAB14039BF4}">
      <dgm:prSet/>
      <dgm:spPr/>
      <dgm:t>
        <a:bodyPr/>
        <a:lstStyle/>
        <a:p>
          <a:endParaRPr lang="zh-CN" altLang="en-US"/>
        </a:p>
      </dgm:t>
    </dgm:pt>
    <dgm:pt modelId="{29452BA9-EE39-440A-BF9D-423149FD41D5}">
      <dgm:prSet phldrT="[Text]"/>
      <dgm:spPr/>
      <dgm:t>
        <a:bodyPr/>
        <a:lstStyle/>
        <a:p>
          <a:pPr rtl="0"/>
          <a:r>
            <a:rPr lang="en-US" dirty="0" smtClean="0"/>
            <a:t>R</a:t>
          </a:r>
          <a:r>
            <a:rPr lang="en-US" altLang="zh-CN" dirty="0" smtClean="0"/>
            <a:t>eact:</a:t>
          </a:r>
          <a:r>
            <a:rPr lang="zh-CN" altLang="en-US" dirty="0" smtClean="0"/>
            <a:t>前端展示</a:t>
          </a:r>
          <a:r>
            <a:rPr lang="en-US" altLang="zh-CN" dirty="0" smtClean="0"/>
            <a:t>JS</a:t>
          </a:r>
          <a:r>
            <a:rPr lang="zh-CN" altLang="en-US" dirty="0" smtClean="0"/>
            <a:t>代码构建工具</a:t>
          </a:r>
          <a:endParaRPr lang="en-US" dirty="0"/>
        </a:p>
      </dgm:t>
    </dgm:pt>
    <dgm:pt modelId="{C8807434-7ED9-4002-A73E-FE25BF43D404}" type="parTrans" cxnId="{6B53B4E3-8DA7-4F2C-A57A-23B6C7DE70A7}">
      <dgm:prSet/>
      <dgm:spPr/>
      <dgm:t>
        <a:bodyPr/>
        <a:lstStyle/>
        <a:p>
          <a:endParaRPr lang="zh-CN" altLang="en-US"/>
        </a:p>
      </dgm:t>
    </dgm:pt>
    <dgm:pt modelId="{F440203C-BA83-43B1-A0C1-111725D09329}" type="sibTrans" cxnId="{6B53B4E3-8DA7-4F2C-A57A-23B6C7DE70A7}">
      <dgm:prSet/>
      <dgm:spPr/>
      <dgm:t>
        <a:bodyPr/>
        <a:lstStyle/>
        <a:p>
          <a:endParaRPr lang="zh-CN" altLang="en-US"/>
        </a:p>
      </dgm:t>
    </dgm:pt>
    <dgm:pt modelId="{36D73EA2-B7AD-41E0-80CA-D691F282DEE5}">
      <dgm:prSet phldrT="[Text]"/>
      <dgm:spPr/>
      <dgm:t>
        <a:bodyPr/>
        <a:lstStyle/>
        <a:p>
          <a:pPr rtl="0"/>
          <a:r>
            <a:rPr lang="en-US" dirty="0" smtClean="0"/>
            <a:t>N</a:t>
          </a:r>
          <a:r>
            <a:rPr lang="en-US" altLang="zh-CN" dirty="0" smtClean="0"/>
            <a:t>ode.js</a:t>
          </a:r>
          <a:r>
            <a:rPr lang="zh-CN" altLang="en-US" dirty="0" smtClean="0"/>
            <a:t>：为</a:t>
          </a:r>
          <a:r>
            <a:rPr lang="en-US" altLang="zh-CN" dirty="0" smtClean="0"/>
            <a:t>Node.js</a:t>
          </a:r>
          <a:r>
            <a:rPr lang="zh-CN" altLang="en-US" dirty="0" smtClean="0"/>
            <a:t>提供运行环境</a:t>
          </a:r>
          <a:endParaRPr lang="en-US" dirty="0"/>
        </a:p>
      </dgm:t>
    </dgm:pt>
    <dgm:pt modelId="{8D48BFDE-7117-45C9-974A-1A5115030DE8}" type="parTrans" cxnId="{FAC42717-84B0-4BBE-85D7-39269A706275}">
      <dgm:prSet/>
      <dgm:spPr/>
      <dgm:t>
        <a:bodyPr/>
        <a:lstStyle/>
        <a:p>
          <a:endParaRPr lang="zh-CN" altLang="en-US"/>
        </a:p>
      </dgm:t>
    </dgm:pt>
    <dgm:pt modelId="{1B3A3BE8-E96D-416C-A859-CD99FC60218C}" type="sibTrans" cxnId="{FAC42717-84B0-4BBE-85D7-39269A706275}">
      <dgm:prSet/>
      <dgm:spPr/>
      <dgm:t>
        <a:bodyPr/>
        <a:lstStyle/>
        <a:p>
          <a:endParaRPr lang="zh-CN" altLang="en-US"/>
        </a:p>
      </dgm:t>
    </dgm:pt>
    <dgm:pt modelId="{ED5DCCC5-BCA8-4491-AA37-BAF153ECA184}" type="pres">
      <dgm:prSet presAssocID="{90119837-5B71-4D44-BB01-DB0B084933C8}" presName="linear" presStyleCnt="0">
        <dgm:presLayoutVars>
          <dgm:animLvl val="lvl"/>
          <dgm:resizeHandles val="exact"/>
        </dgm:presLayoutVars>
      </dgm:prSet>
      <dgm:spPr/>
      <dgm:t>
        <a:bodyPr rtlCol="0"/>
        <a:lstStyle/>
        <a:p>
          <a:pPr rtl="0"/>
          <a:endParaRPr lang="en-US"/>
        </a:p>
      </dgm:t>
    </dgm:pt>
    <dgm:pt modelId="{A9DD881E-A532-414B-870C-8ADE2076F78C}" type="pres">
      <dgm:prSet presAssocID="{477D14C5-CED9-4CFC-B338-DFB0C8090B9F}" presName="parentText" presStyleLbl="node1" presStyleIdx="0" presStyleCnt="3">
        <dgm:presLayoutVars>
          <dgm:chMax val="0"/>
          <dgm:bulletEnabled val="1"/>
        </dgm:presLayoutVars>
      </dgm:prSet>
      <dgm:spPr/>
      <dgm:t>
        <a:bodyPr rtlCol="0"/>
        <a:lstStyle/>
        <a:p>
          <a:pPr rtl="0"/>
          <a:endParaRPr lang="en-US"/>
        </a:p>
      </dgm:t>
    </dgm:pt>
    <dgm:pt modelId="{CD5F6E02-AD43-4E7A-935B-DDF5D6C74800}" type="pres">
      <dgm:prSet presAssocID="{477D14C5-CED9-4CFC-B338-DFB0C8090B9F}" presName="childText" presStyleLbl="revTx" presStyleIdx="0" presStyleCnt="3">
        <dgm:presLayoutVars>
          <dgm:bulletEnabled val="1"/>
        </dgm:presLayoutVars>
      </dgm:prSet>
      <dgm:spPr/>
      <dgm:t>
        <a:bodyPr rtlCol="0"/>
        <a:lstStyle/>
        <a:p>
          <a:pPr rtl="0"/>
          <a:endParaRPr lang="en-US"/>
        </a:p>
      </dgm:t>
    </dgm:pt>
    <dgm:pt modelId="{D64CB5D5-837D-47FC-9E42-A26D800BC695}" type="pres">
      <dgm:prSet presAssocID="{CC6B7442-0B72-4EF2-9F13-1325B51AFF9F}" presName="parentText" presStyleLbl="node1" presStyleIdx="1" presStyleCnt="3">
        <dgm:presLayoutVars>
          <dgm:chMax val="0"/>
          <dgm:bulletEnabled val="1"/>
        </dgm:presLayoutVars>
      </dgm:prSet>
      <dgm:spPr/>
      <dgm:t>
        <a:bodyPr rtlCol="0"/>
        <a:lstStyle/>
        <a:p>
          <a:pPr rtl="0"/>
          <a:endParaRPr lang="en-US"/>
        </a:p>
      </dgm:t>
    </dgm:pt>
    <dgm:pt modelId="{08B7B17B-8600-44B0-B235-389E5D71D804}" type="pres">
      <dgm:prSet presAssocID="{CC6B7442-0B72-4EF2-9F13-1325B51AFF9F}" presName="childText" presStyleLbl="revTx" presStyleIdx="1" presStyleCnt="3">
        <dgm:presLayoutVars>
          <dgm:bulletEnabled val="1"/>
        </dgm:presLayoutVars>
      </dgm:prSet>
      <dgm:spPr/>
      <dgm:t>
        <a:bodyPr rtlCol="0"/>
        <a:lstStyle/>
        <a:p>
          <a:pPr rtl="0"/>
          <a:endParaRPr lang="en-US"/>
        </a:p>
      </dgm:t>
    </dgm:pt>
    <dgm:pt modelId="{1FD99424-4CA0-4522-80F5-7702B10354BA}" type="pres">
      <dgm:prSet presAssocID="{2927DBA8-3C4C-4922-BFC5-B3E26E94BF89}" presName="parentText" presStyleLbl="node1" presStyleIdx="2" presStyleCnt="3">
        <dgm:presLayoutVars>
          <dgm:chMax val="0"/>
          <dgm:bulletEnabled val="1"/>
        </dgm:presLayoutVars>
      </dgm:prSet>
      <dgm:spPr/>
      <dgm:t>
        <a:bodyPr/>
        <a:lstStyle/>
        <a:p>
          <a:endParaRPr lang="zh-CN" altLang="en-US"/>
        </a:p>
      </dgm:t>
    </dgm:pt>
    <dgm:pt modelId="{D92EF892-1392-4B84-941D-95193BF87023}" type="pres">
      <dgm:prSet presAssocID="{2927DBA8-3C4C-4922-BFC5-B3E26E94BF89}" presName="childText" presStyleLbl="revTx" presStyleIdx="2" presStyleCnt="3">
        <dgm:presLayoutVars>
          <dgm:bulletEnabled val="1"/>
        </dgm:presLayoutVars>
      </dgm:prSet>
      <dgm:spPr/>
      <dgm:t>
        <a:bodyPr/>
        <a:lstStyle/>
        <a:p>
          <a:endParaRPr lang="zh-CN" altLang="en-US"/>
        </a:p>
      </dgm:t>
    </dgm:pt>
  </dgm:ptLst>
  <dgm:cxnLst>
    <dgm:cxn modelId="{325DADCB-CB78-44A0-BFB6-C731E6321AA4}" type="presOf" srcId="{FE0A3CAE-D039-42F2-AF12-1E6F6793A633}" destId="{D92EF892-1392-4B84-941D-95193BF87023}" srcOrd="0" destOrd="0" presId="urn:microsoft.com/office/officeart/2005/8/layout/vList2"/>
    <dgm:cxn modelId="{1E6240C7-ADD8-465D-8CF1-EB9EDD33ACDA}" srcId="{90119837-5B71-4D44-BB01-DB0B084933C8}" destId="{2927DBA8-3C4C-4922-BFC5-B3E26E94BF89}" srcOrd="2" destOrd="0" parTransId="{E82FB79A-3955-4B96-9517-89B5E810C2C9}" sibTransId="{0E7F8954-89A5-48FF-B31F-B4C09B90ADAA}"/>
    <dgm:cxn modelId="{5BDE416F-F97E-4F73-BE1A-C12EA4F60682}" type="presOf" srcId="{90119837-5B71-4D44-BB01-DB0B084933C8}" destId="{ED5DCCC5-BCA8-4491-AA37-BAF153ECA184}" srcOrd="0" destOrd="0" presId="urn:microsoft.com/office/officeart/2005/8/layout/vList2"/>
    <dgm:cxn modelId="{6B00C10A-64EA-42C1-81B6-50225D556684}" type="presOf" srcId="{2927DBA8-3C4C-4922-BFC5-B3E26E94BF89}" destId="{1FD99424-4CA0-4522-80F5-7702B10354BA}" srcOrd="0" destOrd="0" presId="urn:microsoft.com/office/officeart/2005/8/layout/vList2"/>
    <dgm:cxn modelId="{A6FB3C49-AB75-4315-BB6B-886AA454F16F}" srcId="{2927DBA8-3C4C-4922-BFC5-B3E26E94BF89}" destId="{FE0A3CAE-D039-42F2-AF12-1E6F6793A633}" srcOrd="0" destOrd="0" parTransId="{7E2ED2D1-AFF4-4DED-BB53-30A310825CE2}" sibTransId="{417BDEF2-191B-4000-BDE8-D3D22A51FCF3}"/>
    <dgm:cxn modelId="{FAC42717-84B0-4BBE-85D7-39269A706275}" srcId="{CC6B7442-0B72-4EF2-9F13-1325B51AFF9F}" destId="{36D73EA2-B7AD-41E0-80CA-D691F282DEE5}" srcOrd="1" destOrd="0" parTransId="{8D48BFDE-7117-45C9-974A-1A5115030DE8}" sibTransId="{1B3A3BE8-E96D-416C-A859-CD99FC60218C}"/>
    <dgm:cxn modelId="{A91BFE89-9964-47EF-84AD-D4977F246615}" type="presOf" srcId="{29452BA9-EE39-440A-BF9D-423149FD41D5}" destId="{08B7B17B-8600-44B0-B235-389E5D71D804}" srcOrd="0" destOrd="0" presId="urn:microsoft.com/office/officeart/2005/8/layout/vList2"/>
    <dgm:cxn modelId="{594ECC8D-94FA-41B7-9F5F-6B7A67E36EF5}" type="presOf" srcId="{C111C18A-FD96-4E63-821A-54D70D8DC65F}" destId="{CD5F6E02-AD43-4E7A-935B-DDF5D6C74800}" srcOrd="0" destOrd="0" presId="urn:microsoft.com/office/officeart/2005/8/layout/vList2"/>
    <dgm:cxn modelId="{D854E69C-48A6-4CB8-AA3F-B626E8277DF5}" type="presOf" srcId="{4BAF28F3-9EC8-4D8F-916A-48BBA97D4F32}" destId="{CD5F6E02-AD43-4E7A-935B-DDF5D6C74800}" srcOrd="0" destOrd="1" presId="urn:microsoft.com/office/officeart/2005/8/layout/vList2"/>
    <dgm:cxn modelId="{6B53B4E3-8DA7-4F2C-A57A-23B6C7DE70A7}" srcId="{CC6B7442-0B72-4EF2-9F13-1325B51AFF9F}" destId="{29452BA9-EE39-440A-BF9D-423149FD41D5}" srcOrd="0" destOrd="0" parTransId="{C8807434-7ED9-4002-A73E-FE25BF43D404}" sibTransId="{F440203C-BA83-43B1-A0C1-111725D09329}"/>
    <dgm:cxn modelId="{7FDEA8F1-2F2E-43D8-817B-CCAB14039BF4}" srcId="{477D14C5-CED9-4CFC-B338-DFB0C8090B9F}" destId="{4BAF28F3-9EC8-4D8F-916A-48BBA97D4F32}" srcOrd="1" destOrd="0" parTransId="{59BB442D-1E7B-45E7-B847-E4AA388174D9}" sibTransId="{F6407C30-3950-4612-8A80-738C0767D844}"/>
    <dgm:cxn modelId="{7D461F02-AB37-447A-AC6B-D31C4D2EC6A9}" srcId="{90119837-5B71-4D44-BB01-DB0B084933C8}" destId="{477D14C5-CED9-4CFC-B338-DFB0C8090B9F}" srcOrd="0" destOrd="0" parTransId="{92DFCBC7-BC14-4697-8ECD-BF0D5B1EDA3B}" sibTransId="{87E3C0DB-7BEE-424E-8E11-B838D238D595}"/>
    <dgm:cxn modelId="{098C16F0-0219-402C-B964-AF250D965AB8}" type="presOf" srcId="{36D73EA2-B7AD-41E0-80CA-D691F282DEE5}" destId="{08B7B17B-8600-44B0-B235-389E5D71D804}" srcOrd="0" destOrd="1" presId="urn:microsoft.com/office/officeart/2005/8/layout/vList2"/>
    <dgm:cxn modelId="{FFD8B471-C98F-4DB5-8DE3-2AB7E896ADD5}" srcId="{477D14C5-CED9-4CFC-B338-DFB0C8090B9F}" destId="{C111C18A-FD96-4E63-821A-54D70D8DC65F}" srcOrd="0" destOrd="0" parTransId="{83BE74EF-FAB4-45A2-BBED-7CD5259AB210}" sibTransId="{B4F34DE2-2DAE-4F88-8C78-BD8892EBF4FF}"/>
    <dgm:cxn modelId="{102D6D4D-90C9-40F4-A001-35DCC329B127}" srcId="{90119837-5B71-4D44-BB01-DB0B084933C8}" destId="{CC6B7442-0B72-4EF2-9F13-1325B51AFF9F}" srcOrd="1" destOrd="0" parTransId="{E3D139E0-5DC2-4F8E-9F8F-B3F0EBCD4689}" sibTransId="{FF80E1BA-0D6F-4EE8-9640-892A5897DBCD}"/>
    <dgm:cxn modelId="{139D5BB1-09CB-45F8-9347-D7764258A754}" type="presOf" srcId="{CC6B7442-0B72-4EF2-9F13-1325B51AFF9F}" destId="{D64CB5D5-837D-47FC-9E42-A26D800BC695}" srcOrd="0" destOrd="0" presId="urn:microsoft.com/office/officeart/2005/8/layout/vList2"/>
    <dgm:cxn modelId="{8D0A4494-246A-45A7-AB6A-CDBC9E33ECD3}" type="presOf" srcId="{477D14C5-CED9-4CFC-B338-DFB0C8090B9F}" destId="{A9DD881E-A532-414B-870C-8ADE2076F78C}" srcOrd="0" destOrd="0" presId="urn:microsoft.com/office/officeart/2005/8/layout/vList2"/>
    <dgm:cxn modelId="{0910C0A3-A67A-496C-8A74-C4E35FED4675}" type="presParOf" srcId="{ED5DCCC5-BCA8-4491-AA37-BAF153ECA184}" destId="{A9DD881E-A532-414B-870C-8ADE2076F78C}" srcOrd="0" destOrd="0" presId="urn:microsoft.com/office/officeart/2005/8/layout/vList2"/>
    <dgm:cxn modelId="{9334B2F5-7FCF-4B1F-B6AA-DB249F4421A1}" type="presParOf" srcId="{ED5DCCC5-BCA8-4491-AA37-BAF153ECA184}" destId="{CD5F6E02-AD43-4E7A-935B-DDF5D6C74800}" srcOrd="1" destOrd="0" presId="urn:microsoft.com/office/officeart/2005/8/layout/vList2"/>
    <dgm:cxn modelId="{8E5B4048-9D19-4E76-9DF1-CC741CEADF9A}" type="presParOf" srcId="{ED5DCCC5-BCA8-4491-AA37-BAF153ECA184}" destId="{D64CB5D5-837D-47FC-9E42-A26D800BC695}" srcOrd="2" destOrd="0" presId="urn:microsoft.com/office/officeart/2005/8/layout/vList2"/>
    <dgm:cxn modelId="{7BCFFD4C-53DC-4980-B8F2-BC81028A2369}" type="presParOf" srcId="{ED5DCCC5-BCA8-4491-AA37-BAF153ECA184}" destId="{08B7B17B-8600-44B0-B235-389E5D71D804}" srcOrd="3" destOrd="0" presId="urn:microsoft.com/office/officeart/2005/8/layout/vList2"/>
    <dgm:cxn modelId="{8B8C8A15-C17F-45A9-90B8-19A901BBBEAF}" type="presParOf" srcId="{ED5DCCC5-BCA8-4491-AA37-BAF153ECA184}" destId="{1FD99424-4CA0-4522-80F5-7702B10354BA}" srcOrd="4" destOrd="0" presId="urn:microsoft.com/office/officeart/2005/8/layout/vList2"/>
    <dgm:cxn modelId="{44E275D2-DE74-465E-9D86-67D220DF9A58}" type="presParOf" srcId="{ED5DCCC5-BCA8-4491-AA37-BAF153ECA184}" destId="{D92EF892-1392-4B84-941D-95193BF8702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rtlCol="0"/>
        <a:lstStyle/>
        <a:p>
          <a:pPr rtl="0"/>
          <a:endParaRPr lang="en-US"/>
        </a:p>
      </dgm:t>
    </dgm:pt>
    <dgm:pt modelId="{477D14C5-CED9-4CFC-B338-DFB0C8090B9F}">
      <dgm:prSet phldrT="[Text]"/>
      <dgm:spPr/>
      <dgm:t>
        <a:bodyPr/>
        <a:lstStyle/>
        <a:p>
          <a:pPr rtl="0"/>
          <a:r>
            <a:rPr lang="en-US" dirty="0" err="1" smtClean="0"/>
            <a:t>M</a:t>
          </a:r>
          <a:r>
            <a:rPr lang="en-US" altLang="zh-CN" dirty="0" err="1" smtClean="0"/>
            <a:t>ySql</a:t>
          </a:r>
          <a:endParaRPr lang="en-US" dirty="0"/>
        </a:p>
      </dgm:t>
    </dgm:pt>
    <dgm:pt modelId="{92DFCBC7-BC14-4697-8ECD-BF0D5B1EDA3B}" type="parTrans" cxnId="{7D461F02-AB37-447A-AC6B-D31C4D2EC6A9}">
      <dgm:prSet/>
      <dgm:spPr/>
      <dgm:t>
        <a:bodyPr/>
        <a:lstStyle/>
        <a:p>
          <a:pPr rtl="0"/>
          <a:endParaRPr lang="en-US"/>
        </a:p>
      </dgm:t>
    </dgm:pt>
    <dgm:pt modelId="{87E3C0DB-7BEE-424E-8E11-B838D238D595}" type="sibTrans" cxnId="{7D461F02-AB37-447A-AC6B-D31C4D2EC6A9}">
      <dgm:prSet/>
      <dgm:spPr/>
      <dgm:t>
        <a:bodyPr/>
        <a:lstStyle/>
        <a:p>
          <a:pPr rtl="0"/>
          <a:endParaRPr lang="en-US"/>
        </a:p>
      </dgm:t>
    </dgm:pt>
    <dgm:pt modelId="{C111C18A-FD96-4E63-821A-54D70D8DC65F}">
      <dgm:prSet phldrT="[Text]"/>
      <dgm:spPr/>
      <dgm:t>
        <a:bodyPr/>
        <a:lstStyle/>
        <a:p>
          <a:pPr rtl="0"/>
          <a:r>
            <a:rPr lang="zh-CN" altLang="en-US" dirty="0" smtClean="0"/>
            <a:t>作用：存储实体信息</a:t>
          </a:r>
          <a:endParaRPr lang="en-US" dirty="0"/>
        </a:p>
      </dgm:t>
    </dgm:pt>
    <dgm:pt modelId="{83BE74EF-FAB4-45A2-BBED-7CD5259AB210}" type="parTrans" cxnId="{FFD8B471-C98F-4DB5-8DE3-2AB7E896ADD5}">
      <dgm:prSet/>
      <dgm:spPr/>
      <dgm:t>
        <a:bodyPr/>
        <a:lstStyle/>
        <a:p>
          <a:pPr rtl="0"/>
          <a:endParaRPr lang="en-US"/>
        </a:p>
      </dgm:t>
    </dgm:pt>
    <dgm:pt modelId="{B4F34DE2-2DAE-4F88-8C78-BD8892EBF4FF}" type="sibTrans" cxnId="{FFD8B471-C98F-4DB5-8DE3-2AB7E896ADD5}">
      <dgm:prSet/>
      <dgm:spPr/>
      <dgm:t>
        <a:bodyPr/>
        <a:lstStyle/>
        <a:p>
          <a:pPr rtl="0"/>
          <a:endParaRPr lang="en-US"/>
        </a:p>
      </dgm:t>
    </dgm:pt>
    <dgm:pt modelId="{FE0A3CAE-D039-42F2-AF12-1E6F6793A633}">
      <dgm:prSet phldrT="[Text]"/>
      <dgm:spPr/>
      <dgm:t>
        <a:bodyPr/>
        <a:lstStyle/>
        <a:p>
          <a:pPr rtl="0"/>
          <a:r>
            <a:rPr lang="zh-CN" altLang="en-US" dirty="0" smtClean="0"/>
            <a:t>前后端交互信息格式约定</a:t>
          </a:r>
          <a:endParaRPr lang="en-US" dirty="0"/>
        </a:p>
      </dgm:t>
    </dgm:pt>
    <dgm:pt modelId="{7E2ED2D1-AFF4-4DED-BB53-30A310825CE2}" type="parTrans" cxnId="{A6FB3C49-AB75-4315-BB6B-886AA454F16F}">
      <dgm:prSet/>
      <dgm:spPr/>
      <dgm:t>
        <a:bodyPr/>
        <a:lstStyle/>
        <a:p>
          <a:pPr rtl="0"/>
          <a:endParaRPr lang="en-US"/>
        </a:p>
      </dgm:t>
    </dgm:pt>
    <dgm:pt modelId="{417BDEF2-191B-4000-BDE8-D3D22A51FCF3}" type="sibTrans" cxnId="{A6FB3C49-AB75-4315-BB6B-886AA454F16F}">
      <dgm:prSet/>
      <dgm:spPr/>
      <dgm:t>
        <a:bodyPr/>
        <a:lstStyle/>
        <a:p>
          <a:pPr rtl="0"/>
          <a:endParaRPr lang="en-US"/>
        </a:p>
      </dgm:t>
    </dgm:pt>
    <dgm:pt modelId="{2927DBA8-3C4C-4922-BFC5-B3E26E94BF89}">
      <dgm:prSet phldrT="[Text]"/>
      <dgm:spPr/>
      <dgm:t>
        <a:bodyPr/>
        <a:lstStyle/>
        <a:p>
          <a:pPr rtl="0"/>
          <a:r>
            <a:rPr lang="zh-CN" altLang="en-US" dirty="0" smtClean="0"/>
            <a:t>前后端分离</a:t>
          </a:r>
          <a:endParaRPr lang="en-US" dirty="0"/>
        </a:p>
      </dgm:t>
    </dgm:pt>
    <dgm:pt modelId="{E82FB79A-3955-4B96-9517-89B5E810C2C9}" type="parTrans" cxnId="{1E6240C7-ADD8-465D-8CF1-EB9EDD33ACDA}">
      <dgm:prSet/>
      <dgm:spPr/>
      <dgm:t>
        <a:bodyPr/>
        <a:lstStyle/>
        <a:p>
          <a:endParaRPr lang="zh-CN" altLang="en-US"/>
        </a:p>
      </dgm:t>
    </dgm:pt>
    <dgm:pt modelId="{0E7F8954-89A5-48FF-B31F-B4C09B90ADAA}" type="sibTrans" cxnId="{1E6240C7-ADD8-465D-8CF1-EB9EDD33ACDA}">
      <dgm:prSet/>
      <dgm:spPr/>
      <dgm:t>
        <a:bodyPr/>
        <a:lstStyle/>
        <a:p>
          <a:endParaRPr lang="zh-CN" altLang="en-US"/>
        </a:p>
      </dgm:t>
    </dgm:pt>
    <dgm:pt modelId="{29452BA9-EE39-440A-BF9D-423149FD41D5}">
      <dgm:prSet phldrT="[Text]"/>
      <dgm:spPr/>
      <dgm:t>
        <a:bodyPr/>
        <a:lstStyle/>
        <a:p>
          <a:pPr rtl="0"/>
          <a:r>
            <a:rPr lang="en-US" dirty="0" smtClean="0"/>
            <a:t>S</a:t>
          </a:r>
          <a:r>
            <a:rPr lang="en-US" altLang="zh-CN" dirty="0" smtClean="0"/>
            <a:t>pring-data-</a:t>
          </a:r>
          <a:r>
            <a:rPr lang="en-US" altLang="zh-CN" dirty="0" err="1" smtClean="0"/>
            <a:t>jpa</a:t>
          </a:r>
          <a:endParaRPr lang="en-US" dirty="0"/>
        </a:p>
      </dgm:t>
    </dgm:pt>
    <dgm:pt modelId="{C8807434-7ED9-4002-A73E-FE25BF43D404}" type="parTrans" cxnId="{6B53B4E3-8DA7-4F2C-A57A-23B6C7DE70A7}">
      <dgm:prSet/>
      <dgm:spPr/>
      <dgm:t>
        <a:bodyPr/>
        <a:lstStyle/>
        <a:p>
          <a:endParaRPr lang="zh-CN" altLang="en-US"/>
        </a:p>
      </dgm:t>
    </dgm:pt>
    <dgm:pt modelId="{F440203C-BA83-43B1-A0C1-111725D09329}" type="sibTrans" cxnId="{6B53B4E3-8DA7-4F2C-A57A-23B6C7DE70A7}">
      <dgm:prSet/>
      <dgm:spPr/>
      <dgm:t>
        <a:bodyPr/>
        <a:lstStyle/>
        <a:p>
          <a:endParaRPr lang="zh-CN" altLang="en-US"/>
        </a:p>
      </dgm:t>
    </dgm:pt>
    <dgm:pt modelId="{AD1765B7-4697-4E11-97A4-2A680CAA2FFC}">
      <dgm:prSet phldrT="[Text]"/>
      <dgm:spPr/>
      <dgm:t>
        <a:bodyPr/>
        <a:lstStyle/>
        <a:p>
          <a:pPr rtl="0"/>
          <a:r>
            <a:rPr lang="zh-CN" altLang="en-US" dirty="0" smtClean="0"/>
            <a:t>提供</a:t>
          </a:r>
          <a:r>
            <a:rPr lang="en-US" altLang="zh-CN" dirty="0" err="1" smtClean="0"/>
            <a:t>SpringBoot</a:t>
          </a:r>
          <a:r>
            <a:rPr lang="zh-CN" altLang="en-US" dirty="0" smtClean="0"/>
            <a:t>到</a:t>
          </a:r>
          <a:r>
            <a:rPr lang="en-US" altLang="zh-CN" dirty="0" smtClean="0"/>
            <a:t>MySQL</a:t>
          </a:r>
          <a:r>
            <a:rPr lang="zh-CN" altLang="en-US" dirty="0" smtClean="0"/>
            <a:t>的抽象接口层</a:t>
          </a:r>
          <a:endParaRPr lang="en-US" dirty="0"/>
        </a:p>
      </dgm:t>
    </dgm:pt>
    <dgm:pt modelId="{68061D39-DE11-4FEE-A5A8-5A018A5CBE6F}" type="parTrans" cxnId="{B5A990F4-32AC-4998-8CD6-1F9D37BFC94D}">
      <dgm:prSet/>
      <dgm:spPr/>
      <dgm:t>
        <a:bodyPr/>
        <a:lstStyle/>
        <a:p>
          <a:endParaRPr lang="zh-CN" altLang="en-US"/>
        </a:p>
      </dgm:t>
    </dgm:pt>
    <dgm:pt modelId="{0F5CEB34-842F-4569-9DF5-2B51A70755CB}" type="sibTrans" cxnId="{B5A990F4-32AC-4998-8CD6-1F9D37BFC94D}">
      <dgm:prSet/>
      <dgm:spPr/>
      <dgm:t>
        <a:bodyPr/>
        <a:lstStyle/>
        <a:p>
          <a:endParaRPr lang="zh-CN" altLang="en-US"/>
        </a:p>
      </dgm:t>
    </dgm:pt>
    <dgm:pt modelId="{ED5DCCC5-BCA8-4491-AA37-BAF153ECA184}" type="pres">
      <dgm:prSet presAssocID="{90119837-5B71-4D44-BB01-DB0B084933C8}" presName="linear" presStyleCnt="0">
        <dgm:presLayoutVars>
          <dgm:animLvl val="lvl"/>
          <dgm:resizeHandles val="exact"/>
        </dgm:presLayoutVars>
      </dgm:prSet>
      <dgm:spPr/>
      <dgm:t>
        <a:bodyPr rtlCol="0"/>
        <a:lstStyle/>
        <a:p>
          <a:pPr rtl="0"/>
          <a:endParaRPr lang="en-US"/>
        </a:p>
      </dgm:t>
    </dgm:pt>
    <dgm:pt modelId="{A9DD881E-A532-414B-870C-8ADE2076F78C}" type="pres">
      <dgm:prSet presAssocID="{477D14C5-CED9-4CFC-B338-DFB0C8090B9F}" presName="parentText" presStyleLbl="node1" presStyleIdx="0" presStyleCnt="3">
        <dgm:presLayoutVars>
          <dgm:chMax val="0"/>
          <dgm:bulletEnabled val="1"/>
        </dgm:presLayoutVars>
      </dgm:prSet>
      <dgm:spPr/>
      <dgm:t>
        <a:bodyPr rtlCol="0"/>
        <a:lstStyle/>
        <a:p>
          <a:pPr rtl="0"/>
          <a:endParaRPr lang="en-US"/>
        </a:p>
      </dgm:t>
    </dgm:pt>
    <dgm:pt modelId="{CD5F6E02-AD43-4E7A-935B-DDF5D6C74800}" type="pres">
      <dgm:prSet presAssocID="{477D14C5-CED9-4CFC-B338-DFB0C8090B9F}" presName="childText" presStyleLbl="revTx" presStyleIdx="0" presStyleCnt="3">
        <dgm:presLayoutVars>
          <dgm:bulletEnabled val="1"/>
        </dgm:presLayoutVars>
      </dgm:prSet>
      <dgm:spPr/>
      <dgm:t>
        <a:bodyPr rtlCol="0"/>
        <a:lstStyle/>
        <a:p>
          <a:pPr rtl="0"/>
          <a:endParaRPr lang="en-US"/>
        </a:p>
      </dgm:t>
    </dgm:pt>
    <dgm:pt modelId="{989C9A9A-72CE-4143-8A66-ECE89E42A455}" type="pres">
      <dgm:prSet presAssocID="{29452BA9-EE39-440A-BF9D-423149FD41D5}" presName="parentText" presStyleLbl="node1" presStyleIdx="1" presStyleCnt="3">
        <dgm:presLayoutVars>
          <dgm:chMax val="0"/>
          <dgm:bulletEnabled val="1"/>
        </dgm:presLayoutVars>
      </dgm:prSet>
      <dgm:spPr/>
      <dgm:t>
        <a:bodyPr/>
        <a:lstStyle/>
        <a:p>
          <a:endParaRPr lang="zh-CN" altLang="en-US"/>
        </a:p>
      </dgm:t>
    </dgm:pt>
    <dgm:pt modelId="{2E62A667-3AF1-4C11-B9AA-20BC0761D84E}" type="pres">
      <dgm:prSet presAssocID="{29452BA9-EE39-440A-BF9D-423149FD41D5}" presName="childText" presStyleLbl="revTx" presStyleIdx="1" presStyleCnt="3">
        <dgm:presLayoutVars>
          <dgm:bulletEnabled val="1"/>
        </dgm:presLayoutVars>
      </dgm:prSet>
      <dgm:spPr/>
      <dgm:t>
        <a:bodyPr/>
        <a:lstStyle/>
        <a:p>
          <a:endParaRPr lang="zh-CN" altLang="en-US"/>
        </a:p>
      </dgm:t>
    </dgm:pt>
    <dgm:pt modelId="{1FD99424-4CA0-4522-80F5-7702B10354BA}" type="pres">
      <dgm:prSet presAssocID="{2927DBA8-3C4C-4922-BFC5-B3E26E94BF89}" presName="parentText" presStyleLbl="node1" presStyleIdx="2" presStyleCnt="3">
        <dgm:presLayoutVars>
          <dgm:chMax val="0"/>
          <dgm:bulletEnabled val="1"/>
        </dgm:presLayoutVars>
      </dgm:prSet>
      <dgm:spPr/>
      <dgm:t>
        <a:bodyPr/>
        <a:lstStyle/>
        <a:p>
          <a:endParaRPr lang="zh-CN" altLang="en-US"/>
        </a:p>
      </dgm:t>
    </dgm:pt>
    <dgm:pt modelId="{D92EF892-1392-4B84-941D-95193BF87023}" type="pres">
      <dgm:prSet presAssocID="{2927DBA8-3C4C-4922-BFC5-B3E26E94BF89}" presName="childText" presStyleLbl="revTx" presStyleIdx="2" presStyleCnt="3">
        <dgm:presLayoutVars>
          <dgm:bulletEnabled val="1"/>
        </dgm:presLayoutVars>
      </dgm:prSet>
      <dgm:spPr/>
      <dgm:t>
        <a:bodyPr/>
        <a:lstStyle/>
        <a:p>
          <a:endParaRPr lang="zh-CN" altLang="en-US"/>
        </a:p>
      </dgm:t>
    </dgm:pt>
  </dgm:ptLst>
  <dgm:cxnLst>
    <dgm:cxn modelId="{B5A990F4-32AC-4998-8CD6-1F9D37BFC94D}" srcId="{29452BA9-EE39-440A-BF9D-423149FD41D5}" destId="{AD1765B7-4697-4E11-97A4-2A680CAA2FFC}" srcOrd="0" destOrd="0" parTransId="{68061D39-DE11-4FEE-A5A8-5A018A5CBE6F}" sibTransId="{0F5CEB34-842F-4569-9DF5-2B51A70755CB}"/>
    <dgm:cxn modelId="{1E088D99-8E6F-4EED-92B1-87A22EF5968D}" type="presOf" srcId="{FE0A3CAE-D039-42F2-AF12-1E6F6793A633}" destId="{D92EF892-1392-4B84-941D-95193BF87023}" srcOrd="0" destOrd="0" presId="urn:microsoft.com/office/officeart/2005/8/layout/vList2"/>
    <dgm:cxn modelId="{FFEE83EF-1BF1-4865-8FEB-57D85BDB5DC8}" type="presOf" srcId="{90119837-5B71-4D44-BB01-DB0B084933C8}" destId="{ED5DCCC5-BCA8-4491-AA37-BAF153ECA184}" srcOrd="0" destOrd="0" presId="urn:microsoft.com/office/officeart/2005/8/layout/vList2"/>
    <dgm:cxn modelId="{1E6240C7-ADD8-465D-8CF1-EB9EDD33ACDA}" srcId="{90119837-5B71-4D44-BB01-DB0B084933C8}" destId="{2927DBA8-3C4C-4922-BFC5-B3E26E94BF89}" srcOrd="2" destOrd="0" parTransId="{E82FB79A-3955-4B96-9517-89B5E810C2C9}" sibTransId="{0E7F8954-89A5-48FF-B31F-B4C09B90ADAA}"/>
    <dgm:cxn modelId="{E11A0C62-6A4A-4EE6-AFB9-41B8F874EDBC}" type="presOf" srcId="{29452BA9-EE39-440A-BF9D-423149FD41D5}" destId="{989C9A9A-72CE-4143-8A66-ECE89E42A455}" srcOrd="0" destOrd="0" presId="urn:microsoft.com/office/officeart/2005/8/layout/vList2"/>
    <dgm:cxn modelId="{711BEA1F-69B9-4EB1-B0F6-E3CE2666F2AF}" type="presOf" srcId="{AD1765B7-4697-4E11-97A4-2A680CAA2FFC}" destId="{2E62A667-3AF1-4C11-B9AA-20BC0761D84E}" srcOrd="0" destOrd="0" presId="urn:microsoft.com/office/officeart/2005/8/layout/vList2"/>
    <dgm:cxn modelId="{A6FB3C49-AB75-4315-BB6B-886AA454F16F}" srcId="{2927DBA8-3C4C-4922-BFC5-B3E26E94BF89}" destId="{FE0A3CAE-D039-42F2-AF12-1E6F6793A633}" srcOrd="0" destOrd="0" parTransId="{7E2ED2D1-AFF4-4DED-BB53-30A310825CE2}" sibTransId="{417BDEF2-191B-4000-BDE8-D3D22A51FCF3}"/>
    <dgm:cxn modelId="{8E731B94-C297-4738-A802-3BA1A0A4B2C9}" type="presOf" srcId="{2927DBA8-3C4C-4922-BFC5-B3E26E94BF89}" destId="{1FD99424-4CA0-4522-80F5-7702B10354BA}" srcOrd="0" destOrd="0" presId="urn:microsoft.com/office/officeart/2005/8/layout/vList2"/>
    <dgm:cxn modelId="{B502EDAE-8062-497A-ADC0-C25419912FD7}" type="presOf" srcId="{477D14C5-CED9-4CFC-B338-DFB0C8090B9F}" destId="{A9DD881E-A532-414B-870C-8ADE2076F78C}" srcOrd="0" destOrd="0" presId="urn:microsoft.com/office/officeart/2005/8/layout/vList2"/>
    <dgm:cxn modelId="{6B53B4E3-8DA7-4F2C-A57A-23B6C7DE70A7}" srcId="{90119837-5B71-4D44-BB01-DB0B084933C8}" destId="{29452BA9-EE39-440A-BF9D-423149FD41D5}" srcOrd="1" destOrd="0" parTransId="{C8807434-7ED9-4002-A73E-FE25BF43D404}" sibTransId="{F440203C-BA83-43B1-A0C1-111725D09329}"/>
    <dgm:cxn modelId="{A71E909F-ECE4-4A92-A4CB-C1EDD8D9A5D1}" type="presOf" srcId="{C111C18A-FD96-4E63-821A-54D70D8DC65F}" destId="{CD5F6E02-AD43-4E7A-935B-DDF5D6C74800}" srcOrd="0" destOrd="0" presId="urn:microsoft.com/office/officeart/2005/8/layout/vList2"/>
    <dgm:cxn modelId="{7D461F02-AB37-447A-AC6B-D31C4D2EC6A9}" srcId="{90119837-5B71-4D44-BB01-DB0B084933C8}" destId="{477D14C5-CED9-4CFC-B338-DFB0C8090B9F}" srcOrd="0" destOrd="0" parTransId="{92DFCBC7-BC14-4697-8ECD-BF0D5B1EDA3B}" sibTransId="{87E3C0DB-7BEE-424E-8E11-B838D238D595}"/>
    <dgm:cxn modelId="{FFD8B471-C98F-4DB5-8DE3-2AB7E896ADD5}" srcId="{477D14C5-CED9-4CFC-B338-DFB0C8090B9F}" destId="{C111C18A-FD96-4E63-821A-54D70D8DC65F}" srcOrd="0" destOrd="0" parTransId="{83BE74EF-FAB4-45A2-BBED-7CD5259AB210}" sibTransId="{B4F34DE2-2DAE-4F88-8C78-BD8892EBF4FF}"/>
    <dgm:cxn modelId="{DF87FDFA-60F0-445F-9D2E-113F5B63C692}" type="presParOf" srcId="{ED5DCCC5-BCA8-4491-AA37-BAF153ECA184}" destId="{A9DD881E-A532-414B-870C-8ADE2076F78C}" srcOrd="0" destOrd="0" presId="urn:microsoft.com/office/officeart/2005/8/layout/vList2"/>
    <dgm:cxn modelId="{65FBFDF4-1BA4-4FB4-935D-0D5877638245}" type="presParOf" srcId="{ED5DCCC5-BCA8-4491-AA37-BAF153ECA184}" destId="{CD5F6E02-AD43-4E7A-935B-DDF5D6C74800}" srcOrd="1" destOrd="0" presId="urn:microsoft.com/office/officeart/2005/8/layout/vList2"/>
    <dgm:cxn modelId="{08529F56-8B0E-4527-87A3-7AA158529FA7}" type="presParOf" srcId="{ED5DCCC5-BCA8-4491-AA37-BAF153ECA184}" destId="{989C9A9A-72CE-4143-8A66-ECE89E42A455}" srcOrd="2" destOrd="0" presId="urn:microsoft.com/office/officeart/2005/8/layout/vList2"/>
    <dgm:cxn modelId="{9E2A0476-D942-46B5-A86A-BCB87CD2DE42}" type="presParOf" srcId="{ED5DCCC5-BCA8-4491-AA37-BAF153ECA184}" destId="{2E62A667-3AF1-4C11-B9AA-20BC0761D84E}" srcOrd="3" destOrd="0" presId="urn:microsoft.com/office/officeart/2005/8/layout/vList2"/>
    <dgm:cxn modelId="{834F03FA-4539-4502-ADA4-E14D846C5CCD}" type="presParOf" srcId="{ED5DCCC5-BCA8-4491-AA37-BAF153ECA184}" destId="{1FD99424-4CA0-4522-80F5-7702B10354BA}" srcOrd="4" destOrd="0" presId="urn:microsoft.com/office/officeart/2005/8/layout/vList2"/>
    <dgm:cxn modelId="{8C5D35BD-7BDB-40F9-8049-9D82A8BE773A}" type="presParOf" srcId="{ED5DCCC5-BCA8-4491-AA37-BAF153ECA184}" destId="{D92EF892-1392-4B84-941D-95193BF87023}"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184550"/>
          <a:ext cx="4976813"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0">
          <a:noAutofit/>
        </a:bodyPr>
        <a:lstStyle/>
        <a:p>
          <a:pPr lvl="0" algn="l" defTabSz="1244600" rtl="0">
            <a:lnSpc>
              <a:spcPct val="90000"/>
            </a:lnSpc>
            <a:spcBef>
              <a:spcPct val="0"/>
            </a:spcBef>
            <a:spcAft>
              <a:spcPct val="35000"/>
            </a:spcAft>
          </a:pPr>
          <a:r>
            <a:rPr lang="en-US" sz="2800" kern="1200" dirty="0" err="1" smtClean="0"/>
            <a:t>S</a:t>
          </a:r>
          <a:r>
            <a:rPr lang="en-US" altLang="zh-CN" sz="2800" kern="1200" dirty="0" err="1" smtClean="0"/>
            <a:t>pringBoot</a:t>
          </a:r>
          <a:endParaRPr lang="en-US" sz="2800" kern="1200" dirty="0"/>
        </a:p>
      </dsp:txBody>
      <dsp:txXfrm>
        <a:off x="32784" y="217334"/>
        <a:ext cx="4911245" cy="606012"/>
      </dsp:txXfrm>
    </dsp:sp>
    <dsp:sp modelId="{CD5F6E02-AD43-4E7A-935B-DDF5D6C74800}">
      <dsp:nvSpPr>
        <dsp:cNvPr id="0" name=""/>
        <dsp:cNvSpPr/>
      </dsp:nvSpPr>
      <dsp:spPr>
        <a:xfrm>
          <a:off x="0" y="856130"/>
          <a:ext cx="4976813"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5560" rIns="199136" bIns="35560" numCol="1" spcCol="1270" rtlCol="0" anchor="t" anchorCtr="0">
          <a:noAutofit/>
        </a:bodyPr>
        <a:lstStyle/>
        <a:p>
          <a:pPr marL="228600" lvl="1" indent="-228600" algn="l" defTabSz="977900" rtl="0">
            <a:lnSpc>
              <a:spcPct val="90000"/>
            </a:lnSpc>
            <a:spcBef>
              <a:spcPct val="0"/>
            </a:spcBef>
            <a:spcAft>
              <a:spcPct val="20000"/>
            </a:spcAft>
            <a:buChar char="••"/>
          </a:pPr>
          <a:r>
            <a:rPr lang="zh-CN" altLang="en-US" sz="2200" kern="1200" smtClean="0"/>
            <a:t>作用：后端</a:t>
          </a:r>
          <a:r>
            <a:rPr lang="en-US" altLang="zh-CN" sz="2200" kern="1200" smtClean="0"/>
            <a:t>url</a:t>
          </a:r>
          <a:r>
            <a:rPr lang="zh-CN" altLang="en-US" sz="2200" kern="1200" smtClean="0"/>
            <a:t>路由</a:t>
          </a:r>
          <a:endParaRPr lang="en-US" sz="2200" kern="1200" dirty="0"/>
        </a:p>
        <a:p>
          <a:pPr marL="228600" lvl="1" indent="-228600" algn="l" defTabSz="977900" rtl="0">
            <a:lnSpc>
              <a:spcPct val="90000"/>
            </a:lnSpc>
            <a:spcBef>
              <a:spcPct val="0"/>
            </a:spcBef>
            <a:spcAft>
              <a:spcPct val="20000"/>
            </a:spcAft>
            <a:buChar char="••"/>
          </a:pPr>
          <a:r>
            <a:rPr lang="zh-CN" altLang="en-US" sz="2200" kern="1200" dirty="0" smtClean="0"/>
            <a:t>数据库操作</a:t>
          </a:r>
          <a:endParaRPr lang="en-US" sz="2200" kern="1200" dirty="0"/>
        </a:p>
      </dsp:txBody>
      <dsp:txXfrm>
        <a:off x="0" y="856130"/>
        <a:ext cx="4976813" cy="811440"/>
      </dsp:txXfrm>
    </dsp:sp>
    <dsp:sp modelId="{D64CB5D5-837D-47FC-9E42-A26D800BC695}">
      <dsp:nvSpPr>
        <dsp:cNvPr id="0" name=""/>
        <dsp:cNvSpPr/>
      </dsp:nvSpPr>
      <dsp:spPr>
        <a:xfrm>
          <a:off x="0" y="1667570"/>
          <a:ext cx="4976813"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0">
          <a:noAutofit/>
        </a:bodyPr>
        <a:lstStyle/>
        <a:p>
          <a:pPr lvl="0" algn="l" defTabSz="1244600" rtl="0">
            <a:lnSpc>
              <a:spcPct val="90000"/>
            </a:lnSpc>
            <a:spcBef>
              <a:spcPct val="0"/>
            </a:spcBef>
            <a:spcAft>
              <a:spcPct val="35000"/>
            </a:spcAft>
          </a:pPr>
          <a:r>
            <a:rPr lang="en-US" altLang="zh-CN" sz="2800" kern="1200" dirty="0" smtClean="0"/>
            <a:t>React.js+Node.js</a:t>
          </a:r>
          <a:endParaRPr lang="en-US" sz="2800" kern="1200" dirty="0"/>
        </a:p>
      </dsp:txBody>
      <dsp:txXfrm>
        <a:off x="32784" y="1700354"/>
        <a:ext cx="4911245" cy="606012"/>
      </dsp:txXfrm>
    </dsp:sp>
    <dsp:sp modelId="{08B7B17B-8600-44B0-B235-389E5D71D804}">
      <dsp:nvSpPr>
        <dsp:cNvPr id="0" name=""/>
        <dsp:cNvSpPr/>
      </dsp:nvSpPr>
      <dsp:spPr>
        <a:xfrm>
          <a:off x="0" y="2339150"/>
          <a:ext cx="4976813"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5560" rIns="199136" bIns="35560" numCol="1" spcCol="1270" rtlCol="0" anchor="t" anchorCtr="0">
          <a:noAutofit/>
        </a:bodyPr>
        <a:lstStyle/>
        <a:p>
          <a:pPr marL="228600" lvl="1" indent="-228600" algn="l" defTabSz="977900" rtl="0">
            <a:lnSpc>
              <a:spcPct val="90000"/>
            </a:lnSpc>
            <a:spcBef>
              <a:spcPct val="0"/>
            </a:spcBef>
            <a:spcAft>
              <a:spcPct val="20000"/>
            </a:spcAft>
            <a:buChar char="••"/>
          </a:pPr>
          <a:r>
            <a:rPr lang="en-US" sz="2200" kern="1200" dirty="0" smtClean="0"/>
            <a:t>R</a:t>
          </a:r>
          <a:r>
            <a:rPr lang="en-US" altLang="zh-CN" sz="2200" kern="1200" dirty="0" smtClean="0"/>
            <a:t>eact:</a:t>
          </a:r>
          <a:r>
            <a:rPr lang="zh-CN" altLang="en-US" sz="2200" kern="1200" dirty="0" smtClean="0"/>
            <a:t>前端展示</a:t>
          </a:r>
          <a:r>
            <a:rPr lang="en-US" altLang="zh-CN" sz="2200" kern="1200" dirty="0" smtClean="0"/>
            <a:t>JS</a:t>
          </a:r>
          <a:r>
            <a:rPr lang="zh-CN" altLang="en-US" sz="2200" kern="1200" dirty="0" smtClean="0"/>
            <a:t>代码构建工具</a:t>
          </a:r>
          <a:endParaRPr lang="en-US" sz="2200" kern="1200" dirty="0"/>
        </a:p>
        <a:p>
          <a:pPr marL="228600" lvl="1" indent="-228600" algn="l" defTabSz="977900" rtl="0">
            <a:lnSpc>
              <a:spcPct val="90000"/>
            </a:lnSpc>
            <a:spcBef>
              <a:spcPct val="0"/>
            </a:spcBef>
            <a:spcAft>
              <a:spcPct val="20000"/>
            </a:spcAft>
            <a:buChar char="••"/>
          </a:pPr>
          <a:r>
            <a:rPr lang="en-US" sz="2200" kern="1200" dirty="0" smtClean="0"/>
            <a:t>N</a:t>
          </a:r>
          <a:r>
            <a:rPr lang="en-US" altLang="zh-CN" sz="2200" kern="1200" dirty="0" smtClean="0"/>
            <a:t>ode.js</a:t>
          </a:r>
          <a:r>
            <a:rPr lang="zh-CN" altLang="en-US" sz="2200" kern="1200" dirty="0" smtClean="0"/>
            <a:t>：为</a:t>
          </a:r>
          <a:r>
            <a:rPr lang="en-US" altLang="zh-CN" sz="2200" kern="1200" dirty="0" smtClean="0"/>
            <a:t>Node.js</a:t>
          </a:r>
          <a:r>
            <a:rPr lang="zh-CN" altLang="en-US" sz="2200" kern="1200" dirty="0" smtClean="0"/>
            <a:t>提供运行环境</a:t>
          </a:r>
          <a:endParaRPr lang="en-US" sz="2200" kern="1200" dirty="0"/>
        </a:p>
      </dsp:txBody>
      <dsp:txXfrm>
        <a:off x="0" y="2339150"/>
        <a:ext cx="4976813" cy="811440"/>
      </dsp:txXfrm>
    </dsp:sp>
    <dsp:sp modelId="{1FD99424-4CA0-4522-80F5-7702B10354BA}">
      <dsp:nvSpPr>
        <dsp:cNvPr id="0" name=""/>
        <dsp:cNvSpPr/>
      </dsp:nvSpPr>
      <dsp:spPr>
        <a:xfrm>
          <a:off x="0" y="3150589"/>
          <a:ext cx="4976813"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Ant Design</a:t>
          </a:r>
          <a:endParaRPr lang="en-US" sz="2800" kern="1200" dirty="0"/>
        </a:p>
      </dsp:txBody>
      <dsp:txXfrm>
        <a:off x="32784" y="3183373"/>
        <a:ext cx="4911245" cy="606012"/>
      </dsp:txXfrm>
    </dsp:sp>
    <dsp:sp modelId="{D92EF892-1392-4B84-941D-95193BF87023}">
      <dsp:nvSpPr>
        <dsp:cNvPr id="0" name=""/>
        <dsp:cNvSpPr/>
      </dsp:nvSpPr>
      <dsp:spPr>
        <a:xfrm>
          <a:off x="0" y="3822170"/>
          <a:ext cx="4976813"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zh-CN" altLang="en-US" sz="2200" kern="1200" dirty="0" smtClean="0"/>
            <a:t>扩展的</a:t>
          </a:r>
          <a:r>
            <a:rPr lang="en-US" altLang="zh-CN" sz="2200" kern="1200" dirty="0" smtClean="0"/>
            <a:t>React</a:t>
          </a:r>
          <a:r>
            <a:rPr lang="zh-CN" altLang="en-US" sz="2200" kern="1200" dirty="0" smtClean="0"/>
            <a:t>，可视化的组件技术</a:t>
          </a:r>
          <a:endParaRPr lang="en-US" sz="2200" kern="1200" dirty="0"/>
        </a:p>
      </dsp:txBody>
      <dsp:txXfrm>
        <a:off x="0" y="3822170"/>
        <a:ext cx="4976813" cy="463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68044"/>
          <a:ext cx="4976813"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lvl="0" algn="l" defTabSz="1422400" rtl="0">
            <a:lnSpc>
              <a:spcPct val="90000"/>
            </a:lnSpc>
            <a:spcBef>
              <a:spcPct val="0"/>
            </a:spcBef>
            <a:spcAft>
              <a:spcPct val="35000"/>
            </a:spcAft>
          </a:pPr>
          <a:r>
            <a:rPr lang="en-US" sz="3200" kern="1200" dirty="0" err="1" smtClean="0"/>
            <a:t>M</a:t>
          </a:r>
          <a:r>
            <a:rPr lang="en-US" altLang="zh-CN" sz="3200" kern="1200" dirty="0" err="1" smtClean="0"/>
            <a:t>ySql</a:t>
          </a:r>
          <a:endParaRPr lang="en-US" sz="3200" kern="1200" dirty="0"/>
        </a:p>
      </dsp:txBody>
      <dsp:txXfrm>
        <a:off x="39809" y="107853"/>
        <a:ext cx="4897195" cy="735872"/>
      </dsp:txXfrm>
    </dsp:sp>
    <dsp:sp modelId="{CD5F6E02-AD43-4E7A-935B-DDF5D6C74800}">
      <dsp:nvSpPr>
        <dsp:cNvPr id="0" name=""/>
        <dsp:cNvSpPr/>
      </dsp:nvSpPr>
      <dsp:spPr>
        <a:xfrm>
          <a:off x="0" y="883535"/>
          <a:ext cx="4976813"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40640" rIns="227584" bIns="40640" numCol="1" spcCol="1270" rtlCol="0" anchor="t" anchorCtr="0">
          <a:noAutofit/>
        </a:bodyPr>
        <a:lstStyle/>
        <a:p>
          <a:pPr marL="228600" lvl="1" indent="-228600" algn="l" defTabSz="1111250" rtl="0">
            <a:lnSpc>
              <a:spcPct val="90000"/>
            </a:lnSpc>
            <a:spcBef>
              <a:spcPct val="0"/>
            </a:spcBef>
            <a:spcAft>
              <a:spcPct val="20000"/>
            </a:spcAft>
            <a:buChar char="••"/>
          </a:pPr>
          <a:r>
            <a:rPr lang="zh-CN" altLang="en-US" sz="2500" kern="1200" dirty="0" smtClean="0"/>
            <a:t>作用：存储实体信息</a:t>
          </a:r>
          <a:endParaRPr lang="en-US" sz="2500" kern="1200" dirty="0"/>
        </a:p>
      </dsp:txBody>
      <dsp:txXfrm>
        <a:off x="0" y="883535"/>
        <a:ext cx="4976813" cy="529920"/>
      </dsp:txXfrm>
    </dsp:sp>
    <dsp:sp modelId="{989C9A9A-72CE-4143-8A66-ECE89E42A455}">
      <dsp:nvSpPr>
        <dsp:cNvPr id="0" name=""/>
        <dsp:cNvSpPr/>
      </dsp:nvSpPr>
      <dsp:spPr>
        <a:xfrm>
          <a:off x="0" y="1413455"/>
          <a:ext cx="4976813"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S</a:t>
          </a:r>
          <a:r>
            <a:rPr lang="en-US" altLang="zh-CN" sz="3200" kern="1200" dirty="0" smtClean="0"/>
            <a:t>pring-data-</a:t>
          </a:r>
          <a:r>
            <a:rPr lang="en-US" altLang="zh-CN" sz="3200" kern="1200" dirty="0" err="1" smtClean="0"/>
            <a:t>jpa</a:t>
          </a:r>
          <a:endParaRPr lang="en-US" sz="3200" kern="1200" dirty="0"/>
        </a:p>
      </dsp:txBody>
      <dsp:txXfrm>
        <a:off x="39809" y="1453264"/>
        <a:ext cx="4897195" cy="735872"/>
      </dsp:txXfrm>
    </dsp:sp>
    <dsp:sp modelId="{2E62A667-3AF1-4C11-B9AA-20BC0761D84E}">
      <dsp:nvSpPr>
        <dsp:cNvPr id="0" name=""/>
        <dsp:cNvSpPr/>
      </dsp:nvSpPr>
      <dsp:spPr>
        <a:xfrm>
          <a:off x="0" y="2228945"/>
          <a:ext cx="4976813"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zh-CN" altLang="en-US" sz="2500" kern="1200" dirty="0" smtClean="0"/>
            <a:t>提供</a:t>
          </a:r>
          <a:r>
            <a:rPr lang="en-US" altLang="zh-CN" sz="2500" kern="1200" dirty="0" err="1" smtClean="0"/>
            <a:t>SpringBoot</a:t>
          </a:r>
          <a:r>
            <a:rPr lang="zh-CN" altLang="en-US" sz="2500" kern="1200" dirty="0" smtClean="0"/>
            <a:t>到</a:t>
          </a:r>
          <a:r>
            <a:rPr lang="en-US" altLang="zh-CN" sz="2500" kern="1200" dirty="0" smtClean="0"/>
            <a:t>MySQL</a:t>
          </a:r>
          <a:r>
            <a:rPr lang="zh-CN" altLang="en-US" sz="2500" kern="1200" dirty="0" smtClean="0"/>
            <a:t>的抽象接口层</a:t>
          </a:r>
          <a:endParaRPr lang="en-US" sz="2500" kern="1200" dirty="0"/>
        </a:p>
      </dsp:txBody>
      <dsp:txXfrm>
        <a:off x="0" y="2228945"/>
        <a:ext cx="4976813" cy="828000"/>
      </dsp:txXfrm>
    </dsp:sp>
    <dsp:sp modelId="{1FD99424-4CA0-4522-80F5-7702B10354BA}">
      <dsp:nvSpPr>
        <dsp:cNvPr id="0" name=""/>
        <dsp:cNvSpPr/>
      </dsp:nvSpPr>
      <dsp:spPr>
        <a:xfrm>
          <a:off x="0" y="3056945"/>
          <a:ext cx="4976813"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kern="1200" dirty="0" smtClean="0"/>
            <a:t>前后端分离</a:t>
          </a:r>
          <a:endParaRPr lang="en-US" sz="3200" kern="1200" dirty="0"/>
        </a:p>
      </dsp:txBody>
      <dsp:txXfrm>
        <a:off x="39809" y="3096754"/>
        <a:ext cx="4897195" cy="735872"/>
      </dsp:txXfrm>
    </dsp:sp>
    <dsp:sp modelId="{D92EF892-1392-4B84-941D-95193BF87023}">
      <dsp:nvSpPr>
        <dsp:cNvPr id="0" name=""/>
        <dsp:cNvSpPr/>
      </dsp:nvSpPr>
      <dsp:spPr>
        <a:xfrm>
          <a:off x="0" y="3872435"/>
          <a:ext cx="4976813"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zh-CN" altLang="en-US" sz="2500" kern="1200" dirty="0" smtClean="0"/>
            <a:t>前后端交互信息格式约定</a:t>
          </a:r>
          <a:endParaRPr lang="en-US" sz="2500" kern="1200" dirty="0"/>
        </a:p>
      </dsp:txBody>
      <dsp:txXfrm>
        <a:off x="0" y="3872435"/>
        <a:ext cx="4976813" cy="5299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4"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78B13D-69C5-48FF-B4BC-F91E5DF1D623}" type="datetime1">
              <a:rPr lang="zh-CN" altLang="en-US" smtClean="0">
                <a:solidFill>
                  <a:schemeClr val="tx2"/>
                </a:solidFill>
                <a:latin typeface="微软雅黑" panose="020B0503020204020204" pitchFamily="34" charset="-122"/>
                <a:ea typeface="微软雅黑" panose="020B0503020204020204" pitchFamily="34" charset="-122"/>
              </a:rPr>
              <a:pPr algn="r" rtl="0"/>
              <a:t>2019/6/16</a:t>
            </a:fld>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CN" smtClean="0">
                <a:solidFill>
                  <a:schemeClr val="tx2"/>
                </a:solidFill>
                <a:latin typeface="微软雅黑" panose="020B0503020204020204" pitchFamily="34" charset="-122"/>
                <a:ea typeface="微软雅黑" panose="020B0503020204020204" pitchFamily="34" charset="-122"/>
              </a:rPr>
              <a:pPr algn="r" rtl="0"/>
              <a:t>‹#›</a:t>
            </a:fld>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06B449BB-9F99-43EE-A1AA-ED1E313F74C2}" type="datetime1">
              <a:rPr lang="zh-CN" altLang="en-US" smtClean="0"/>
              <a:pPr/>
              <a:t>2019/6/16</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B8796F01-7154-41E0-B48B-A6921757531A}" type="slidenum">
              <a:rPr lang="en-US" altLang="zh-CN" smtClean="0"/>
              <a:pPr/>
              <a:t>‹#›</a:t>
            </a:fld>
            <a:endParaRPr lang="zh-CN"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zh-CN" altLang="en-US" noProof="0" smtClean="0"/>
              <a:t>单击此处编辑母版副标题样式</a:t>
            </a:r>
            <a:endParaRPr lang="zh-CN" altLang="en-US"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5677D0B-F53C-4787-A85A-18D33BC3BEA1}" type="datetime1">
              <a:rPr lang="zh-CN" altLang="en-US" smtClean="0"/>
              <a:pPr/>
              <a:t>2019/6/16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t>‹#›</a:t>
            </a:fld>
            <a:endParaRPr lang="zh-CN" altLang="en-US"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852633" y="274638"/>
            <a:ext cx="1422030" cy="5897561"/>
          </a:xfrm>
        </p:spPr>
        <p:txBody>
          <a:bodyPr vert="eaVert"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117309" y="274638"/>
            <a:ext cx="8532178" cy="5897561"/>
          </a:xfrm>
        </p:spPr>
        <p:txBody>
          <a:bodyPr vert="eaVert"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4B89B6B-C640-4814-94E3-C138F9C73EE7}" type="datetime1">
              <a:rPr lang="zh-CN" altLang="en-US" smtClean="0"/>
              <a:pPr/>
              <a:t>2019/6/16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t>‹#›</a:t>
            </a:fld>
            <a:endParaRPr lang="zh-CN" altLang="en-US"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3D2BB3D5-B3F4-4256-B6ED-4B874E5DE258}" type="datetime1">
              <a:rPr lang="zh-CN" altLang="en-US" smtClean="0"/>
              <a:pPr/>
              <a:t>2019/6/16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A60BA0E-20D0-4E7C-B286-26C960A6788F}" type="slidenum">
              <a:rPr lang="en-US" altLang="zh-CN" noProof="0" smtClean="0"/>
              <a:t>‹#›</a:t>
            </a:fld>
            <a:endParaRPr lang="en-US" altLang="zh-CN"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zh-CN" altLang="en-US" noProof="0" smtClean="0"/>
              <a:t>单击此处编辑母版文本样式</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sz="half" idx="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日期占位符 4"/>
          <p:cNvSpPr>
            <a:spLocks noGrp="1"/>
          </p:cNvSpPr>
          <p:nvPr>
            <p:ph type="dt" sz="half" idx="10"/>
          </p:nvPr>
        </p:nvSpPr>
        <p:spPr/>
        <p:txBody>
          <a:bodyPr rtlCol="0"/>
          <a:lstStyle>
            <a:lvl1pPr>
              <a:defRPr/>
            </a:lvl1pPr>
          </a:lstStyle>
          <a:p>
            <a:fld id="{109DE028-75A5-419A-B395-C2EDFBD58642}" type="datetime1">
              <a:rPr lang="zh-CN" altLang="en-US" smtClean="0"/>
              <a:pPr/>
              <a:t>2019/6/16</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12137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smtClean="0"/>
              <a:t>单击此处编辑母版文本样式</a:t>
            </a:r>
          </a:p>
        </p:txBody>
      </p:sp>
      <p:sp>
        <p:nvSpPr>
          <p:cNvPr id="4" name="内容占位符 3"/>
          <p:cNvSpPr>
            <a:spLocks noGrp="1"/>
          </p:cNvSpPr>
          <p:nvPr>
            <p:ph sz="half" idx="2"/>
          </p:nvPr>
        </p:nvSpPr>
        <p:spPr>
          <a:xfrm>
            <a:off x="111730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文本占位符 4"/>
          <p:cNvSpPr>
            <a:spLocks noGrp="1"/>
          </p:cNvSpPr>
          <p:nvPr>
            <p:ph type="body" sz="quarter" idx="3"/>
          </p:nvPr>
        </p:nvSpPr>
        <p:spPr>
          <a:xfrm>
            <a:off x="630162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smtClean="0"/>
              <a:t>单击此处编辑母版文本样式</a:t>
            </a:r>
          </a:p>
        </p:txBody>
      </p:sp>
      <p:sp>
        <p:nvSpPr>
          <p:cNvPr id="6" name="内容占位符 5"/>
          <p:cNvSpPr>
            <a:spLocks noGrp="1"/>
          </p:cNvSpPr>
          <p:nvPr>
            <p:ph sz="quarter" idx="4"/>
          </p:nvPr>
        </p:nvSpPr>
        <p:spPr>
          <a:xfrm>
            <a:off x="629755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6DB54F77-3742-4919-9EAD-96757A014E94}" type="datetime1">
              <a:rPr lang="zh-CN" altLang="en-US" smtClean="0"/>
              <a:pPr/>
              <a:t>2019/6/16</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9C6EB163-526A-4855-8844-4C6501B96975}" type="datetime1">
              <a:rPr lang="zh-CN" altLang="en-US" smtClean="0"/>
              <a:pPr/>
              <a:t>2019/6/16</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4E9B638C-251D-44EC-B8B2-08EC45208A21}" type="datetime1">
              <a:rPr lang="zh-CN" altLang="en-US" smtClean="0"/>
              <a:pPr/>
              <a:t>2019/6/16</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304721" y="1701800"/>
            <a:ext cx="3351927" cy="28448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4469236" y="482600"/>
            <a:ext cx="6805427" cy="5892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800">
                <a:latin typeface="微软雅黑" panose="020B0503020204020204" pitchFamily="34" charset="-122"/>
                <a:ea typeface="微软雅黑" panose="020B0503020204020204" pitchFamily="34" charset="-122"/>
              </a:defRPr>
            </a:lvl4pPr>
            <a:lvl5pPr algn="l" rtl="0">
              <a:defRPr sz="1800">
                <a:latin typeface="微软雅黑" panose="020B0503020204020204" pitchFamily="34" charset="-122"/>
                <a:ea typeface="微软雅黑" panose="020B0503020204020204" pitchFamily="34" charset="-122"/>
              </a:defRPr>
            </a:lvl5pPr>
            <a:lvl6pPr algn="l" rtl="0">
              <a:defRPr sz="1800"/>
            </a:lvl6pPr>
            <a:lvl7pPr algn="l" rtl="0">
              <a:defRPr sz="1800"/>
            </a:lvl7pPr>
            <a:lvl8pPr algn="l" rtl="0">
              <a:defRPr sz="1800"/>
            </a:lvl8pPr>
            <a:lvl9pPr algn="l" rtl="0">
              <a:defRPr sz="18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smtClean="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D005F57-EA56-4A95-B718-20B6AA09091F}" type="datetime1">
              <a:rPr lang="zh-CN" altLang="en-US" smtClean="0"/>
              <a:pPr/>
              <a:t>2019/6/16</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smtClean="0"/>
              <a:pPr/>
              <a:t>‹#›</a:t>
            </a:fld>
            <a:endParaRPr lang="zh-CN" altLang="en-US"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8" name="矩形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437765" y="4800600"/>
            <a:ext cx="7313295" cy="7620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图片占位符 2"/>
          <p:cNvSpPr>
            <a:spLocks noGrp="1"/>
          </p:cNvSpPr>
          <p:nvPr>
            <p:ph type="pic" idx="1"/>
          </p:nvPr>
        </p:nvSpPr>
        <p:spPr>
          <a:xfrm>
            <a:off x="2437765" y="279401"/>
            <a:ext cx="7313295" cy="4448175"/>
          </a:xfrm>
        </p:spPr>
        <p:txBody>
          <a:bodyPr rtlCol="0">
            <a:normAutofit/>
          </a:bodyPr>
          <a:lstStyle>
            <a:lvl1pPr marL="0" indent="0" algn="l" rtl="0">
              <a:buNone/>
              <a:defRPr sz="2800">
                <a:latin typeface="微软雅黑" panose="020B0503020204020204" pitchFamily="34" charset="-122"/>
                <a:ea typeface="微软雅黑" panose="020B0503020204020204" pitchFamily="34" charset="-122"/>
              </a:defRPr>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CN" altLang="en-US" noProof="0" smtClean="0"/>
              <a:t>单击图标添加图片</a:t>
            </a:r>
            <a:endParaRPr lang="zh-CN" altLang="en-US" noProof="0" dirty="0"/>
          </a:p>
        </p:txBody>
      </p:sp>
      <p:sp>
        <p:nvSpPr>
          <p:cNvPr id="4" name="文本占位符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smtClean="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6F99FFF-1AD8-41BA-A4C2-05782CB95A16}" type="datetime1">
              <a:rPr lang="zh-CN" altLang="en-US" smtClean="0"/>
              <a:pPr/>
              <a:t>2019/6/16</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noProof="0" smtClean="0"/>
              <a:pPr/>
              <a:t>‹#›</a:t>
            </a:fld>
            <a:endParaRPr lang="zh-CN" altLang="en-US"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474EC2AD-E193-40F2-8E09-6DD726A8C215}" type="datetime1">
              <a:rPr lang="zh-CN" altLang="en-US" smtClean="0"/>
              <a:pPr/>
              <a:t>2019/6/16</a:t>
            </a:fld>
            <a:endParaRPr lang="zh-CN" altLang="en-US" dirty="0"/>
          </a:p>
        </p:txBody>
      </p:sp>
      <p:sp>
        <p:nvSpPr>
          <p:cNvPr id="5" name="页脚占位符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__8.vsdx"/><Relationship Id="rId2" Type="http://schemas.openxmlformats.org/officeDocument/2006/relationships/slideLayout" Target="../slideLayouts/slideLayout9.xml"/><Relationship Id="rId1" Type="http://schemas.openxmlformats.org/officeDocument/2006/relationships/vmlDrawing" Target="../drawings/vmlDrawing5.vml"/><Relationship Id="rId5" Type="http://schemas.openxmlformats.org/officeDocument/2006/relationships/image" Target="../media/image15.png"/><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package" Target="../embeddings/Microsoft_Visio___2.vsdx"/><Relationship Id="rId7" Type="http://schemas.openxmlformats.org/officeDocument/2006/relationships/package" Target="../embeddings/Microsoft_Visio___4.vsdx"/><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Visio___3.vsdx"/><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package" Target="../embeddings/Microsoft_Visio___5.vsdx"/></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__6.vsdx"/><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__7.vsdx"/><Relationship Id="rId2" Type="http://schemas.openxmlformats.org/officeDocument/2006/relationships/slideLayout" Target="../slideLayouts/slideLayout9.xml"/><Relationship Id="rId1" Type="http://schemas.openxmlformats.org/officeDocument/2006/relationships/vmlDrawing" Target="../drawings/vmlDrawing4.vml"/><Relationship Id="rId5" Type="http://schemas.openxmlformats.org/officeDocument/2006/relationships/image" Target="../media/image11.jpeg"/><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94012" y="260648"/>
            <a:ext cx="10123049" cy="3298825"/>
          </a:xfrm>
        </p:spPr>
        <p:txBody>
          <a:bodyPr rtlCol="0"/>
          <a:lstStyle/>
          <a:p>
            <a:pPr algn="ctr"/>
            <a:r>
              <a:rPr lang="zh-CN" altLang="en-US" dirty="0"/>
              <a:t>基于</a:t>
            </a:r>
            <a:r>
              <a:rPr lang="en-US" altLang="zh-CN" dirty="0"/>
              <a:t>B/S</a:t>
            </a:r>
            <a:r>
              <a:rPr lang="zh-CN" altLang="en-US" dirty="0"/>
              <a:t>的高校实验设备管理系统设计与实现</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rtlCol="0">
            <a:normAutofit lnSpcReduction="10000"/>
          </a:bodyPr>
          <a:lstStyle/>
          <a:p>
            <a:pPr algn="r"/>
            <a:r>
              <a:rPr lang="zh-CN" altLang="en-US" dirty="0"/>
              <a:t>答辩人：张</a:t>
            </a:r>
            <a:r>
              <a:rPr lang="zh-CN" altLang="en-US" dirty="0" smtClean="0"/>
              <a:t>彪</a:t>
            </a:r>
            <a:endParaRPr lang="en-US" altLang="zh-CN" dirty="0" smtClean="0"/>
          </a:p>
          <a:p>
            <a:pPr algn="r"/>
            <a:r>
              <a:rPr lang="zh-CN" altLang="en-US" dirty="0"/>
              <a:t>学</a:t>
            </a:r>
            <a:r>
              <a:rPr lang="zh-CN" altLang="en-US" dirty="0" smtClean="0"/>
              <a:t>号：</a:t>
            </a:r>
            <a:r>
              <a:rPr lang="en-US" altLang="zh-CN" dirty="0" smtClean="0"/>
              <a:t>15040308118</a:t>
            </a:r>
            <a:endParaRPr lang="en-US" altLang="zh-CN" dirty="0"/>
          </a:p>
          <a:p>
            <a:pPr algn="r"/>
            <a:r>
              <a:rPr lang="zh-CN" altLang="en-US" dirty="0"/>
              <a:t>指导老师：吴琼，冯肖华</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41023" y="260648"/>
            <a:ext cx="7313295" cy="617984"/>
          </a:xfrm>
        </p:spPr>
        <p:txBody>
          <a:bodyPr>
            <a:normAutofit/>
          </a:bodyPr>
          <a:lstStyle/>
          <a:p>
            <a:r>
              <a:rPr lang="zh-CN" altLang="en-US" sz="2400" dirty="0"/>
              <a:t>前</a:t>
            </a:r>
            <a:r>
              <a:rPr lang="zh-CN" altLang="en-US" sz="2400" dirty="0" smtClean="0"/>
              <a:t>后端交互流程</a:t>
            </a:r>
            <a:endParaRPr lang="zh-CN" altLang="en-US" sz="2400" dirty="0"/>
          </a:p>
        </p:txBody>
      </p:sp>
      <p:sp>
        <p:nvSpPr>
          <p:cNvPr id="6" name="文本框 5"/>
          <p:cNvSpPr txBox="1"/>
          <p:nvPr/>
        </p:nvSpPr>
        <p:spPr>
          <a:xfrm>
            <a:off x="0" y="182271"/>
            <a:ext cx="5877520" cy="1938992"/>
          </a:xfrm>
          <a:prstGeom prst="rect">
            <a:avLst/>
          </a:prstGeom>
          <a:noFill/>
        </p:spPr>
        <p:txBody>
          <a:bodyPr wrap="square" rtlCol="0">
            <a:spAutoFit/>
          </a:bodyPr>
          <a:lstStyle/>
          <a:p>
            <a:r>
              <a:rPr lang="zh-CN" altLang="en-US" dirty="0" smtClean="0"/>
              <a:t>点击相关信息记录的情况时，显示由</a:t>
            </a:r>
            <a:r>
              <a:rPr lang="en-US" altLang="zh-CN" dirty="0" err="1" smtClean="0"/>
              <a:t>ReactRoute</a:t>
            </a:r>
            <a:r>
              <a:rPr lang="zh-CN" altLang="en-US" dirty="0" smtClean="0"/>
              <a:t>进行路由，接着，目标组件开始加载，并在</a:t>
            </a:r>
            <a:r>
              <a:rPr lang="en-US" altLang="zh-CN" dirty="0" err="1" smtClean="0"/>
              <a:t>CompontWillMount</a:t>
            </a:r>
            <a:r>
              <a:rPr lang="zh-CN" altLang="en-US" dirty="0" smtClean="0"/>
              <a:t>函数中通过</a:t>
            </a:r>
            <a:r>
              <a:rPr lang="en-US" altLang="zh-CN" dirty="0" smtClean="0"/>
              <a:t>fetch</a:t>
            </a:r>
            <a:r>
              <a:rPr lang="zh-CN" altLang="en-US" dirty="0" smtClean="0"/>
              <a:t>工具通过</a:t>
            </a:r>
            <a:r>
              <a:rPr lang="en-US" altLang="zh-CN" dirty="0" smtClean="0"/>
              <a:t>Node</a:t>
            </a:r>
            <a:r>
              <a:rPr lang="zh-CN" altLang="en-US" dirty="0" smtClean="0"/>
              <a:t>服务器向服务器发起数据请求</a:t>
            </a:r>
            <a:endParaRPr lang="zh-CN" altLang="en-US" dirty="0"/>
          </a:p>
        </p:txBody>
      </p:sp>
      <p:graphicFrame>
        <p:nvGraphicFramePr>
          <p:cNvPr id="13" name="对象 12"/>
          <p:cNvGraphicFramePr>
            <a:graphicFrameLocks noChangeAspect="1"/>
          </p:cNvGraphicFramePr>
          <p:nvPr>
            <p:extLst>
              <p:ext uri="{D42A27DB-BD31-4B8C-83A1-F6EECF244321}">
                <p14:modId xmlns:p14="http://schemas.microsoft.com/office/powerpoint/2010/main" val="1370225421"/>
              </p:ext>
            </p:extLst>
          </p:nvPr>
        </p:nvGraphicFramePr>
        <p:xfrm>
          <a:off x="6094413" y="912813"/>
          <a:ext cx="5778500" cy="5753100"/>
        </p:xfrm>
        <a:graphic>
          <a:graphicData uri="http://schemas.openxmlformats.org/presentationml/2006/ole">
            <mc:AlternateContent xmlns:mc="http://schemas.openxmlformats.org/markup-compatibility/2006">
              <mc:Choice xmlns:v="urn:schemas-microsoft-com:vml" Requires="v">
                <p:oleObj spid="_x0000_s7184" name="Visio" r:id="rId3" imgW="6381586" imgH="5896051" progId="Visio.Drawing.15">
                  <p:embed/>
                </p:oleObj>
              </mc:Choice>
              <mc:Fallback>
                <p:oleObj name="Visio" r:id="rId3" imgW="6381586" imgH="5896051" progId="Visio.Drawing.15">
                  <p:embed/>
                  <p:pic>
                    <p:nvPicPr>
                      <p:cNvPr id="0" name="Object 3"/>
                      <p:cNvPicPr>
                        <a:picLocks noChangeAspect="1" noChangeArrowheads="1"/>
                      </p:cNvPicPr>
                      <p:nvPr/>
                    </p:nvPicPr>
                    <p:blipFill>
                      <a:blip r:embed="rId4"/>
                      <a:srcRect/>
                      <a:stretch>
                        <a:fillRect/>
                      </a:stretch>
                    </p:blipFill>
                    <p:spPr bwMode="auto">
                      <a:xfrm>
                        <a:off x="6094413" y="912813"/>
                        <a:ext cx="5778500" cy="5753100"/>
                      </a:xfrm>
                      <a:prstGeom prst="rect">
                        <a:avLst/>
                      </a:prstGeom>
                      <a:noFill/>
                    </p:spPr>
                  </p:pic>
                </p:oleObj>
              </mc:Fallback>
            </mc:AlternateContent>
          </a:graphicData>
        </a:graphic>
      </p:graphicFrame>
      <p:pic>
        <p:nvPicPr>
          <p:cNvPr id="15" name="图片 14"/>
          <p:cNvPicPr>
            <a:picLocks noChangeAspect="1"/>
          </p:cNvPicPr>
          <p:nvPr/>
        </p:nvPicPr>
        <p:blipFill>
          <a:blip r:embed="rId5"/>
          <a:stretch>
            <a:fillRect/>
          </a:stretch>
        </p:blipFill>
        <p:spPr>
          <a:xfrm>
            <a:off x="0" y="2135026"/>
            <a:ext cx="5183823" cy="3308027"/>
          </a:xfrm>
          <a:prstGeom prst="rect">
            <a:avLst/>
          </a:prstGeom>
        </p:spPr>
      </p:pic>
      <p:cxnSp>
        <p:nvCxnSpPr>
          <p:cNvPr id="11" name="直接箭头连接符 10"/>
          <p:cNvCxnSpPr/>
          <p:nvPr/>
        </p:nvCxnSpPr>
        <p:spPr>
          <a:xfrm>
            <a:off x="1917948" y="3356992"/>
            <a:ext cx="4320480" cy="3240360"/>
          </a:xfrm>
          <a:prstGeom prst="straightConnector1">
            <a:avLst/>
          </a:prstGeom>
          <a:ln w="28575">
            <a:solidFill>
              <a:srgbClr val="FE0B0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17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33772" y="476672"/>
            <a:ext cx="5183823" cy="3308027"/>
          </a:xfrm>
          <a:prstGeom prst="rect">
            <a:avLst/>
          </a:prstGeom>
        </p:spPr>
      </p:pic>
      <p:pic>
        <p:nvPicPr>
          <p:cNvPr id="4" name="图片 3"/>
          <p:cNvPicPr>
            <a:picLocks noChangeAspect="1"/>
          </p:cNvPicPr>
          <p:nvPr/>
        </p:nvPicPr>
        <p:blipFill>
          <a:blip r:embed="rId3"/>
          <a:stretch>
            <a:fillRect/>
          </a:stretch>
        </p:blipFill>
        <p:spPr>
          <a:xfrm>
            <a:off x="6094412" y="188640"/>
            <a:ext cx="3952875" cy="2085975"/>
          </a:xfrm>
          <a:prstGeom prst="rect">
            <a:avLst/>
          </a:prstGeom>
        </p:spPr>
      </p:pic>
      <p:cxnSp>
        <p:nvCxnSpPr>
          <p:cNvPr id="6" name="直接箭头连接符 5"/>
          <p:cNvCxnSpPr/>
          <p:nvPr/>
        </p:nvCxnSpPr>
        <p:spPr>
          <a:xfrm flipV="1">
            <a:off x="1917948" y="1556792"/>
            <a:ext cx="4752528" cy="1800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4"/>
          <a:stretch>
            <a:fillRect/>
          </a:stretch>
        </p:blipFill>
        <p:spPr>
          <a:xfrm>
            <a:off x="4301008" y="2255477"/>
            <a:ext cx="7724775" cy="1743075"/>
          </a:xfrm>
          <a:prstGeom prst="rect">
            <a:avLst/>
          </a:prstGeom>
        </p:spPr>
      </p:pic>
      <p:pic>
        <p:nvPicPr>
          <p:cNvPr id="8" name="图片 7"/>
          <p:cNvPicPr>
            <a:picLocks noChangeAspect="1"/>
          </p:cNvPicPr>
          <p:nvPr/>
        </p:nvPicPr>
        <p:blipFill>
          <a:blip r:embed="rId5"/>
          <a:stretch>
            <a:fillRect/>
          </a:stretch>
        </p:blipFill>
        <p:spPr>
          <a:xfrm>
            <a:off x="6367933" y="4154108"/>
            <a:ext cx="5657850" cy="876300"/>
          </a:xfrm>
          <a:prstGeom prst="rect">
            <a:avLst/>
          </a:prstGeom>
        </p:spPr>
      </p:pic>
      <p:cxnSp>
        <p:nvCxnSpPr>
          <p:cNvPr id="10" name="直接箭头连接符 9"/>
          <p:cNvCxnSpPr/>
          <p:nvPr/>
        </p:nvCxnSpPr>
        <p:spPr>
          <a:xfrm>
            <a:off x="7247293" y="1661771"/>
            <a:ext cx="546103" cy="805663"/>
          </a:xfrm>
          <a:prstGeom prst="straightConnector1">
            <a:avLst/>
          </a:prstGeom>
          <a:ln>
            <a:solidFill>
              <a:srgbClr val="FE0B0B"/>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9356823" y="3784699"/>
            <a:ext cx="1850157" cy="7683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6"/>
          <a:stretch>
            <a:fillRect/>
          </a:stretch>
        </p:blipFill>
        <p:spPr>
          <a:xfrm>
            <a:off x="6672063" y="5031772"/>
            <a:ext cx="4276725" cy="1838325"/>
          </a:xfrm>
          <a:prstGeom prst="rect">
            <a:avLst/>
          </a:prstGeom>
        </p:spPr>
      </p:pic>
      <p:pic>
        <p:nvPicPr>
          <p:cNvPr id="16" name="图片 15"/>
          <p:cNvPicPr>
            <a:picLocks noChangeAspect="1"/>
          </p:cNvPicPr>
          <p:nvPr/>
        </p:nvPicPr>
        <p:blipFill>
          <a:blip r:embed="rId7"/>
          <a:stretch>
            <a:fillRect/>
          </a:stretch>
        </p:blipFill>
        <p:spPr>
          <a:xfrm>
            <a:off x="313432" y="4291304"/>
            <a:ext cx="5659140" cy="2555204"/>
          </a:xfrm>
          <a:prstGeom prst="rect">
            <a:avLst/>
          </a:prstGeom>
        </p:spPr>
      </p:pic>
      <p:cxnSp>
        <p:nvCxnSpPr>
          <p:cNvPr id="18" name="直接箭头连接符 17"/>
          <p:cNvCxnSpPr>
            <a:endCxn id="16" idx="3"/>
          </p:cNvCxnSpPr>
          <p:nvPr/>
        </p:nvCxnSpPr>
        <p:spPr>
          <a:xfrm flipH="1">
            <a:off x="5972572" y="5568906"/>
            <a:ext cx="985936" cy="0"/>
          </a:xfrm>
          <a:prstGeom prst="straightConnector1">
            <a:avLst/>
          </a:prstGeom>
          <a:ln>
            <a:solidFill>
              <a:srgbClr val="FE0B0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40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亮点与</a:t>
            </a:r>
            <a:r>
              <a:rPr lang="zh-CN" altLang="en-US" dirty="0" smtClean="0"/>
              <a:t>不足</a:t>
            </a:r>
            <a:endParaRPr lang="en-US" dirty="0"/>
          </a:p>
        </p:txBody>
      </p:sp>
      <p:sp>
        <p:nvSpPr>
          <p:cNvPr id="5" name="文本占位符 4"/>
          <p:cNvSpPr>
            <a:spLocks noGrp="1"/>
          </p:cNvSpPr>
          <p:nvPr>
            <p:ph type="body" idx="1"/>
          </p:nvPr>
        </p:nvSpPr>
        <p:spPr/>
        <p:txBody>
          <a:bodyPr rtlCol="0"/>
          <a:lstStyle/>
          <a:p>
            <a:pPr rtl="0"/>
            <a:r>
              <a:rPr lang="zh-CN" altLang="en-US" dirty="0" smtClean="0"/>
              <a:t>亮点</a:t>
            </a:r>
            <a:endParaRPr lang="en-US" dirty="0"/>
          </a:p>
        </p:txBody>
      </p:sp>
      <p:sp>
        <p:nvSpPr>
          <p:cNvPr id="3" name="内容占位符 2"/>
          <p:cNvSpPr>
            <a:spLocks noGrp="1"/>
          </p:cNvSpPr>
          <p:nvPr>
            <p:ph sz="half" idx="2"/>
          </p:nvPr>
        </p:nvSpPr>
        <p:spPr/>
        <p:txBody>
          <a:bodyPr rtlCol="0"/>
          <a:lstStyle/>
          <a:p>
            <a:pPr rtl="0"/>
            <a:r>
              <a:rPr lang="zh-CN" altLang="en-US" dirty="0" smtClean="0"/>
              <a:t>成功运用了新的软件设计思想解耦之前</a:t>
            </a:r>
            <a:r>
              <a:rPr lang="en-US" altLang="zh-CN" dirty="0" smtClean="0"/>
              <a:t>JSP</a:t>
            </a:r>
            <a:r>
              <a:rPr lang="zh-CN" altLang="en-US" dirty="0" smtClean="0"/>
              <a:t>项目，使得软件项目的灵活性和可容错性更好了</a:t>
            </a:r>
            <a:endParaRPr lang="en-US" altLang="zh-CN" dirty="0" smtClean="0"/>
          </a:p>
          <a:p>
            <a:pPr rtl="0"/>
            <a:r>
              <a:rPr lang="zh-CN" altLang="en-US" dirty="0" smtClean="0"/>
              <a:t>使用了主流的前端款组件化框架</a:t>
            </a:r>
            <a:r>
              <a:rPr lang="en-US" altLang="zh-CN" dirty="0" smtClean="0"/>
              <a:t>React.js</a:t>
            </a:r>
            <a:r>
              <a:rPr lang="zh-CN" altLang="en-US" dirty="0" smtClean="0"/>
              <a:t>进行前端项目的构建，提高了前端项目的开发效率以及维护性，再加上</a:t>
            </a:r>
            <a:r>
              <a:rPr lang="en-US" altLang="zh-CN" dirty="0" err="1" smtClean="0"/>
              <a:t>AntDesignUI</a:t>
            </a:r>
            <a:r>
              <a:rPr lang="zh-CN" altLang="en-US" dirty="0" smtClean="0"/>
              <a:t>框架良好的美观性使得项目美观性也好了不少</a:t>
            </a:r>
            <a:endParaRPr lang="en-US" altLang="zh-CN" dirty="0" smtClean="0"/>
          </a:p>
          <a:p>
            <a:pPr rtl="0"/>
            <a:r>
              <a:rPr lang="zh-CN" altLang="en-US" dirty="0" smtClean="0"/>
              <a:t>使用</a:t>
            </a:r>
            <a:r>
              <a:rPr lang="en-US" altLang="zh-CN" dirty="0" err="1" smtClean="0"/>
              <a:t>SpringBoot</a:t>
            </a:r>
            <a:r>
              <a:rPr lang="zh-CN" altLang="en-US" dirty="0" smtClean="0"/>
              <a:t>的自动化配置，减少了设置配置文件的工作量，结合</a:t>
            </a:r>
            <a:r>
              <a:rPr lang="en-US" altLang="zh-CN" dirty="0" smtClean="0"/>
              <a:t>JPA</a:t>
            </a:r>
            <a:r>
              <a:rPr lang="zh-CN" altLang="en-US" dirty="0" smtClean="0"/>
              <a:t>又进一步降低了数据操作的麻烦</a:t>
            </a:r>
            <a:endParaRPr lang="en-US" altLang="zh-CN" dirty="0" smtClean="0"/>
          </a:p>
        </p:txBody>
      </p:sp>
      <p:sp>
        <p:nvSpPr>
          <p:cNvPr id="6" name="文本占位符 5"/>
          <p:cNvSpPr>
            <a:spLocks noGrp="1"/>
          </p:cNvSpPr>
          <p:nvPr>
            <p:ph type="body" sz="quarter" idx="3"/>
          </p:nvPr>
        </p:nvSpPr>
        <p:spPr/>
        <p:txBody>
          <a:bodyPr rtlCol="0"/>
          <a:lstStyle/>
          <a:p>
            <a:pPr rtl="0"/>
            <a:r>
              <a:rPr lang="zh-CN" altLang="en-US" dirty="0" smtClean="0"/>
              <a:t>不足</a:t>
            </a:r>
            <a:endParaRPr lang="en-US" dirty="0"/>
          </a:p>
        </p:txBody>
      </p:sp>
      <p:sp>
        <p:nvSpPr>
          <p:cNvPr id="4" name="内容占位符 3"/>
          <p:cNvSpPr>
            <a:spLocks noGrp="1"/>
          </p:cNvSpPr>
          <p:nvPr>
            <p:ph sz="quarter" idx="4"/>
          </p:nvPr>
        </p:nvSpPr>
        <p:spPr/>
        <p:txBody>
          <a:bodyPr rtlCol="0"/>
          <a:lstStyle/>
          <a:p>
            <a:r>
              <a:rPr lang="zh-CN" altLang="en-US" dirty="0" smtClean="0"/>
              <a:t>项目在</a:t>
            </a:r>
            <a:r>
              <a:rPr lang="en-US" altLang="zh-CN" dirty="0" err="1" smtClean="0"/>
              <a:t>ReactRoute</a:t>
            </a:r>
            <a:r>
              <a:rPr lang="zh-CN" altLang="en-US" dirty="0" smtClean="0"/>
              <a:t>的运用上不算熟练，对于一些页面的路由解决方案不够完美</a:t>
            </a:r>
            <a:endParaRPr lang="en-US" altLang="zh-CN" dirty="0" smtClean="0"/>
          </a:p>
          <a:p>
            <a:r>
              <a:rPr lang="en-US" altLang="zh-CN" dirty="0" smtClean="0"/>
              <a:t>Fetch</a:t>
            </a:r>
            <a:r>
              <a:rPr lang="zh-CN" altLang="en-US" dirty="0" smtClean="0"/>
              <a:t>数据抓取工具和</a:t>
            </a:r>
            <a:r>
              <a:rPr lang="en-US" altLang="zh-CN" dirty="0" smtClean="0"/>
              <a:t>React</a:t>
            </a:r>
            <a:r>
              <a:rPr lang="zh-CN" altLang="en-US" dirty="0" smtClean="0"/>
              <a:t>的组件变量</a:t>
            </a:r>
            <a:r>
              <a:rPr lang="en-US" altLang="zh-CN" dirty="0" smtClean="0"/>
              <a:t>state</a:t>
            </a:r>
            <a:r>
              <a:rPr lang="zh-CN" altLang="en-US" dirty="0" smtClean="0"/>
              <a:t>本身的异步化给项目在调试方面带来了一些困难，但是可以通过</a:t>
            </a:r>
            <a:r>
              <a:rPr lang="en-US" altLang="zh-CN" dirty="0" err="1" smtClean="0"/>
              <a:t>ajax</a:t>
            </a:r>
            <a:r>
              <a:rPr lang="zh-CN" altLang="en-US" dirty="0" smtClean="0"/>
              <a:t>代替需要同步的地方，使得项目在接口统一化上有所异同。</a:t>
            </a:r>
            <a:endParaRPr lang="en-US" altLang="zh-CN" dirty="0" smtClean="0"/>
          </a:p>
          <a:p>
            <a:r>
              <a:rPr lang="zh-CN" altLang="en-US" dirty="0" smtClean="0"/>
              <a:t>项目本身涉及组件以及组件较多，如果考虑优化，可考虑使用</a:t>
            </a:r>
            <a:r>
              <a:rPr lang="en-US" altLang="zh-CN" dirty="0" err="1" smtClean="0"/>
              <a:t>Redux</a:t>
            </a:r>
            <a:r>
              <a:rPr lang="zh-CN" altLang="en-US" dirty="0" smtClean="0"/>
              <a:t>进行集中化的组件状态管理，提升前端项目的运行效率。</a:t>
            </a:r>
            <a:endParaRPr lang="en-US" altLang="zh-CN" dirty="0"/>
          </a:p>
          <a:p>
            <a:endParaRPr lang="en-US" altLang="zh-CN" dirty="0" smtClean="0"/>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2589" y="5229200"/>
            <a:ext cx="7008574" cy="1146200"/>
          </a:xfrm>
        </p:spPr>
        <p:txBody>
          <a:bodyPr rtlCol="0"/>
          <a:lstStyle/>
          <a:p>
            <a:pPr rtl="0"/>
            <a:r>
              <a:rPr lang="zh-CN" altLang="en-US" dirty="0" smtClean="0"/>
              <a:t>总结</a:t>
            </a:r>
            <a:endParaRPr lang="en-US" dirty="0"/>
          </a:p>
        </p:txBody>
      </p:sp>
      <p:sp>
        <p:nvSpPr>
          <p:cNvPr id="3" name="文本占位符 2"/>
          <p:cNvSpPr>
            <a:spLocks noGrp="1"/>
          </p:cNvSpPr>
          <p:nvPr>
            <p:ph type="body" idx="1"/>
          </p:nvPr>
        </p:nvSpPr>
        <p:spPr>
          <a:xfrm>
            <a:off x="812589" y="332656"/>
            <a:ext cx="7008574" cy="4896544"/>
          </a:xfrm>
        </p:spPr>
        <p:txBody>
          <a:bodyPr rtlCol="0">
            <a:normAutofit fontScale="92500" lnSpcReduction="10000"/>
          </a:bodyPr>
          <a:lstStyle/>
          <a:p>
            <a:r>
              <a:rPr lang="en-US" altLang="zh-CN" dirty="0" smtClean="0"/>
              <a:t>1.</a:t>
            </a:r>
            <a:r>
              <a:rPr lang="zh-CN" altLang="en-US" dirty="0" smtClean="0"/>
              <a:t>课题从调研背景，可行性分析，需求分析，</a:t>
            </a:r>
            <a:endParaRPr lang="en-US" altLang="zh-CN" dirty="0" smtClean="0"/>
          </a:p>
          <a:p>
            <a:r>
              <a:rPr lang="zh-CN" altLang="en-US" dirty="0" smtClean="0"/>
              <a:t>详细实现以及调试的过程深刻体验到大学四年来知识的贯通和融汇，到新技术的使用深刻感受到软件工程建模的魅力。</a:t>
            </a:r>
            <a:endParaRPr lang="en-US" altLang="zh-CN" dirty="0" smtClean="0"/>
          </a:p>
          <a:p>
            <a:r>
              <a:rPr lang="en-US" altLang="zh-CN" b="1" dirty="0" smtClean="0"/>
              <a:t>2.</a:t>
            </a:r>
            <a:r>
              <a:rPr lang="zh-CN" altLang="en-US" b="1" dirty="0" smtClean="0"/>
              <a:t>技术上来讲</a:t>
            </a:r>
            <a:r>
              <a:rPr lang="zh-CN" altLang="en-US" dirty="0" smtClean="0"/>
              <a:t>：运用了前后端分离的新思想，以及</a:t>
            </a:r>
            <a:r>
              <a:rPr lang="en-US" altLang="zh-CN" dirty="0" smtClean="0"/>
              <a:t>Node.js</a:t>
            </a:r>
            <a:r>
              <a:rPr lang="zh-CN" altLang="en-US" dirty="0" smtClean="0"/>
              <a:t>，</a:t>
            </a:r>
            <a:r>
              <a:rPr lang="en-US" altLang="zh-CN" dirty="0" smtClean="0"/>
              <a:t>React.js</a:t>
            </a:r>
            <a:r>
              <a:rPr lang="zh-CN" altLang="en-US" dirty="0" smtClean="0"/>
              <a:t>等潮流框架增加了一门新的</a:t>
            </a:r>
            <a:r>
              <a:rPr lang="zh-CN" altLang="en-US" smtClean="0"/>
              <a:t>技能</a:t>
            </a:r>
            <a:r>
              <a:rPr lang="zh-CN" altLang="en-US" smtClean="0"/>
              <a:t>，是软件设计理论</a:t>
            </a:r>
            <a:r>
              <a:rPr lang="zh-CN" altLang="en-US" dirty="0" smtClean="0"/>
              <a:t>和实践的完美结合。</a:t>
            </a:r>
            <a:endParaRPr lang="en-US" altLang="zh-CN" dirty="0" smtClean="0"/>
          </a:p>
          <a:p>
            <a:r>
              <a:rPr lang="en-US" altLang="zh-CN" dirty="0" smtClean="0"/>
              <a:t>3.</a:t>
            </a:r>
            <a:r>
              <a:rPr lang="zh-CN" altLang="en-US" dirty="0" smtClean="0"/>
              <a:t>从</a:t>
            </a:r>
            <a:r>
              <a:rPr lang="zh-CN" altLang="en-US" b="1" dirty="0" smtClean="0"/>
              <a:t>项目的实践到论文的编写</a:t>
            </a:r>
            <a:r>
              <a:rPr lang="zh-CN" altLang="en-US" dirty="0" smtClean="0"/>
              <a:t>过程来讲：是对自身知识的巩固，以及心性的修炼，因而使得对于做事的计划和践行的重要性有了更加深刻的教训，</a:t>
            </a:r>
            <a:endParaRPr lang="en-US" altLang="zh-CN" dirty="0" smtClean="0"/>
          </a:p>
          <a:p>
            <a:r>
              <a:rPr lang="zh-CN" altLang="en-US" dirty="0" smtClean="0"/>
              <a:t>为以后的社会生活积累了经验。</a:t>
            </a:r>
            <a:r>
              <a:rPr lang="en-US" altLang="zh-CN" dirty="0"/>
              <a:t/>
            </a:r>
            <a:br>
              <a:rPr lang="en-US" altLang="zh-CN" dirty="0"/>
            </a:br>
            <a:endParaRPr lang="en-US" dirty="0"/>
          </a:p>
        </p:txBody>
      </p:sp>
      <p:sp>
        <p:nvSpPr>
          <p:cNvPr id="5" name="文本框 4"/>
          <p:cNvSpPr txBox="1"/>
          <p:nvPr/>
        </p:nvSpPr>
        <p:spPr>
          <a:xfrm>
            <a:off x="1845940" y="548680"/>
            <a:ext cx="184731" cy="461665"/>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5855" y="2967335"/>
            <a:ext cx="11957119" cy="1754326"/>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感谢各位老师和同学一直以来的帮助！</a:t>
            </a:r>
            <a:endParaRPr lang="en-US" altLang="zh-CN" sz="5400" b="0" cap="none" spc="0" dirty="0" smtClean="0">
              <a:ln w="0"/>
              <a:solidFill>
                <a:schemeClr val="tx1"/>
              </a:solidFill>
              <a:effectLst>
                <a:outerShdw blurRad="38100" dist="19050" dir="2700000" algn="tl" rotWithShape="0">
                  <a:schemeClr val="dk1">
                    <a:alpha val="40000"/>
                  </a:schemeClr>
                </a:outerShdw>
              </a:effectLst>
            </a:endParaRPr>
          </a:p>
          <a:p>
            <a:pPr algn="ct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6083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t>涉及的相关内容（论文主题内容）</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rtl="0"/>
            <a:r>
              <a:rPr lang="zh-CN" altLang="en-US" dirty="0" smtClean="0">
                <a:hlinkClick r:id="rId2" action="ppaction://hlinksldjump"/>
              </a:rPr>
              <a:t>课题</a:t>
            </a:r>
            <a:r>
              <a:rPr lang="zh-CN" altLang="en-US" dirty="0">
                <a:hlinkClick r:id="rId2" action="ppaction://hlinksldjump"/>
              </a:rPr>
              <a:t>研究意义和背景</a:t>
            </a:r>
            <a:endParaRPr lang="en-US" altLang="zh-CN" dirty="0"/>
          </a:p>
          <a:p>
            <a:r>
              <a:rPr lang="zh-CN" altLang="en-US" dirty="0">
                <a:hlinkClick r:id="rId3" action="ppaction://hlinksldjump"/>
              </a:rPr>
              <a:t>高校实验设备的管理需求</a:t>
            </a:r>
            <a:endParaRPr lang="en-US" altLang="zh-CN" dirty="0"/>
          </a:p>
          <a:p>
            <a:r>
              <a:rPr lang="zh-CN" altLang="en-US" dirty="0">
                <a:hlinkClick r:id="rId4" action="ppaction://hlinksldjump"/>
              </a:rPr>
              <a:t>涉及到的相关技术以及需求在技术上的实现</a:t>
            </a:r>
            <a:endParaRPr lang="en-US" altLang="zh-CN" dirty="0"/>
          </a:p>
          <a:p>
            <a:r>
              <a:rPr lang="zh-CN" altLang="en-US" dirty="0" smtClean="0">
                <a:hlinkClick r:id="rId5" action="ppaction://hlinksldjump"/>
              </a:rPr>
              <a:t>亮点</a:t>
            </a:r>
            <a:r>
              <a:rPr lang="zh-CN" altLang="en-US" dirty="0">
                <a:hlinkClick r:id="rId5" action="ppaction://hlinksldjump"/>
              </a:rPr>
              <a:t>与</a:t>
            </a:r>
            <a:r>
              <a:rPr lang="zh-CN" altLang="en-US" dirty="0" smtClean="0">
                <a:hlinkClick r:id="rId5" action="ppaction://hlinksldjump"/>
              </a:rPr>
              <a:t>不足</a:t>
            </a:r>
            <a:endParaRPr lang="en-US" altLang="zh-CN" dirty="0" smtClean="0"/>
          </a:p>
          <a:p>
            <a:r>
              <a:rPr lang="zh-CN" altLang="en-US" dirty="0">
                <a:hlinkClick r:id="rId6" action="ppaction://hlinksldjump"/>
              </a:rPr>
              <a:t>研究</a:t>
            </a:r>
            <a:r>
              <a:rPr lang="zh-CN" altLang="en-US" dirty="0" smtClean="0">
                <a:hlinkClick r:id="rId6" action="ppaction://hlinksldjump"/>
              </a:rPr>
              <a:t>总结</a:t>
            </a:r>
            <a:endParaRPr lang="en-US" altLang="zh-CN"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课题的研究背景</a:t>
            </a:r>
            <a:r>
              <a:rPr lang="en-US" altLang="zh-CN" dirty="0" smtClean="0"/>
              <a:t>&amp;</a:t>
            </a:r>
            <a:r>
              <a:rPr lang="zh-CN" altLang="en-US" dirty="0" smtClean="0"/>
              <a:t>意义</a:t>
            </a:r>
            <a:endParaRPr 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CN" dirty="0"/>
              <a:t>1.</a:t>
            </a:r>
            <a:r>
              <a:rPr lang="zh-CN" altLang="en-US" dirty="0"/>
              <a:t>传统的人工管理教学设备的诟病，要求我们必须开发出一套高效的设备管理系统；</a:t>
            </a:r>
            <a:endParaRPr lang="en-US" altLang="zh-CN" dirty="0"/>
          </a:p>
          <a:p>
            <a:r>
              <a:rPr lang="en-US" altLang="zh-CN" dirty="0"/>
              <a:t>2.</a:t>
            </a:r>
            <a:r>
              <a:rPr lang="zh-CN" altLang="zh-CN" dirty="0"/>
              <a:t>设备管理是高校管理工作中的一项重要内容。</a:t>
            </a:r>
            <a:r>
              <a:rPr lang="en-US" altLang="zh-CN" dirty="0"/>
              <a:t>3.</a:t>
            </a:r>
            <a:r>
              <a:rPr lang="zh-CN" altLang="en-US" dirty="0"/>
              <a:t>适应信息化发展的需求。伴随科技发展和大数据技术的普及，需要我们将现有的教学设备进行集中化，信息化的管理的需要</a:t>
            </a:r>
            <a:r>
              <a:rPr lang="en-US" altLang="zh-CN" dirty="0"/>
              <a:t>;</a:t>
            </a:r>
          </a:p>
          <a:p>
            <a:r>
              <a:rPr lang="en-US" altLang="zh-CN" dirty="0"/>
              <a:t>4.B/S</a:t>
            </a:r>
            <a:r>
              <a:rPr lang="zh-CN" altLang="en-US" dirty="0"/>
              <a:t>模式依靠其简单的结构模式，维护的高效性，以及对于高度的可扩展性在逐渐替代</a:t>
            </a:r>
            <a:r>
              <a:rPr lang="en-US" altLang="zh-CN" dirty="0"/>
              <a:t>C/S</a:t>
            </a:r>
            <a:r>
              <a:rPr lang="zh-CN" altLang="en-US" dirty="0"/>
              <a:t>模式的趋势，要求我们需要需要逐渐将视角从</a:t>
            </a:r>
            <a:r>
              <a:rPr lang="en-US" altLang="zh-CN" dirty="0"/>
              <a:t>C/S</a:t>
            </a:r>
            <a:r>
              <a:rPr lang="zh-CN" altLang="en-US" dirty="0"/>
              <a:t>模式转到</a:t>
            </a:r>
            <a:r>
              <a:rPr lang="en-US" altLang="zh-CN" dirty="0"/>
              <a:t>B/S</a:t>
            </a:r>
            <a:r>
              <a:rPr lang="zh-CN" altLang="en-US" dirty="0"/>
              <a:t>模式。</a:t>
            </a:r>
            <a:endParaRPr lang="en-US" altLang="zh-CN" dirty="0"/>
          </a:p>
          <a:p>
            <a:r>
              <a:rPr lang="zh-CN" altLang="en-US" dirty="0"/>
              <a:t>综上：</a:t>
            </a:r>
            <a:r>
              <a:rPr lang="zh-CN" altLang="zh-CN" dirty="0"/>
              <a:t>基于</a:t>
            </a:r>
            <a:r>
              <a:rPr lang="en-US" altLang="zh-CN" dirty="0"/>
              <a:t>WEB</a:t>
            </a:r>
            <a:r>
              <a:rPr lang="zh-CN" altLang="zh-CN" dirty="0"/>
              <a:t>平台，采用</a:t>
            </a:r>
            <a:r>
              <a:rPr lang="en-US" altLang="zh-CN" dirty="0"/>
              <a:t>B/S</a:t>
            </a:r>
            <a:r>
              <a:rPr lang="zh-CN" altLang="zh-CN" dirty="0"/>
              <a:t>模式实现高校设备管理系统。从而实现高校设备资源共享、提高设备管理效率、降低维护成本。</a:t>
            </a:r>
            <a:endParaRPr lang="en-US" altLang="zh-CN" dirty="0"/>
          </a:p>
          <a:p>
            <a:endParaRPr lang="zh-CN" altLang="en-US" dirty="0"/>
          </a:p>
        </p:txBody>
      </p:sp>
    </p:spTree>
    <p:extLst>
      <p:ext uri="{BB962C8B-B14F-4D97-AF65-F5344CB8AC3E}">
        <p14:creationId xmlns:p14="http://schemas.microsoft.com/office/powerpoint/2010/main" val="247491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高校实验</a:t>
            </a:r>
            <a:r>
              <a:rPr lang="zh-CN" altLang="en-US" dirty="0" smtClean="0"/>
              <a:t>设备管理的相关需求</a:t>
            </a:r>
            <a:endParaRPr lang="en-US" altLang="zh-CN" dirty="0"/>
          </a:p>
        </p:txBody>
      </p:sp>
      <p:sp>
        <p:nvSpPr>
          <p:cNvPr id="5" name="内容占位符 4"/>
          <p:cNvSpPr>
            <a:spLocks noGrp="1"/>
          </p:cNvSpPr>
          <p:nvPr>
            <p:ph sz="half" idx="1"/>
          </p:nvPr>
        </p:nvSpPr>
        <p:spPr>
          <a:xfrm>
            <a:off x="875017" y="2034456"/>
            <a:ext cx="10157354" cy="4470400"/>
          </a:xfrm>
        </p:spPr>
        <p:txBody>
          <a:bodyPr rtlCol="0"/>
          <a:lstStyle/>
          <a:p>
            <a:pPr rtl="0"/>
            <a:r>
              <a:rPr lang="zh-CN" altLang="en-US" dirty="0" smtClean="0"/>
              <a:t>（</a:t>
            </a:r>
            <a:r>
              <a:rPr lang="en-US" altLang="zh-CN" dirty="0" smtClean="0"/>
              <a:t>1</a:t>
            </a:r>
            <a:r>
              <a:rPr lang="zh-CN" altLang="en-US" dirty="0" smtClean="0"/>
              <a:t>）系统需求</a:t>
            </a:r>
            <a:endParaRPr lang="en-US" altLang="zh-CN" dirty="0" smtClean="0"/>
          </a:p>
          <a:p>
            <a:pPr lvl="1"/>
            <a:r>
              <a:rPr lang="en-US" altLang="zh-CN" dirty="0" smtClean="0"/>
              <a:t>1</a:t>
            </a:r>
            <a:r>
              <a:rPr lang="zh-CN" altLang="en-US" dirty="0" smtClean="0"/>
              <a:t>）网络结构需求</a:t>
            </a:r>
            <a:r>
              <a:rPr lang="en-US" altLang="zh-CN" dirty="0" smtClean="0"/>
              <a:t>—B/S+</a:t>
            </a:r>
            <a:r>
              <a:rPr lang="zh-CN" altLang="en-US" dirty="0" smtClean="0"/>
              <a:t>前后端分离</a:t>
            </a:r>
            <a:endParaRPr lang="en-US" altLang="zh-CN" dirty="0" smtClean="0"/>
          </a:p>
          <a:p>
            <a:pPr lvl="1"/>
            <a:r>
              <a:rPr lang="en-US" altLang="zh-CN" dirty="0" smtClean="0"/>
              <a:t>2</a:t>
            </a:r>
            <a:r>
              <a:rPr lang="zh-CN" altLang="en-US" dirty="0" smtClean="0"/>
              <a:t>）运行环境需求</a:t>
            </a:r>
            <a:endParaRPr lang="en-US" altLang="zh-CN" dirty="0" smtClean="0"/>
          </a:p>
          <a:p>
            <a:pPr lvl="2"/>
            <a:r>
              <a:rPr lang="en-US" altLang="zh-CN" dirty="0" smtClean="0"/>
              <a:t>64bit</a:t>
            </a:r>
            <a:endParaRPr lang="en-US" altLang="zh-CN" dirty="0"/>
          </a:p>
          <a:p>
            <a:pPr lvl="2"/>
            <a:r>
              <a:rPr lang="en-US" altLang="zh-CN" dirty="0" smtClean="0"/>
              <a:t>Windows</a:t>
            </a:r>
            <a:r>
              <a:rPr lang="zh-CN" altLang="en-US" dirty="0" smtClean="0"/>
              <a:t>或者</a:t>
            </a:r>
            <a:r>
              <a:rPr lang="en-US" altLang="zh-CN" dirty="0" err="1" smtClean="0"/>
              <a:t>linux</a:t>
            </a:r>
            <a:endParaRPr lang="en-US" altLang="zh-CN" dirty="0" smtClean="0"/>
          </a:p>
          <a:p>
            <a:pPr rtl="0"/>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）整体的功能需求</a:t>
            </a:r>
            <a:endParaRPr lang="en-US" altLang="zh-CN" dirty="0" smtClean="0">
              <a:latin typeface="微软雅黑" panose="020B0503020204020204" pitchFamily="34" charset="-122"/>
              <a:ea typeface="微软雅黑" panose="020B0503020204020204" pitchFamily="34" charset="-122"/>
            </a:endParaRPr>
          </a:p>
          <a:p>
            <a:pPr marL="426645" lvl="1" indent="0">
              <a:buNone/>
            </a:pPr>
            <a:endParaRPr lang="en-US" altLang="zh-CN" dirty="0" smtClean="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242292" y="332656"/>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794342942"/>
              </p:ext>
            </p:extLst>
          </p:nvPr>
        </p:nvGraphicFramePr>
        <p:xfrm>
          <a:off x="5736471" y="2374181"/>
          <a:ext cx="5295900" cy="1895475"/>
        </p:xfrm>
        <a:graphic>
          <a:graphicData uri="http://schemas.openxmlformats.org/presentationml/2006/ole">
            <mc:AlternateContent xmlns:mc="http://schemas.openxmlformats.org/markup-compatibility/2006">
              <mc:Choice xmlns:v="urn:schemas-microsoft-com:vml" Requires="v">
                <p:oleObj spid="_x0000_s1045" name="Visio" r:id="rId3" imgW="4581456" imgH="1638220" progId="Visio.Drawing.15">
                  <p:embed/>
                </p:oleObj>
              </mc:Choice>
              <mc:Fallback>
                <p:oleObj name="Visio" r:id="rId3" imgW="4581456" imgH="163822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471" y="2374181"/>
                        <a:ext cx="5295900" cy="1895475"/>
                      </a:xfrm>
                      <a:prstGeom prst="rect">
                        <a:avLst/>
                      </a:prstGeom>
                      <a:noFill/>
                    </p:spPr>
                  </p:pic>
                </p:oleObj>
              </mc:Fallback>
            </mc:AlternateContent>
          </a:graphicData>
        </a:graphic>
      </p:graphicFrame>
      <p:sp>
        <p:nvSpPr>
          <p:cNvPr id="12" name="文本框 11"/>
          <p:cNvSpPr txBox="1"/>
          <p:nvPr/>
        </p:nvSpPr>
        <p:spPr>
          <a:xfrm>
            <a:off x="6148053" y="4509120"/>
            <a:ext cx="5110469" cy="461665"/>
          </a:xfrm>
          <a:prstGeom prst="rect">
            <a:avLst/>
          </a:prstGeom>
          <a:noFill/>
        </p:spPr>
        <p:txBody>
          <a:bodyPr wrap="square" rtlCol="0">
            <a:spAutoFit/>
          </a:bodyPr>
          <a:lstStyle/>
          <a:p>
            <a:r>
              <a:rPr lang="zh-CN" altLang="en-US" dirty="0" smtClean="0"/>
              <a:t>实验设备管理系统顶</a:t>
            </a:r>
            <a:r>
              <a:rPr lang="en-US" altLang="zh-CN" dirty="0" smtClean="0"/>
              <a:t>(0)</a:t>
            </a:r>
            <a:r>
              <a:rPr lang="zh-CN" altLang="en-US" dirty="0" smtClean="0"/>
              <a:t>层数据流图</a:t>
            </a:r>
            <a:endParaRPr lang="zh-CN" altLang="en-US" dirty="0"/>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42292" y="332656"/>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875017" y="-315416"/>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472909373"/>
              </p:ext>
            </p:extLst>
          </p:nvPr>
        </p:nvGraphicFramePr>
        <p:xfrm>
          <a:off x="6197600" y="188640"/>
          <a:ext cx="5991225" cy="5343525"/>
        </p:xfrm>
        <a:graphic>
          <a:graphicData uri="http://schemas.openxmlformats.org/presentationml/2006/ole">
            <mc:AlternateContent xmlns:mc="http://schemas.openxmlformats.org/markup-compatibility/2006">
              <mc:Choice xmlns:v="urn:schemas-microsoft-com:vml" Requires="v">
                <p:oleObj spid="_x0000_s2121" name="Visio" r:id="rId3" imgW="6638748" imgH="5914917" progId="Visio.Drawing.15">
                  <p:embed/>
                </p:oleObj>
              </mc:Choice>
              <mc:Fallback>
                <p:oleObj name="Visio" r:id="rId3" imgW="6638748" imgH="5914917"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600" y="188640"/>
                        <a:ext cx="5991225" cy="5343525"/>
                      </a:xfrm>
                      <a:prstGeom prst="rect">
                        <a:avLst/>
                      </a:prstGeom>
                      <a:noFill/>
                    </p:spPr>
                  </p:pic>
                </p:oleObj>
              </mc:Fallback>
            </mc:AlternateContent>
          </a:graphicData>
        </a:graphic>
      </p:graphicFrame>
      <p:sp>
        <p:nvSpPr>
          <p:cNvPr id="3" name="Rectangle 2"/>
          <p:cNvSpPr>
            <a:spLocks noChangeArrowheads="1"/>
          </p:cNvSpPr>
          <p:nvPr/>
        </p:nvSpPr>
        <p:spPr bwMode="auto">
          <a:xfrm>
            <a:off x="435388" y="33265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761964553"/>
              </p:ext>
            </p:extLst>
          </p:nvPr>
        </p:nvGraphicFramePr>
        <p:xfrm>
          <a:off x="396379" y="332654"/>
          <a:ext cx="5162550" cy="2838450"/>
        </p:xfrm>
        <a:graphic>
          <a:graphicData uri="http://schemas.openxmlformats.org/presentationml/2006/ole">
            <mc:AlternateContent xmlns:mc="http://schemas.openxmlformats.org/markup-compatibility/2006">
              <mc:Choice xmlns:v="urn:schemas-microsoft-com:vml" Requires="v">
                <p:oleObj spid="_x0000_s2122" name="Visio" r:id="rId5" imgW="5648370" imgH="3324181" progId="Visio.Drawing.15">
                  <p:embed/>
                </p:oleObj>
              </mc:Choice>
              <mc:Fallback>
                <p:oleObj name="Visio" r:id="rId5" imgW="5648370" imgH="3324181"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379" y="332654"/>
                        <a:ext cx="5162550" cy="283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文本框 10"/>
          <p:cNvSpPr txBox="1"/>
          <p:nvPr/>
        </p:nvSpPr>
        <p:spPr>
          <a:xfrm>
            <a:off x="7393012" y="4173733"/>
            <a:ext cx="3600400" cy="1200329"/>
          </a:xfrm>
          <a:prstGeom prst="rect">
            <a:avLst/>
          </a:prstGeom>
          <a:noFill/>
        </p:spPr>
        <p:txBody>
          <a:bodyPr wrap="square" rtlCol="0">
            <a:spAutoFit/>
          </a:bodyPr>
          <a:lstStyle/>
          <a:p>
            <a:r>
              <a:rPr lang="zh-CN" altLang="en-US" dirty="0" smtClean="0"/>
              <a:t>三、通过底层数据流图以及功能完善做出系统结构图</a:t>
            </a:r>
            <a:endParaRPr lang="zh-CN" altLang="en-US" dirty="0"/>
          </a:p>
        </p:txBody>
      </p:sp>
      <p:sp>
        <p:nvSpPr>
          <p:cNvPr id="12" name="文本框 11"/>
          <p:cNvSpPr txBox="1"/>
          <p:nvPr/>
        </p:nvSpPr>
        <p:spPr>
          <a:xfrm>
            <a:off x="320180" y="3315119"/>
            <a:ext cx="5489420" cy="830997"/>
          </a:xfrm>
          <a:prstGeom prst="rect">
            <a:avLst/>
          </a:prstGeom>
          <a:noFill/>
        </p:spPr>
        <p:txBody>
          <a:bodyPr wrap="square" rtlCol="0">
            <a:spAutoFit/>
          </a:bodyPr>
          <a:lstStyle/>
          <a:p>
            <a:r>
              <a:rPr lang="zh-CN" altLang="en-US" dirty="0" smtClean="0"/>
              <a:t>一、根据顶层数据流图做出第一层数据流图</a:t>
            </a:r>
            <a:endParaRPr lang="zh-CN" altLang="en-US" dirty="0"/>
          </a:p>
        </p:txBody>
      </p:sp>
      <p:sp>
        <p:nvSpPr>
          <p:cNvPr id="13" name="Rectangle 4"/>
          <p:cNvSpPr>
            <a:spLocks noChangeArrowheads="1"/>
          </p:cNvSpPr>
          <p:nvPr/>
        </p:nvSpPr>
        <p:spPr bwMode="auto">
          <a:xfrm>
            <a:off x="388001" y="3905211"/>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6"/>
          <p:cNvSpPr>
            <a:spLocks noChangeArrowheads="1"/>
          </p:cNvSpPr>
          <p:nvPr/>
        </p:nvSpPr>
        <p:spPr bwMode="auto">
          <a:xfrm>
            <a:off x="458691" y="486916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587429933"/>
              </p:ext>
            </p:extLst>
          </p:nvPr>
        </p:nvGraphicFramePr>
        <p:xfrm>
          <a:off x="396379" y="5124797"/>
          <a:ext cx="5619750" cy="752475"/>
        </p:xfrm>
        <a:graphic>
          <a:graphicData uri="http://schemas.openxmlformats.org/presentationml/2006/ole">
            <mc:AlternateContent xmlns:mc="http://schemas.openxmlformats.org/markup-compatibility/2006">
              <mc:Choice xmlns:v="urn:schemas-microsoft-com:vml" Requires="v">
                <p:oleObj spid="_x0000_s2123" name="Visio" r:id="rId7" imgW="4648042" imgH="619097" progId="Visio.Drawing.15">
                  <p:embed/>
                </p:oleObj>
              </mc:Choice>
              <mc:Fallback>
                <p:oleObj name="Visio" r:id="rId7" imgW="4648042" imgH="619097" progId="Visio.Drawing.15">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379" y="5124797"/>
                        <a:ext cx="561975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8"/>
          <p:cNvSpPr>
            <a:spLocks noChangeArrowheads="1"/>
          </p:cNvSpPr>
          <p:nvPr/>
        </p:nvSpPr>
        <p:spPr bwMode="auto">
          <a:xfrm>
            <a:off x="534929" y="391070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2"/>
          <p:cNvSpPr>
            <a:spLocks noChangeArrowheads="1"/>
          </p:cNvSpPr>
          <p:nvPr/>
        </p:nvSpPr>
        <p:spPr bwMode="auto">
          <a:xfrm>
            <a:off x="320179" y="4043376"/>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2008228614"/>
              </p:ext>
            </p:extLst>
          </p:nvPr>
        </p:nvGraphicFramePr>
        <p:xfrm>
          <a:off x="320179" y="4043376"/>
          <a:ext cx="5695950" cy="771525"/>
        </p:xfrm>
        <a:graphic>
          <a:graphicData uri="http://schemas.openxmlformats.org/presentationml/2006/ole">
            <mc:AlternateContent xmlns:mc="http://schemas.openxmlformats.org/markup-compatibility/2006">
              <mc:Choice xmlns:v="urn:schemas-microsoft-com:vml" Requires="v">
                <p:oleObj spid="_x0000_s2124" name="Visio" r:id="rId9" imgW="4524436" imgH="619097" progId="Visio.Drawing.15">
                  <p:embed/>
                </p:oleObj>
              </mc:Choice>
              <mc:Fallback>
                <p:oleObj name="Visio" r:id="rId9" imgW="4524436" imgH="619097" progId="Visio.Drawing.15">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179" y="4043376"/>
                        <a:ext cx="569595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文本框 22"/>
          <p:cNvSpPr txBox="1"/>
          <p:nvPr/>
        </p:nvSpPr>
        <p:spPr>
          <a:xfrm>
            <a:off x="261994" y="6036220"/>
            <a:ext cx="7603363" cy="830997"/>
          </a:xfrm>
          <a:prstGeom prst="rect">
            <a:avLst/>
          </a:prstGeom>
          <a:noFill/>
        </p:spPr>
        <p:txBody>
          <a:bodyPr wrap="none" rtlCol="0">
            <a:spAutoFit/>
          </a:bodyPr>
          <a:lstStyle/>
          <a:p>
            <a:r>
              <a:rPr lang="zh-CN" altLang="en-US" dirty="0" smtClean="0"/>
              <a:t>二、将第一层数据流图中的</a:t>
            </a:r>
            <a:r>
              <a:rPr lang="en-US" altLang="zh-CN" dirty="0" smtClean="0"/>
              <a:t>1</a:t>
            </a:r>
            <a:r>
              <a:rPr lang="zh-CN" altLang="en-US" dirty="0" smtClean="0"/>
              <a:t>，</a:t>
            </a:r>
            <a:r>
              <a:rPr lang="en-US" altLang="zh-CN" dirty="0" smtClean="0"/>
              <a:t>2</a:t>
            </a:r>
            <a:r>
              <a:rPr lang="zh-CN" altLang="en-US" dirty="0" smtClean="0"/>
              <a:t>两个数据流细化出来，</a:t>
            </a:r>
            <a:endParaRPr lang="en-US" altLang="zh-CN" dirty="0" smtClean="0"/>
          </a:p>
          <a:p>
            <a:r>
              <a:rPr lang="zh-CN" altLang="en-US" dirty="0" smtClean="0"/>
              <a:t>形成与功能相关的底层数据流图</a:t>
            </a:r>
            <a:endParaRPr lang="zh-CN" altLang="en-US" dirty="0"/>
          </a:p>
        </p:txBody>
      </p:sp>
    </p:spTree>
    <p:extLst>
      <p:ext uri="{BB962C8B-B14F-4D97-AF65-F5344CB8AC3E}">
        <p14:creationId xmlns:p14="http://schemas.microsoft.com/office/powerpoint/2010/main" val="201475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806380" y="105168"/>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513092639"/>
              </p:ext>
            </p:extLst>
          </p:nvPr>
        </p:nvGraphicFramePr>
        <p:xfrm>
          <a:off x="5654913" y="76200"/>
          <a:ext cx="5619750" cy="6781800"/>
        </p:xfrm>
        <a:graphic>
          <a:graphicData uri="http://schemas.openxmlformats.org/presentationml/2006/ole">
            <mc:AlternateContent xmlns:mc="http://schemas.openxmlformats.org/markup-compatibility/2006">
              <mc:Choice xmlns:v="urn:schemas-microsoft-com:vml" Requires="v">
                <p:oleObj spid="_x0000_s4112" name="Visio" r:id="rId3" imgW="7010331" imgH="8210734" progId="Visio.Drawing.15">
                  <p:embed/>
                </p:oleObj>
              </mc:Choice>
              <mc:Fallback>
                <p:oleObj name="Visio" r:id="rId3" imgW="7010331" imgH="8210734" progId="Visio.Drawing.15">
                  <p:embed/>
                  <p:pic>
                    <p:nvPicPr>
                      <p:cNvPr id="0" name="Object 1"/>
                      <p:cNvPicPr>
                        <a:picLocks noChangeAspect="1" noChangeArrowheads="1"/>
                      </p:cNvPicPr>
                      <p:nvPr/>
                    </p:nvPicPr>
                    <p:blipFill>
                      <a:blip r:embed="rId4"/>
                      <a:srcRect/>
                      <a:stretch>
                        <a:fillRect/>
                      </a:stretch>
                    </p:blipFill>
                    <p:spPr bwMode="auto">
                      <a:xfrm>
                        <a:off x="5654913" y="76200"/>
                        <a:ext cx="5619750" cy="678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文本框 4"/>
          <p:cNvSpPr txBox="1"/>
          <p:nvPr/>
        </p:nvSpPr>
        <p:spPr>
          <a:xfrm>
            <a:off x="1125860" y="476672"/>
            <a:ext cx="3456384" cy="830997"/>
          </a:xfrm>
          <a:prstGeom prst="rect">
            <a:avLst/>
          </a:prstGeom>
          <a:noFill/>
        </p:spPr>
        <p:txBody>
          <a:bodyPr wrap="square" rtlCol="0">
            <a:spAutoFit/>
          </a:bodyPr>
          <a:lstStyle/>
          <a:p>
            <a:r>
              <a:rPr lang="en-US" altLang="zh-CN" dirty="0" smtClean="0"/>
              <a:t>       </a:t>
            </a:r>
            <a:r>
              <a:rPr lang="zh-CN" altLang="en-US" dirty="0" smtClean="0"/>
              <a:t>抽象出实体关系图，并确定数据字典</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674091008"/>
              </p:ext>
            </p:extLst>
          </p:nvPr>
        </p:nvGraphicFramePr>
        <p:xfrm>
          <a:off x="386953" y="1307669"/>
          <a:ext cx="5267960" cy="1463040"/>
        </p:xfrm>
        <a:graphic>
          <a:graphicData uri="http://schemas.openxmlformats.org/drawingml/2006/table">
            <a:tbl>
              <a:tblPr firstRow="1" firstCol="1" bandRow="1">
                <a:tableStyleId>{69012ECD-51FC-41F1-AA8D-1B2483CD663E}</a:tableStyleId>
              </a:tblPr>
              <a:tblGrid>
                <a:gridCol w="627380"/>
                <a:gridCol w="4640580"/>
              </a:tblGrid>
              <a:tr h="0">
                <a:tc>
                  <a:txBody>
                    <a:bodyPr/>
                    <a:lstStyle/>
                    <a:p>
                      <a:pPr algn="just">
                        <a:spcAft>
                          <a:spcPts val="0"/>
                        </a:spcAft>
                      </a:pPr>
                      <a:r>
                        <a:rPr lang="zh-CN" sz="1600" kern="100" dirty="0">
                          <a:effectLst/>
                          <a:latin typeface="宋体" panose="02010600030101010101" pitchFamily="2" charset="-122"/>
                          <a:ea typeface="宋体" panose="02010600030101010101" pitchFamily="2" charset="-122"/>
                        </a:rPr>
                        <a:t>名称</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latin typeface="宋体" panose="02010600030101010101" pitchFamily="2" charset="-122"/>
                          <a:ea typeface="宋体" panose="02010600030101010101" pitchFamily="2" charset="-122"/>
                        </a:rPr>
                        <a:t>设备基本信息</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tabLst>
                          <a:tab pos="9525" algn="l"/>
                        </a:tabLst>
                      </a:pPr>
                      <a:r>
                        <a:rPr lang="en-US" sz="1600" kern="100">
                          <a:effectLst/>
                          <a:latin typeface="宋体" panose="02010600030101010101" pitchFamily="2" charset="-122"/>
                          <a:ea typeface="宋体" panose="02010600030101010101" pitchFamily="2" charset="-122"/>
                        </a:rPr>
                        <a:t>	</a:t>
                      </a:r>
                      <a:r>
                        <a:rPr lang="zh-CN" sz="1600" kern="100">
                          <a:effectLst/>
                          <a:latin typeface="宋体" panose="02010600030101010101" pitchFamily="2" charset="-122"/>
                          <a:ea typeface="宋体" panose="02010600030101010101" pitchFamily="2" charset="-122"/>
                        </a:rPr>
                        <a:t>别名</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latin typeface="宋体" panose="02010600030101010101" pitchFamily="2" charset="-122"/>
                          <a:ea typeface="宋体" panose="02010600030101010101" pitchFamily="2" charset="-122"/>
                        </a:rPr>
                        <a:t>基本表</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600" kern="100">
                          <a:effectLst/>
                          <a:latin typeface="宋体" panose="02010600030101010101" pitchFamily="2" charset="-122"/>
                          <a:ea typeface="宋体" panose="02010600030101010101" pitchFamily="2" charset="-122"/>
                        </a:rPr>
                        <a:t>描述</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latin typeface="宋体" panose="02010600030101010101" pitchFamily="2" charset="-122"/>
                          <a:ea typeface="宋体" panose="02010600030101010101" pitchFamily="2" charset="-122"/>
                        </a:rPr>
                        <a:t>对于设备基本属性的描述。</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600" kern="100">
                          <a:effectLst/>
                          <a:latin typeface="宋体" panose="02010600030101010101" pitchFamily="2" charset="-122"/>
                          <a:ea typeface="宋体" panose="02010600030101010101" pitchFamily="2" charset="-122"/>
                        </a:rPr>
                        <a:t>定义</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latin typeface="宋体" panose="02010600030101010101" pitchFamily="2" charset="-122"/>
                          <a:ea typeface="宋体" panose="02010600030101010101" pitchFamily="2" charset="-122"/>
                        </a:rPr>
                        <a:t>设备基本信息</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设备编号</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名称</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规格</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分类</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用途</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使用人</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所在地点</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是否在用</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是否报废</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600" kern="100">
                          <a:effectLst/>
                          <a:latin typeface="宋体" panose="02010600030101010101" pitchFamily="2" charset="-122"/>
                          <a:ea typeface="宋体" panose="02010600030101010101" pitchFamily="2" charset="-122"/>
                        </a:rPr>
                        <a:t>位置</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latin typeface="宋体" panose="02010600030101010101" pitchFamily="2" charset="-122"/>
                          <a:ea typeface="宋体" panose="02010600030101010101" pitchFamily="2" charset="-122"/>
                        </a:rPr>
                        <a:t>应用服务器的</a:t>
                      </a:r>
                      <a:r>
                        <a:rPr lang="en-US" sz="1600" kern="100" dirty="0">
                          <a:effectLst/>
                          <a:latin typeface="宋体" panose="02010600030101010101" pitchFamily="2" charset="-122"/>
                          <a:ea typeface="宋体" panose="02010600030101010101" pitchFamily="2" charset="-122"/>
                        </a:rPr>
                        <a:t>MySQL</a:t>
                      </a:r>
                      <a:r>
                        <a:rPr lang="zh-CN" sz="1600" kern="100" dirty="0">
                          <a:effectLst/>
                          <a:latin typeface="宋体" panose="02010600030101010101" pitchFamily="2" charset="-122"/>
                          <a:ea typeface="宋体" panose="02010600030101010101" pitchFamily="2" charset="-122"/>
                        </a:rPr>
                        <a:t>数据库中。</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920349679"/>
              </p:ext>
            </p:extLst>
          </p:nvPr>
        </p:nvGraphicFramePr>
        <p:xfrm>
          <a:off x="386953" y="3068960"/>
          <a:ext cx="5267960" cy="1706880"/>
        </p:xfrm>
        <a:graphic>
          <a:graphicData uri="http://schemas.openxmlformats.org/drawingml/2006/table">
            <a:tbl>
              <a:tblPr firstRow="1" firstCol="1" bandRow="1">
                <a:tableStyleId>{69012ECD-51FC-41F1-AA8D-1B2483CD663E}</a:tableStyleId>
              </a:tblPr>
              <a:tblGrid>
                <a:gridCol w="627380"/>
                <a:gridCol w="4640580"/>
              </a:tblGrid>
              <a:tr h="0">
                <a:tc>
                  <a:txBody>
                    <a:bodyPr/>
                    <a:lstStyle/>
                    <a:p>
                      <a:pPr algn="just">
                        <a:spcAft>
                          <a:spcPts val="0"/>
                        </a:spcAft>
                      </a:pPr>
                      <a:r>
                        <a:rPr lang="zh-CN" sz="1600" kern="100" dirty="0">
                          <a:effectLst/>
                          <a:latin typeface="宋体" panose="02010600030101010101" pitchFamily="2" charset="-122"/>
                          <a:ea typeface="宋体" panose="02010600030101010101" pitchFamily="2" charset="-122"/>
                        </a:rPr>
                        <a:t>名称</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latin typeface="宋体" panose="02010600030101010101" pitchFamily="2" charset="-122"/>
                          <a:ea typeface="宋体" panose="02010600030101010101" pitchFamily="2" charset="-122"/>
                        </a:rPr>
                        <a:t>实验设备维护记录</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600" kern="100">
                          <a:effectLst/>
                          <a:latin typeface="宋体" panose="02010600030101010101" pitchFamily="2" charset="-122"/>
                          <a:ea typeface="宋体" panose="02010600030101010101" pitchFamily="2" charset="-122"/>
                        </a:rPr>
                        <a:t>别名</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latin typeface="宋体" panose="02010600030101010101" pitchFamily="2" charset="-122"/>
                          <a:ea typeface="宋体" panose="02010600030101010101" pitchFamily="2" charset="-122"/>
                        </a:rPr>
                        <a:t>维护记录</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600" kern="100">
                          <a:effectLst/>
                          <a:latin typeface="宋体" panose="02010600030101010101" pitchFamily="2" charset="-122"/>
                          <a:ea typeface="宋体" panose="02010600030101010101" pitchFamily="2" charset="-122"/>
                        </a:rPr>
                        <a:t>描述</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latin typeface="宋体" panose="02010600030101010101" pitchFamily="2" charset="-122"/>
                          <a:ea typeface="宋体" panose="02010600030101010101" pitchFamily="2" charset="-122"/>
                        </a:rPr>
                        <a:t>处于对实验设备的使用率确认和对于设备的保养进行定期的维护工作</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600" kern="100">
                          <a:effectLst/>
                          <a:latin typeface="宋体" panose="02010600030101010101" pitchFamily="2" charset="-122"/>
                          <a:ea typeface="宋体" panose="02010600030101010101" pitchFamily="2" charset="-122"/>
                        </a:rPr>
                        <a:t>定义</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latin typeface="宋体" panose="02010600030101010101" pitchFamily="2" charset="-122"/>
                          <a:ea typeface="宋体" panose="02010600030101010101" pitchFamily="2" charset="-122"/>
                        </a:rPr>
                        <a:t>实验设备维护记录</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设备编号</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名称</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维护人</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维护时间</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维护项目</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其他</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600" kern="100">
                          <a:effectLst/>
                          <a:latin typeface="宋体" panose="02010600030101010101" pitchFamily="2" charset="-122"/>
                          <a:ea typeface="宋体" panose="02010600030101010101" pitchFamily="2" charset="-122"/>
                        </a:rPr>
                        <a:t>位置</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latin typeface="宋体" panose="02010600030101010101" pitchFamily="2" charset="-122"/>
                          <a:ea typeface="宋体" panose="02010600030101010101" pitchFamily="2" charset="-122"/>
                        </a:rPr>
                        <a:t>应用服务器的</a:t>
                      </a:r>
                      <a:r>
                        <a:rPr lang="en-US" sz="1600" kern="100" dirty="0">
                          <a:effectLst/>
                          <a:latin typeface="宋体" panose="02010600030101010101" pitchFamily="2" charset="-122"/>
                          <a:ea typeface="宋体" panose="02010600030101010101" pitchFamily="2" charset="-122"/>
                        </a:rPr>
                        <a:t>MySQL</a:t>
                      </a:r>
                      <a:r>
                        <a:rPr lang="zh-CN" sz="1600" kern="100" dirty="0">
                          <a:effectLst/>
                          <a:latin typeface="宋体" panose="02010600030101010101" pitchFamily="2" charset="-122"/>
                          <a:ea typeface="宋体" panose="02010600030101010101" pitchFamily="2" charset="-122"/>
                        </a:rPr>
                        <a:t>数据库中</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147603194"/>
              </p:ext>
            </p:extLst>
          </p:nvPr>
        </p:nvGraphicFramePr>
        <p:xfrm>
          <a:off x="357973" y="4941168"/>
          <a:ext cx="5267960" cy="1463040"/>
        </p:xfrm>
        <a:graphic>
          <a:graphicData uri="http://schemas.openxmlformats.org/drawingml/2006/table">
            <a:tbl>
              <a:tblPr firstRow="1" firstCol="1" bandRow="1">
                <a:tableStyleId>{69012ECD-51FC-41F1-AA8D-1B2483CD663E}</a:tableStyleId>
              </a:tblPr>
              <a:tblGrid>
                <a:gridCol w="627380"/>
                <a:gridCol w="4640580"/>
              </a:tblGrid>
              <a:tr h="0">
                <a:tc>
                  <a:txBody>
                    <a:bodyPr/>
                    <a:lstStyle/>
                    <a:p>
                      <a:pPr algn="just">
                        <a:spcAft>
                          <a:spcPts val="0"/>
                        </a:spcAft>
                      </a:pPr>
                      <a:r>
                        <a:rPr lang="zh-CN" sz="1600" kern="100" dirty="0">
                          <a:effectLst/>
                          <a:latin typeface="宋体" panose="02010600030101010101" pitchFamily="2" charset="-122"/>
                          <a:ea typeface="宋体" panose="02010600030101010101" pitchFamily="2" charset="-122"/>
                        </a:rPr>
                        <a:t>名称</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latin typeface="宋体" panose="02010600030101010101" pitchFamily="2" charset="-122"/>
                          <a:ea typeface="宋体" panose="02010600030101010101" pitchFamily="2" charset="-122"/>
                        </a:rPr>
                        <a:t>实验设备使用记录</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600" kern="100">
                          <a:effectLst/>
                          <a:latin typeface="宋体" panose="02010600030101010101" pitchFamily="2" charset="-122"/>
                          <a:ea typeface="宋体" panose="02010600030101010101" pitchFamily="2" charset="-122"/>
                        </a:rPr>
                        <a:t>别名</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latin typeface="宋体" panose="02010600030101010101" pitchFamily="2" charset="-122"/>
                          <a:ea typeface="宋体" panose="02010600030101010101" pitchFamily="2" charset="-122"/>
                        </a:rPr>
                        <a:t>设备使用情况</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600" kern="100">
                          <a:effectLst/>
                          <a:latin typeface="宋体" panose="02010600030101010101" pitchFamily="2" charset="-122"/>
                          <a:ea typeface="宋体" panose="02010600030101010101" pitchFamily="2" charset="-122"/>
                        </a:rPr>
                        <a:t>描述</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latin typeface="宋体" panose="02010600030101010101" pitchFamily="2" charset="-122"/>
                          <a:ea typeface="宋体" panose="02010600030101010101" pitchFamily="2" charset="-122"/>
                        </a:rPr>
                        <a:t>对于设备的使用进行记录</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600" kern="100">
                          <a:effectLst/>
                          <a:latin typeface="宋体" panose="02010600030101010101" pitchFamily="2" charset="-122"/>
                          <a:ea typeface="宋体" panose="02010600030101010101" pitchFamily="2" charset="-122"/>
                        </a:rPr>
                        <a:t>定义</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latin typeface="宋体" panose="02010600030101010101" pitchFamily="2" charset="-122"/>
                          <a:ea typeface="宋体" panose="02010600030101010101" pitchFamily="2" charset="-122"/>
                        </a:rPr>
                        <a:t>设备使用记录</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设备编号</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设备名称</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使用人</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使用班级</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时间</a:t>
                      </a:r>
                      <a:r>
                        <a:rPr lang="en-US" sz="1600" kern="100">
                          <a:effectLst/>
                          <a:latin typeface="宋体" panose="02010600030101010101" pitchFamily="2" charset="-122"/>
                          <a:ea typeface="宋体" panose="02010600030101010101" pitchFamily="2" charset="-122"/>
                        </a:rPr>
                        <a:t>+</a:t>
                      </a:r>
                      <a:r>
                        <a:rPr lang="zh-CN" sz="1600" kern="100">
                          <a:effectLst/>
                          <a:latin typeface="宋体" panose="02010600030101010101" pitchFamily="2" charset="-122"/>
                          <a:ea typeface="宋体" panose="02010600030101010101" pitchFamily="2" charset="-122"/>
                        </a:rPr>
                        <a:t>时长</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600" kern="100">
                          <a:effectLst/>
                          <a:latin typeface="宋体" panose="02010600030101010101" pitchFamily="2" charset="-122"/>
                          <a:ea typeface="宋体" panose="02010600030101010101" pitchFamily="2" charset="-122"/>
                        </a:rPr>
                        <a:t>位置</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latin typeface="宋体" panose="02010600030101010101" pitchFamily="2" charset="-122"/>
                          <a:ea typeface="宋体" panose="02010600030101010101" pitchFamily="2" charset="-122"/>
                        </a:rPr>
                        <a:t>应用服务器的</a:t>
                      </a:r>
                      <a:r>
                        <a:rPr lang="en-US" sz="1600" kern="100" dirty="0">
                          <a:effectLst/>
                          <a:latin typeface="宋体" panose="02010600030101010101" pitchFamily="2" charset="-122"/>
                          <a:ea typeface="宋体" panose="02010600030101010101" pitchFamily="2" charset="-122"/>
                        </a:rPr>
                        <a:t>MySQL</a:t>
                      </a:r>
                      <a:r>
                        <a:rPr lang="zh-CN" sz="1600" kern="100" dirty="0">
                          <a:effectLst/>
                          <a:latin typeface="宋体" panose="02010600030101010101" pitchFamily="2" charset="-122"/>
                          <a:ea typeface="宋体" panose="02010600030101010101" pitchFamily="2" charset="-122"/>
                        </a:rPr>
                        <a:t>数据库中</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0961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smtClean="0"/>
              <a:t>涉及到的相关技术以及需求在技术上的实现</a:t>
            </a:r>
            <a:endParaRPr lang="en-US" altLang="zh-CN" dirty="0"/>
          </a:p>
        </p:txBody>
      </p:sp>
      <p:graphicFrame>
        <p:nvGraphicFramePr>
          <p:cNvPr id="4" name="内容占位符 3" descr="垂直项目符号列表" title="SmartArt"/>
          <p:cNvGraphicFramePr>
            <a:graphicFrameLocks noGrp="1"/>
          </p:cNvGraphicFramePr>
          <p:nvPr>
            <p:ph sz="half" idx="1"/>
            <p:extLst>
              <p:ext uri="{D42A27DB-BD31-4B8C-83A1-F6EECF244321}">
                <p14:modId xmlns:p14="http://schemas.microsoft.com/office/powerpoint/2010/main" val="3754558794"/>
              </p:ext>
            </p:extLst>
          </p:nvPr>
        </p:nvGraphicFramePr>
        <p:xfrm>
          <a:off x="1117600" y="1701800"/>
          <a:ext cx="4976813"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内容占位符 3" descr="垂直项目符号列表" title="SmartArt"/>
          <p:cNvGraphicFramePr>
            <a:graphicFrameLocks noGrp="1"/>
          </p:cNvGraphicFramePr>
          <p:nvPr>
            <p:ph sz="half" idx="1"/>
            <p:extLst>
              <p:ext uri="{D42A27DB-BD31-4B8C-83A1-F6EECF244321}">
                <p14:modId xmlns:p14="http://schemas.microsoft.com/office/powerpoint/2010/main" val="3652317788"/>
              </p:ext>
            </p:extLst>
          </p:nvPr>
        </p:nvGraphicFramePr>
        <p:xfrm>
          <a:off x="6297850" y="1700808"/>
          <a:ext cx="4976813" cy="4470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289846087"/>
              </p:ext>
            </p:extLst>
          </p:nvPr>
        </p:nvGraphicFramePr>
        <p:xfrm>
          <a:off x="637205" y="227528"/>
          <a:ext cx="2880320" cy="3416312"/>
        </p:xfrm>
        <a:graphic>
          <a:graphicData uri="http://schemas.openxmlformats.org/presentationml/2006/ole">
            <mc:AlternateContent xmlns:mc="http://schemas.openxmlformats.org/markup-compatibility/2006">
              <mc:Choice xmlns:v="urn:schemas-microsoft-com:vml" Requires="v">
                <p:oleObj spid="_x0000_s5141" name="Visio" r:id="rId3" imgW="3447955" imgH="4095742" progId="Visio.Drawing.15">
                  <p:embed/>
                </p:oleObj>
              </mc:Choice>
              <mc:Fallback>
                <p:oleObj name="Visio" r:id="rId3" imgW="3447955" imgH="4095742"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05" y="227528"/>
                        <a:ext cx="2880320" cy="3416312"/>
                      </a:xfrm>
                      <a:prstGeom prst="rect">
                        <a:avLst/>
                      </a:prstGeom>
                      <a:noFill/>
                    </p:spPr>
                  </p:pic>
                </p:oleObj>
              </mc:Fallback>
            </mc:AlternateContent>
          </a:graphicData>
        </a:graphic>
      </p:graphicFrame>
      <p:sp>
        <p:nvSpPr>
          <p:cNvPr id="7" name="文本框 6"/>
          <p:cNvSpPr txBox="1"/>
          <p:nvPr/>
        </p:nvSpPr>
        <p:spPr>
          <a:xfrm>
            <a:off x="1215590" y="3925534"/>
            <a:ext cx="1723549" cy="461665"/>
          </a:xfrm>
          <a:prstGeom prst="rect">
            <a:avLst/>
          </a:prstGeom>
          <a:noFill/>
        </p:spPr>
        <p:txBody>
          <a:bodyPr wrap="none" rtlCol="0">
            <a:spAutoFit/>
          </a:bodyPr>
          <a:lstStyle/>
          <a:p>
            <a:r>
              <a:rPr lang="zh-CN" altLang="en-US" dirty="0" smtClean="0"/>
              <a:t>系统结构图</a:t>
            </a:r>
            <a:endParaRPr lang="zh-CN" altLang="en-US" dirty="0"/>
          </a:p>
        </p:txBody>
      </p:sp>
      <p:sp>
        <p:nvSpPr>
          <p:cNvPr id="8" name="文本框 7"/>
          <p:cNvSpPr txBox="1"/>
          <p:nvPr/>
        </p:nvSpPr>
        <p:spPr>
          <a:xfrm>
            <a:off x="0" y="4387199"/>
            <a:ext cx="4762842" cy="830997"/>
          </a:xfrm>
          <a:prstGeom prst="rect">
            <a:avLst/>
          </a:prstGeom>
          <a:noFill/>
        </p:spPr>
        <p:txBody>
          <a:bodyPr wrap="none" rtlCol="0">
            <a:spAutoFit/>
          </a:bodyPr>
          <a:lstStyle/>
          <a:p>
            <a:r>
              <a:rPr lang="zh-CN" altLang="en-US" dirty="0" smtClean="0"/>
              <a:t>环境准备：</a:t>
            </a:r>
            <a:endParaRPr lang="en-US" altLang="zh-CN" dirty="0" smtClean="0"/>
          </a:p>
          <a:p>
            <a:r>
              <a:rPr lang="en-US" altLang="zh-CN" dirty="0"/>
              <a:t>	</a:t>
            </a:r>
            <a:r>
              <a:rPr lang="zh-CN" altLang="en-US" dirty="0" smtClean="0"/>
              <a:t>前端</a:t>
            </a:r>
            <a:r>
              <a:rPr lang="en-US" altLang="zh-CN" dirty="0" smtClean="0"/>
              <a:t>-&gt;</a:t>
            </a:r>
            <a:r>
              <a:rPr lang="zh-CN" altLang="en-US" dirty="0" smtClean="0"/>
              <a:t>数据持久层</a:t>
            </a:r>
            <a:r>
              <a:rPr lang="en-US" altLang="zh-CN" dirty="0" smtClean="0"/>
              <a:t>-&gt;</a:t>
            </a:r>
            <a:r>
              <a:rPr lang="zh-CN" altLang="en-US" dirty="0" smtClean="0"/>
              <a:t>后端</a:t>
            </a:r>
            <a:endParaRPr lang="en-US" altLang="zh-CN" dirty="0" smtClean="0"/>
          </a:p>
        </p:txBody>
      </p:sp>
      <p:sp>
        <p:nvSpPr>
          <p:cNvPr id="9" name="Rectangle 6"/>
          <p:cNvSpPr>
            <a:spLocks noChangeArrowheads="1"/>
          </p:cNvSpPr>
          <p:nvPr/>
        </p:nvSpPr>
        <p:spPr bwMode="auto">
          <a:xfrm>
            <a:off x="6896814" y="314032"/>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30" name="Picture 10" descr="https://img-blog.csdn.net/201805242326523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1413" y="0"/>
            <a:ext cx="6665218" cy="701217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2205980" y="6453336"/>
            <a:ext cx="184731" cy="461665"/>
          </a:xfrm>
          <a:prstGeom prst="rect">
            <a:avLst/>
          </a:prstGeom>
          <a:noFill/>
        </p:spPr>
        <p:txBody>
          <a:bodyPr wrap="none" rtlCol="0">
            <a:spAutoFit/>
          </a:bodyPr>
          <a:lstStyle/>
          <a:p>
            <a:endParaRPr lang="zh-CN" altLang="en-US" dirty="0"/>
          </a:p>
        </p:txBody>
      </p:sp>
      <p:sp>
        <p:nvSpPr>
          <p:cNvPr id="3" name="文本框 2"/>
          <p:cNvSpPr txBox="1"/>
          <p:nvPr/>
        </p:nvSpPr>
        <p:spPr>
          <a:xfrm>
            <a:off x="9605287" y="1268760"/>
            <a:ext cx="2249765" cy="830997"/>
          </a:xfrm>
          <a:prstGeom prst="rect">
            <a:avLst/>
          </a:prstGeom>
          <a:noFill/>
        </p:spPr>
        <p:txBody>
          <a:bodyPr wrap="square" rtlCol="0">
            <a:spAutoFit/>
          </a:bodyPr>
          <a:lstStyle/>
          <a:p>
            <a:r>
              <a:rPr lang="en-US" altLang="zh-CN" dirty="0" smtClean="0"/>
              <a:t>React.js</a:t>
            </a:r>
            <a:r>
              <a:rPr lang="zh-CN" altLang="en-US" dirty="0" smtClean="0"/>
              <a:t>组件加载流程</a:t>
            </a:r>
            <a:endParaRPr lang="zh-CN" altLang="en-US" dirty="0"/>
          </a:p>
        </p:txBody>
      </p:sp>
      <p:sp>
        <p:nvSpPr>
          <p:cNvPr id="4" name="文本框 3"/>
          <p:cNvSpPr txBox="1"/>
          <p:nvPr/>
        </p:nvSpPr>
        <p:spPr>
          <a:xfrm>
            <a:off x="4196951" y="345430"/>
            <a:ext cx="3914854" cy="3046988"/>
          </a:xfrm>
          <a:prstGeom prst="rect">
            <a:avLst/>
          </a:prstGeom>
          <a:noFill/>
        </p:spPr>
        <p:txBody>
          <a:bodyPr wrap="none" rtlCol="0">
            <a:spAutoFit/>
          </a:bodyPr>
          <a:lstStyle/>
          <a:p>
            <a:r>
              <a:rPr lang="en-US" altLang="zh-CN" dirty="0" smtClean="0"/>
              <a:t>1.</a:t>
            </a:r>
            <a:r>
              <a:rPr lang="zh-CN" altLang="en-US" dirty="0" smtClean="0"/>
              <a:t>初始化组件的状态变量；</a:t>
            </a:r>
            <a:endParaRPr lang="en-US" altLang="zh-CN" dirty="0" smtClean="0"/>
          </a:p>
          <a:p>
            <a:r>
              <a:rPr lang="en-US" altLang="zh-CN" dirty="0" smtClean="0"/>
              <a:t>2.</a:t>
            </a:r>
            <a:r>
              <a:rPr lang="zh-CN" altLang="en-US" dirty="0" smtClean="0"/>
              <a:t>由</a:t>
            </a:r>
            <a:r>
              <a:rPr lang="en-US" altLang="zh-CN" dirty="0" err="1" smtClean="0"/>
              <a:t>willMount</a:t>
            </a:r>
            <a:r>
              <a:rPr lang="zh-CN" altLang="en-US" dirty="0" smtClean="0"/>
              <a:t>向后端请求</a:t>
            </a:r>
            <a:endParaRPr lang="en-US" altLang="zh-CN" dirty="0" smtClean="0"/>
          </a:p>
          <a:p>
            <a:r>
              <a:rPr lang="zh-CN" altLang="en-US" dirty="0" smtClean="0"/>
              <a:t>数据；</a:t>
            </a:r>
            <a:endParaRPr lang="en-US" altLang="zh-CN" dirty="0" smtClean="0"/>
          </a:p>
          <a:p>
            <a:r>
              <a:rPr lang="en-US" altLang="zh-CN" dirty="0" smtClean="0"/>
              <a:t>3.</a:t>
            </a:r>
            <a:r>
              <a:rPr lang="zh-CN" altLang="en-US" dirty="0" smtClean="0"/>
              <a:t>获取到的数据保存在状</a:t>
            </a:r>
            <a:endParaRPr lang="en-US" altLang="zh-CN" dirty="0" smtClean="0"/>
          </a:p>
          <a:p>
            <a:r>
              <a:rPr lang="zh-CN" altLang="en-US" dirty="0" smtClean="0"/>
              <a:t>态变量中；</a:t>
            </a:r>
            <a:endParaRPr lang="en-US" altLang="zh-CN" dirty="0" smtClean="0"/>
          </a:p>
          <a:p>
            <a:r>
              <a:rPr lang="zh-CN" altLang="en-US" dirty="0" smtClean="0"/>
              <a:t> </a:t>
            </a:r>
            <a:r>
              <a:rPr lang="en-US" altLang="zh-CN" dirty="0" smtClean="0"/>
              <a:t>4.</a:t>
            </a:r>
            <a:r>
              <a:rPr lang="zh-CN" altLang="en-US" dirty="0" smtClean="0"/>
              <a:t>在</a:t>
            </a:r>
            <a:r>
              <a:rPr lang="en-US" altLang="zh-CN" dirty="0" smtClean="0"/>
              <a:t>render</a:t>
            </a:r>
            <a:r>
              <a:rPr lang="zh-CN" altLang="en-US" dirty="0" smtClean="0"/>
              <a:t>的</a:t>
            </a:r>
            <a:r>
              <a:rPr lang="en-US" altLang="zh-CN" dirty="0" smtClean="0"/>
              <a:t>return</a:t>
            </a:r>
            <a:r>
              <a:rPr lang="zh-CN" altLang="en-US" dirty="0" smtClean="0"/>
              <a:t>语句中</a:t>
            </a:r>
            <a:endParaRPr lang="en-US" altLang="zh-CN" dirty="0" smtClean="0"/>
          </a:p>
          <a:p>
            <a:r>
              <a:rPr lang="zh-CN" altLang="en-US" dirty="0" smtClean="0"/>
              <a:t>设置组件要展示的组件和所</a:t>
            </a:r>
            <a:endParaRPr lang="en-US" altLang="zh-CN" dirty="0" smtClean="0"/>
          </a:p>
          <a:p>
            <a:r>
              <a:rPr lang="zh-CN" altLang="en-US" dirty="0" smtClean="0"/>
              <a:t>需要的数据源。</a:t>
            </a:r>
            <a:endParaRPr lang="en-US" altLang="zh-CN" dirty="0"/>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49996" y="5805264"/>
            <a:ext cx="7313295" cy="762000"/>
          </a:xfrm>
        </p:spPr>
        <p:txBody>
          <a:bodyPr/>
          <a:lstStyle/>
          <a:p>
            <a:r>
              <a:rPr lang="zh-CN" altLang="en-US" dirty="0" smtClean="0"/>
              <a:t>功能界面</a:t>
            </a:r>
            <a:endParaRPr lang="zh-CN" altLang="en-US" dirty="0"/>
          </a:p>
        </p:txBody>
      </p:sp>
      <p:pic>
        <p:nvPicPr>
          <p:cNvPr id="5" name="图片 4"/>
          <p:cNvPicPr>
            <a:picLocks noChangeAspect="1"/>
          </p:cNvPicPr>
          <p:nvPr/>
        </p:nvPicPr>
        <p:blipFill>
          <a:blip r:embed="rId2"/>
          <a:stretch>
            <a:fillRect/>
          </a:stretch>
        </p:blipFill>
        <p:spPr>
          <a:xfrm>
            <a:off x="0" y="116632"/>
            <a:ext cx="11318339" cy="4350851"/>
          </a:xfrm>
          <a:prstGeom prst="rect">
            <a:avLst/>
          </a:prstGeom>
        </p:spPr>
      </p:pic>
      <p:pic>
        <p:nvPicPr>
          <p:cNvPr id="6" name="图片 5"/>
          <p:cNvPicPr>
            <a:picLocks noChangeAspect="1"/>
          </p:cNvPicPr>
          <p:nvPr/>
        </p:nvPicPr>
        <p:blipFill>
          <a:blip r:embed="rId3"/>
          <a:stretch>
            <a:fillRect/>
          </a:stretch>
        </p:blipFill>
        <p:spPr>
          <a:xfrm>
            <a:off x="3070076" y="1988840"/>
            <a:ext cx="8377506" cy="3697437"/>
          </a:xfrm>
          <a:prstGeom prst="rect">
            <a:avLst/>
          </a:prstGeom>
        </p:spPr>
      </p:pic>
    </p:spTree>
    <p:extLst>
      <p:ext uri="{BB962C8B-B14F-4D97-AF65-F5344CB8AC3E}">
        <p14:creationId xmlns:p14="http://schemas.microsoft.com/office/powerpoint/2010/main" val="4164111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书籍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1990_TF02787940_TF02787940" id="{4CFF2609-4873-4366-AB7B-BD98A1F8069A}" vid="{9D33A994-F295-4A50-AD5F-B7EC95DFDF78}"/>
    </a:ext>
  </a:extLst>
</a:theme>
</file>

<file path=ppt/theme/theme2.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F301D382-32B0-43EE-932C-28906AF37617}">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蓝色书架演示文稿（宽屏）</Template>
  <TotalTime>0</TotalTime>
  <Words>947</Words>
  <Application>Microsoft Office PowerPoint</Application>
  <PresentationFormat>自定义</PresentationFormat>
  <Paragraphs>104</Paragraphs>
  <Slides>14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2" baseType="lpstr">
      <vt:lpstr>宋体</vt:lpstr>
      <vt:lpstr>微软雅黑</vt:lpstr>
      <vt:lpstr>幼圆</vt:lpstr>
      <vt:lpstr>Arial</vt:lpstr>
      <vt:lpstr>Century Gothic</vt:lpstr>
      <vt:lpstr>Times New Roman</vt:lpstr>
      <vt:lpstr>书籍 16x9</vt:lpstr>
      <vt:lpstr>Visio</vt:lpstr>
      <vt:lpstr>基于B/S的高校实验设备管理系统设计与实现</vt:lpstr>
      <vt:lpstr>涉及的相关内容（论文主题内容）</vt:lpstr>
      <vt:lpstr>课题的研究背景&amp;意义</vt:lpstr>
      <vt:lpstr>高校实验设备管理的相关需求</vt:lpstr>
      <vt:lpstr>PowerPoint 演示文稿</vt:lpstr>
      <vt:lpstr>PowerPoint 演示文稿</vt:lpstr>
      <vt:lpstr>涉及到的相关技术以及需求在技术上的实现</vt:lpstr>
      <vt:lpstr>PowerPoint 演示文稿</vt:lpstr>
      <vt:lpstr>功能界面</vt:lpstr>
      <vt:lpstr>前后端交互流程</vt:lpstr>
      <vt:lpstr>PowerPoint 演示文稿</vt:lpstr>
      <vt:lpstr>亮点与不足</vt:lpstr>
      <vt:lpstr>总结</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2019-06-12T11:53:09Z</dcterms:created>
  <dcterms:modified xsi:type="dcterms:W3CDTF">2019-06-16T15:17:52Z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