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11"/>
  </p:notesMasterIdLst>
  <p:handoutMasterIdLst>
    <p:handoutMasterId r:id="rId24"/>
  </p:handoutMasterIdLst>
  <p:sldIdLst>
    <p:sldId id="257" r:id="rId4"/>
    <p:sldId id="258" r:id="rId5"/>
    <p:sldId id="265" r:id="rId6"/>
    <p:sldId id="259" r:id="rId7"/>
    <p:sldId id="266" r:id="rId8"/>
    <p:sldId id="264" r:id="rId9"/>
    <p:sldId id="260" r:id="rId10"/>
    <p:sldId id="268" r:id="rId12"/>
    <p:sldId id="269" r:id="rId13"/>
    <p:sldId id="270" r:id="rId14"/>
    <p:sldId id="271" r:id="rId15"/>
    <p:sldId id="272" r:id="rId16"/>
    <p:sldId id="261" r:id="rId17"/>
    <p:sldId id="273" r:id="rId18"/>
    <p:sldId id="274" r:id="rId19"/>
    <p:sldId id="275" r:id="rId20"/>
    <p:sldId id="262" r:id="rId21"/>
    <p:sldId id="276" r:id="rId22"/>
    <p:sldId id="263"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60"/>
        <p:guide pos="383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椭圆 13"/>
          <p:cNvSpPr/>
          <p:nvPr/>
        </p:nvSpPr>
        <p:spPr>
          <a:xfrm>
            <a:off x="5281320" y="1298190"/>
            <a:ext cx="1629361" cy="1629361"/>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5" name="组合 14"/>
          <p:cNvGrpSpPr/>
          <p:nvPr/>
        </p:nvGrpSpPr>
        <p:grpSpPr>
          <a:xfrm>
            <a:off x="5596605" y="1782681"/>
            <a:ext cx="998811" cy="871211"/>
            <a:chOff x="4675188" y="2882900"/>
            <a:chExt cx="360362" cy="314325"/>
          </a:xfrm>
          <a:solidFill>
            <a:srgbClr val="27506E"/>
          </a:solidFill>
        </p:grpSpPr>
        <p:sp>
          <p:nvSpPr>
            <p:cNvPr id="16"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cxnSp>
        <p:nvCxnSpPr>
          <p:cNvPr id="19" name="直接连接符 18"/>
          <p:cNvCxnSpPr/>
          <p:nvPr/>
        </p:nvCxnSpPr>
        <p:spPr>
          <a:xfrm>
            <a:off x="3031720" y="3141514"/>
            <a:ext cx="6128560" cy="0"/>
          </a:xfrm>
          <a:prstGeom prst="line">
            <a:avLst/>
          </a:prstGeom>
          <a:ln>
            <a:solidFill>
              <a:srgbClr val="27506E"/>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088090" y="4805208"/>
            <a:ext cx="6072190" cy="0"/>
          </a:xfrm>
          <a:prstGeom prst="line">
            <a:avLst/>
          </a:prstGeom>
          <a:ln>
            <a:solidFill>
              <a:srgbClr val="27506E"/>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162629" y="3199463"/>
            <a:ext cx="7866743" cy="847168"/>
          </a:xfrm>
        </p:spPr>
        <p:txBody>
          <a:bodyPr anchor="b">
            <a:normAutofit/>
          </a:bodyPr>
          <a:lstStyle>
            <a:lvl1pPr algn="ctr">
              <a:defRPr sz="4800">
                <a:solidFill>
                  <a:srgbClr val="27506E"/>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217058" y="4104579"/>
            <a:ext cx="7757885" cy="683959"/>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317297" y="2711385"/>
            <a:ext cx="7557407" cy="868742"/>
          </a:xfrm>
        </p:spPr>
        <p:txBody>
          <a:bodyPr anchor="b">
            <a:normAutofit/>
          </a:bodyPr>
          <a:lstStyle>
            <a:lvl1pPr algn="ctr">
              <a:defRPr sz="4800">
                <a:solidFill>
                  <a:srgbClr val="27506E"/>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353582" y="3580127"/>
            <a:ext cx="7484836" cy="483872"/>
          </a:xfrm>
        </p:spPr>
        <p:txBody>
          <a:bodyPr>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cxnSp>
        <p:nvCxnSpPr>
          <p:cNvPr id="7" name="直接连接符 6"/>
          <p:cNvCxnSpPr/>
          <p:nvPr/>
        </p:nvCxnSpPr>
        <p:spPr>
          <a:xfrm>
            <a:off x="3491825" y="2711385"/>
            <a:ext cx="507500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48194" y="4157364"/>
            <a:ext cx="507500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
        <p:nvSpPr>
          <p:cNvPr id="6" name="椭圆 5"/>
          <p:cNvSpPr/>
          <p:nvPr/>
        </p:nvSpPr>
        <p:spPr>
          <a:xfrm>
            <a:off x="5281320" y="1298190"/>
            <a:ext cx="1629361" cy="1629361"/>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7" name="组合 6"/>
          <p:cNvGrpSpPr/>
          <p:nvPr/>
        </p:nvGrpSpPr>
        <p:grpSpPr>
          <a:xfrm>
            <a:off x="5596605" y="1782681"/>
            <a:ext cx="998811" cy="871211"/>
            <a:chOff x="4675188" y="2882900"/>
            <a:chExt cx="360362" cy="314325"/>
          </a:xfrm>
          <a:solidFill>
            <a:srgbClr val="27506E"/>
          </a:solidFill>
        </p:grpSpPr>
        <p:sp>
          <p:nvSpPr>
            <p:cNvPr id="8"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9"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0"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cxnSp>
        <p:nvCxnSpPr>
          <p:cNvPr id="11" name="直接连接符 10"/>
          <p:cNvCxnSpPr/>
          <p:nvPr/>
        </p:nvCxnSpPr>
        <p:spPr>
          <a:xfrm>
            <a:off x="3031720" y="3141514"/>
            <a:ext cx="6128560" cy="0"/>
          </a:xfrm>
          <a:prstGeom prst="line">
            <a:avLst/>
          </a:prstGeom>
          <a:ln>
            <a:solidFill>
              <a:srgbClr val="27506E"/>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88090" y="4805208"/>
            <a:ext cx="6072190" cy="0"/>
          </a:xfrm>
          <a:prstGeom prst="line">
            <a:avLst/>
          </a:prstGeom>
          <a:ln>
            <a:solidFill>
              <a:srgbClr val="27506E"/>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ctrTitle"/>
          </p:nvPr>
        </p:nvSpPr>
        <p:spPr>
          <a:xfrm>
            <a:off x="2162629" y="3199463"/>
            <a:ext cx="7866743" cy="847168"/>
          </a:xfrm>
        </p:spPr>
        <p:txBody>
          <a:bodyPr anchor="b">
            <a:normAutofit/>
          </a:bodyPr>
          <a:lstStyle>
            <a:lvl1pPr algn="ctr">
              <a:defRPr sz="4800">
                <a:solidFill>
                  <a:srgbClr val="27506E"/>
                </a:solidFill>
              </a:defRPr>
            </a:lvl1pPr>
          </a:lstStyle>
          <a:p>
            <a:r>
              <a:rPr lang="zh-CN" altLang="en-US" smtClean="0"/>
              <a:t>单击此处编辑母版标题样式</a:t>
            </a:r>
            <a:endParaRPr lang="en-US" dirty="0"/>
          </a:p>
        </p:txBody>
      </p:sp>
      <p:sp>
        <p:nvSpPr>
          <p:cNvPr id="14" name="Subtitle 2"/>
          <p:cNvSpPr>
            <a:spLocks noGrp="1"/>
          </p:cNvSpPr>
          <p:nvPr>
            <p:ph type="subTitle" idx="1"/>
          </p:nvPr>
        </p:nvSpPr>
        <p:spPr>
          <a:xfrm>
            <a:off x="2217058" y="4104579"/>
            <a:ext cx="7757885" cy="683959"/>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16" name="内容占位符 15"/>
          <p:cNvSpPr>
            <a:spLocks noGrp="1"/>
          </p:cNvSpPr>
          <p:nvPr>
            <p:ph sz="quarter" idx="13"/>
          </p:nvPr>
        </p:nvSpPr>
        <p:spPr>
          <a:xfrm>
            <a:off x="3245643" y="4848905"/>
            <a:ext cx="5700713" cy="388365"/>
          </a:xfrm>
        </p:spPr>
        <p:txBody>
          <a:bodyPr>
            <a:normAutofit/>
          </a:bodyPr>
          <a:lstStyle>
            <a:lvl1pPr marL="0" indent="0" algn="ctr">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1447799"/>
          </a:xfrm>
        </p:spPr>
        <p:txBody>
          <a:bodyPr anchor="t"/>
          <a:lstStyle>
            <a:lvl1pPr>
              <a:defRPr sz="320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183188" y="609601"/>
            <a:ext cx="6172200" cy="52514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tags" Target="../tags/tag5.xml"/><Relationship Id="rId10" Type="http://schemas.openxmlformats.org/officeDocument/2006/relationships/tags" Target="../tags/tag4.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bg1"/>
            </a:gs>
            <a:gs pos="3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vmlDrawing" Target="../drawings/vmlDrawing2.vml"/><Relationship Id="rId6" Type="http://schemas.openxmlformats.org/officeDocument/2006/relationships/slideLayout" Target="../slideLayouts/slideLayout17.xml"/><Relationship Id="rId5" Type="http://schemas.openxmlformats.org/officeDocument/2006/relationships/tags" Target="../tags/tag16.xml"/><Relationship Id="rId4" Type="http://schemas.openxmlformats.org/officeDocument/2006/relationships/image" Target="../media/image4.emf"/><Relationship Id="rId3" Type="http://schemas.openxmlformats.org/officeDocument/2006/relationships/oleObject" Target="../embeddings/oleObject4.bin"/><Relationship Id="rId2" Type="http://schemas.openxmlformats.org/officeDocument/2006/relationships/image" Target="../media/image3.e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3.vml"/><Relationship Id="rId6" Type="http://schemas.openxmlformats.org/officeDocument/2006/relationships/slideLayout" Target="../slideLayouts/slideLayout17.xml"/><Relationship Id="rId5" Type="http://schemas.openxmlformats.org/officeDocument/2006/relationships/tags" Target="../tags/tag17.xml"/><Relationship Id="rId4" Type="http://schemas.openxmlformats.org/officeDocument/2006/relationships/image" Target="../media/image6.emf"/><Relationship Id="rId3" Type="http://schemas.openxmlformats.org/officeDocument/2006/relationships/oleObject" Target="../embeddings/oleObject6.bin"/><Relationship Id="rId2" Type="http://schemas.openxmlformats.org/officeDocument/2006/relationships/image" Target="../media/image5.e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7.xml"/><Relationship Id="rId2" Type="http://schemas.openxmlformats.org/officeDocument/2006/relationships/tags" Target="../tags/tag19.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7.xml"/><Relationship Id="rId2" Type="http://schemas.openxmlformats.org/officeDocument/2006/relationships/tags" Target="../tags/tag20.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tags" Target="../tags/tag21.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vmlDrawing" Target="../drawings/vmlDrawing1.vml"/><Relationship Id="rId6" Type="http://schemas.openxmlformats.org/officeDocument/2006/relationships/slideLayout" Target="../slideLayouts/slideLayout17.xml"/><Relationship Id="rId5" Type="http://schemas.openxmlformats.org/officeDocument/2006/relationships/tags" Target="../tags/tag14.xml"/><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image" Target="../media/image1.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11"/>
          <p:cNvGrpSpPr/>
          <p:nvPr/>
        </p:nvGrpSpPr>
        <p:grpSpPr bwMode="auto">
          <a:xfrm>
            <a:off x="4644177" y="4928528"/>
            <a:ext cx="2988097" cy="297180"/>
            <a:chOff x="2939118" y="3387879"/>
            <a:chExt cx="2240422" cy="223028"/>
          </a:xfrm>
        </p:grpSpPr>
        <p:sp>
          <p:nvSpPr>
            <p:cNvPr id="8" name="文本框 8"/>
            <p:cNvSpPr txBox="1">
              <a:spLocks noChangeArrowheads="1"/>
            </p:cNvSpPr>
            <p:nvPr/>
          </p:nvSpPr>
          <p:spPr bwMode="auto">
            <a:xfrm>
              <a:off x="2939118" y="3387879"/>
              <a:ext cx="902708" cy="223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335">
                  <a:solidFill>
                    <a:schemeClr val="tx1">
                      <a:lumMod val="75000"/>
                      <a:lumOff val="25000"/>
                    </a:schemeClr>
                  </a:solidFill>
                  <a:latin typeface="方正兰亭黑_GBK"/>
                  <a:ea typeface="方正兰亭黑_GBK"/>
                </a:rPr>
                <a:t>答辩人：吴彤</a:t>
              </a:r>
              <a:endParaRPr lang="zh-CN" altLang="en-US" sz="1335">
                <a:solidFill>
                  <a:schemeClr val="tx1">
                    <a:lumMod val="75000"/>
                    <a:lumOff val="25000"/>
                  </a:schemeClr>
                </a:solidFill>
                <a:latin typeface="方正兰亭黑_GBK"/>
                <a:ea typeface="方正兰亭黑_GBK"/>
              </a:endParaRPr>
            </a:p>
          </p:txBody>
        </p:sp>
        <p:sp>
          <p:nvSpPr>
            <p:cNvPr id="9" name="文本框 8"/>
            <p:cNvSpPr txBox="1">
              <a:spLocks noChangeArrowheads="1"/>
            </p:cNvSpPr>
            <p:nvPr/>
          </p:nvSpPr>
          <p:spPr bwMode="auto">
            <a:xfrm>
              <a:off x="4021637" y="3387879"/>
              <a:ext cx="1157903" cy="223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335">
                  <a:solidFill>
                    <a:schemeClr val="tx1">
                      <a:lumMod val="75000"/>
                      <a:lumOff val="25000"/>
                    </a:schemeClr>
                  </a:solidFill>
                  <a:latin typeface="方正兰亭黑_GBK"/>
                  <a:ea typeface="方正兰亭黑_GBK"/>
                </a:rPr>
                <a:t>指导老师：刘宝龙</a:t>
              </a:r>
              <a:endParaRPr lang="zh-CN" altLang="en-US" sz="1335">
                <a:solidFill>
                  <a:schemeClr val="tx1">
                    <a:lumMod val="75000"/>
                    <a:lumOff val="25000"/>
                  </a:schemeClr>
                </a:solidFill>
                <a:latin typeface="方正兰亭黑_GBK"/>
                <a:ea typeface="方正兰亭黑_GBK"/>
              </a:endParaRPr>
            </a:p>
          </p:txBody>
        </p:sp>
      </p:grpSp>
      <p:sp>
        <p:nvSpPr>
          <p:cNvPr id="22" name="文本框 21"/>
          <p:cNvSpPr txBox="1"/>
          <p:nvPr/>
        </p:nvSpPr>
        <p:spPr>
          <a:xfrm>
            <a:off x="2162629" y="3199463"/>
            <a:ext cx="7866743" cy="847168"/>
          </a:xfrm>
          <a:prstGeom prst="rect">
            <a:avLst/>
          </a:prstGeom>
        </p:spPr>
        <p:txBody>
          <a:bodyPr vert="horz" lIns="91440" tIns="45720" rIns="91440" bIns="45720" rtlCol="0" anchor="b">
            <a:normAutofit/>
          </a:bodyPr>
          <a:lstStyle>
            <a:lvl1pPr algn="ctr" defTabSz="914400" fontAlgn="base">
              <a:lnSpc>
                <a:spcPct val="90000"/>
              </a:lnSpc>
              <a:spcBef>
                <a:spcPct val="0"/>
              </a:spcBef>
              <a:spcAft>
                <a:spcPct val="0"/>
              </a:spcAft>
              <a:buNone/>
              <a:defRPr sz="4800" b="1">
                <a:solidFill>
                  <a:srgbClr val="27506E"/>
                </a:solidFill>
                <a:latin typeface="方正兰亭黑_GBK"/>
                <a:ea typeface="方正兰亭黑_GBK"/>
                <a:cs typeface="+mj-cs"/>
              </a:defRPr>
            </a:lvl1pPr>
          </a:lstStyle>
          <a:p>
            <a:r>
              <a:rPr lang="zh-CN" altLang="en-US" smtClean="0"/>
              <a:t>毕业答辩</a:t>
            </a:r>
            <a:endParaRPr lang="zh-CN" altLang="en-US"/>
          </a:p>
        </p:txBody>
      </p:sp>
      <p:sp>
        <p:nvSpPr>
          <p:cNvPr id="23" name="文本框 22"/>
          <p:cNvSpPr txBox="1"/>
          <p:nvPr/>
        </p:nvSpPr>
        <p:spPr>
          <a:xfrm>
            <a:off x="2217058" y="4104579"/>
            <a:ext cx="7757885" cy="683959"/>
          </a:xfrm>
          <a:prstGeom prst="rect">
            <a:avLst/>
          </a:prstGeom>
        </p:spPr>
        <p:txBody>
          <a:bodyPr vert="horz" lIns="91440" tIns="45720" rIns="91440" bIns="45720" rtlCol="0">
            <a:normAutofit/>
          </a:bodyPr>
          <a:lstStyle>
            <a:lvl1pPr indent="0" algn="ctr" defTabSz="914400" fontAlgn="base">
              <a:lnSpc>
                <a:spcPct val="90000"/>
              </a:lnSpc>
              <a:spcBef>
                <a:spcPct val="0"/>
              </a:spcBef>
              <a:spcAft>
                <a:spcPct val="0"/>
              </a:spcAft>
              <a:buFont typeface="Arial" panose="020B0604020202020204" pitchFamily="34" charset="0"/>
              <a:buNone/>
              <a:defRPr sz="2000">
                <a:solidFill>
                  <a:schemeClr val="tx1">
                    <a:lumMod val="75000"/>
                    <a:lumOff val="25000"/>
                  </a:schemeClr>
                </a:solidFill>
                <a:latin typeface="方正兰亭黑_GBK"/>
                <a:ea typeface="方正兰亭黑_GBK"/>
              </a:defRPr>
            </a:lvl1pPr>
            <a:lvl2pPr marL="457200" indent="0" algn="ctr" defTabSz="914400">
              <a:lnSpc>
                <a:spcPct val="90000"/>
              </a:lnSpc>
              <a:spcBef>
                <a:spcPts val="500"/>
              </a:spcBef>
              <a:buFont typeface="Arial" panose="020B0604020202020204" pitchFamily="34" charset="0"/>
              <a:buNone/>
              <a:defRPr sz="2000"/>
            </a:lvl2pPr>
            <a:lvl3pPr marL="914400" indent="0" algn="ctr" defTabSz="914400">
              <a:lnSpc>
                <a:spcPct val="90000"/>
              </a:lnSpc>
              <a:spcBef>
                <a:spcPts val="500"/>
              </a:spcBef>
              <a:buFont typeface="Arial" panose="020B0604020202020204" pitchFamily="34" charset="0"/>
              <a:buNone/>
            </a:lvl3pPr>
            <a:lvl4pPr marL="1371600" indent="0" algn="ctr" defTabSz="914400">
              <a:lnSpc>
                <a:spcPct val="90000"/>
              </a:lnSpc>
              <a:spcBef>
                <a:spcPts val="500"/>
              </a:spcBef>
              <a:buFont typeface="Arial" panose="020B0604020202020204" pitchFamily="34" charset="0"/>
              <a:buNone/>
              <a:defRPr sz="1600"/>
            </a:lvl4pPr>
            <a:lvl5pPr marL="1828800" indent="0" algn="ctr" defTabSz="914400">
              <a:lnSpc>
                <a:spcPct val="90000"/>
              </a:lnSpc>
              <a:spcBef>
                <a:spcPts val="500"/>
              </a:spcBef>
              <a:buFont typeface="Arial" panose="020B0604020202020204" pitchFamily="34" charset="0"/>
              <a:buNone/>
              <a:defRPr sz="1600"/>
            </a:lvl5pPr>
            <a:lvl6pPr marL="2286000" indent="0" algn="ctr" defTabSz="914400">
              <a:lnSpc>
                <a:spcPct val="90000"/>
              </a:lnSpc>
              <a:spcBef>
                <a:spcPts val="500"/>
              </a:spcBef>
              <a:buFont typeface="Arial" panose="020B0604020202020204" pitchFamily="34" charset="0"/>
              <a:buNone/>
              <a:defRPr sz="1600"/>
            </a:lvl6pPr>
            <a:lvl7pPr marL="2743200" indent="0" algn="ctr" defTabSz="914400">
              <a:lnSpc>
                <a:spcPct val="90000"/>
              </a:lnSpc>
              <a:spcBef>
                <a:spcPts val="500"/>
              </a:spcBef>
              <a:buFont typeface="Arial" panose="020B0604020202020204" pitchFamily="34" charset="0"/>
              <a:buNone/>
              <a:defRPr sz="1600"/>
            </a:lvl7pPr>
            <a:lvl8pPr marL="3200400" indent="0" algn="ctr" defTabSz="914400">
              <a:lnSpc>
                <a:spcPct val="90000"/>
              </a:lnSpc>
              <a:spcBef>
                <a:spcPts val="500"/>
              </a:spcBef>
              <a:buFont typeface="Arial" panose="020B0604020202020204" pitchFamily="34" charset="0"/>
              <a:buNone/>
              <a:defRPr sz="1600"/>
            </a:lvl8pPr>
            <a:lvl9pPr marL="3657600" indent="0" algn="ctr" defTabSz="914400">
              <a:lnSpc>
                <a:spcPct val="90000"/>
              </a:lnSpc>
              <a:spcBef>
                <a:spcPts val="500"/>
              </a:spcBef>
              <a:buFont typeface="Arial" panose="020B0604020202020204" pitchFamily="34" charset="0"/>
              <a:buNone/>
              <a:defRPr sz="1600"/>
            </a:lvl9pPr>
          </a:lstStyle>
          <a:p>
            <a:r>
              <a:rPr lang="zh-CN" altLang="en-US" smtClean="0"/>
              <a:t>课题：基于</a:t>
            </a:r>
            <a:r>
              <a:rPr lang="en-US" altLang="zh-CN" smtClean="0"/>
              <a:t>B/S</a:t>
            </a:r>
            <a:r>
              <a:rPr lang="zh-CN" altLang="en-US" smtClean="0"/>
              <a:t>的高校教师工作量统计系统设计与实现</a:t>
            </a:r>
            <a:endParaRPr lang="zh-CN" altLang="en-US"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4239953" y="433493"/>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40092" y="1201984"/>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406901" y="550327"/>
            <a:ext cx="33782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a:solidFill>
                  <a:schemeClr val="tx2"/>
                </a:solidFill>
                <a:sym typeface="+mn-ea"/>
              </a:rPr>
              <a:t>2.2 </a:t>
            </a:r>
            <a:r>
              <a:rPr lang="zh-CN" altLang="en-US" sz="2400">
                <a:solidFill>
                  <a:schemeClr val="tx2"/>
                </a:solidFill>
                <a:sym typeface="+mn-ea"/>
              </a:rPr>
              <a:t>需求分析之功能需求</a:t>
            </a:r>
            <a:endParaRPr lang="zh-CN" altLang="en-US" sz="2400">
              <a:solidFill>
                <a:schemeClr val="tx2"/>
              </a:solidFill>
            </a:endParaRPr>
          </a:p>
          <a:p>
            <a:pPr algn="ctr" fontAlgn="base">
              <a:spcBef>
                <a:spcPct val="0"/>
              </a:spcBef>
              <a:spcAft>
                <a:spcPct val="0"/>
              </a:spcAft>
              <a:defRPr/>
            </a:pPr>
            <a:endParaRPr lang="zh-CN" altLang="en-US" sz="2400">
              <a:solidFill>
                <a:srgbClr val="27506E"/>
              </a:solidFill>
              <a:latin typeface="方正兰亭黑_GBK"/>
              <a:ea typeface="方正兰亭黑_GBK"/>
            </a:endParaRPr>
          </a:p>
        </p:txBody>
      </p:sp>
      <p:sp>
        <p:nvSpPr>
          <p:cNvPr id="6" name="文本框 5"/>
          <p:cNvSpPr txBox="1"/>
          <p:nvPr/>
        </p:nvSpPr>
        <p:spPr>
          <a:xfrm>
            <a:off x="1566545" y="2218055"/>
            <a:ext cx="3764915" cy="4215765"/>
          </a:xfrm>
          <a:prstGeom prst="rect">
            <a:avLst/>
          </a:prstGeom>
          <a:noFill/>
        </p:spPr>
        <p:txBody>
          <a:bodyPr wrap="square" rtlCol="0">
            <a:spAutoFit/>
          </a:bodyPr>
          <a:p>
            <a:r>
              <a:rPr lang="en-US" altLang="zh-CN"/>
              <a:t>  </a:t>
            </a:r>
            <a:r>
              <a:rPr lang="zh-CN" altLang="en-US" sz="2800"/>
              <a:t>教师用户功能</a:t>
            </a:r>
            <a:endParaRPr lang="zh-CN" altLang="en-US" sz="2800"/>
          </a:p>
          <a:p>
            <a:endParaRPr lang="zh-CN" altLang="en-US"/>
          </a:p>
          <a:p>
            <a:pPr fontAlgn="auto">
              <a:lnSpc>
                <a:spcPct val="150000"/>
              </a:lnSpc>
            </a:pPr>
            <a:r>
              <a:rPr lang="zh-CN" altLang="en-US"/>
              <a:t>      </a:t>
            </a:r>
            <a:r>
              <a:rPr lang="zh-CN" altLang="en-US" sz="2800"/>
              <a:t>注册与登陆</a:t>
            </a:r>
            <a:endParaRPr lang="zh-CN" altLang="en-US" sz="2800"/>
          </a:p>
          <a:p>
            <a:pPr fontAlgn="auto">
              <a:lnSpc>
                <a:spcPct val="150000"/>
              </a:lnSpc>
            </a:pPr>
            <a:r>
              <a:rPr lang="zh-CN" altLang="en-US" sz="2800"/>
              <a:t>    登陆密码修改</a:t>
            </a:r>
            <a:endParaRPr lang="zh-CN" altLang="en-US" sz="2800"/>
          </a:p>
          <a:p>
            <a:pPr fontAlgn="auto">
              <a:lnSpc>
                <a:spcPct val="150000"/>
              </a:lnSpc>
            </a:pPr>
            <a:r>
              <a:rPr lang="zh-CN" altLang="en-US" sz="2800"/>
              <a:t>    个人信息修改</a:t>
            </a:r>
            <a:endParaRPr lang="zh-CN" altLang="en-US" sz="2800"/>
          </a:p>
          <a:p>
            <a:pPr fontAlgn="auto">
              <a:lnSpc>
                <a:spcPct val="150000"/>
              </a:lnSpc>
            </a:pPr>
            <a:r>
              <a:rPr lang="zh-CN" altLang="en-US" sz="2800"/>
              <a:t>    工作量查询</a:t>
            </a:r>
            <a:endParaRPr lang="zh-CN" altLang="en-US" sz="2400"/>
          </a:p>
          <a:p>
            <a:r>
              <a:rPr lang="zh-CN" altLang="en-US"/>
              <a:t> </a:t>
            </a:r>
            <a:endParaRPr lang="zh-CN" altLang="en-US"/>
          </a:p>
          <a:p>
            <a:endParaRPr lang="zh-CN" altLang="en-US"/>
          </a:p>
          <a:p>
            <a:endParaRPr lang="en-US" altLang="zh-CN"/>
          </a:p>
        </p:txBody>
      </p:sp>
      <p:sp>
        <p:nvSpPr>
          <p:cNvPr id="7" name="文本框 6"/>
          <p:cNvSpPr txBox="1"/>
          <p:nvPr/>
        </p:nvSpPr>
        <p:spPr>
          <a:xfrm>
            <a:off x="7127875" y="2218055"/>
            <a:ext cx="3460750" cy="4030980"/>
          </a:xfrm>
          <a:prstGeom prst="rect">
            <a:avLst/>
          </a:prstGeom>
          <a:noFill/>
        </p:spPr>
        <p:txBody>
          <a:bodyPr wrap="square" rtlCol="0">
            <a:spAutoFit/>
          </a:bodyPr>
          <a:p>
            <a:r>
              <a:rPr lang="zh-CN" altLang="en-US" sz="2800"/>
              <a:t>管理员用户功能</a:t>
            </a:r>
            <a:endParaRPr lang="zh-CN" altLang="en-US"/>
          </a:p>
          <a:p>
            <a:endParaRPr lang="zh-CN" altLang="en-US"/>
          </a:p>
          <a:p>
            <a:pPr lvl="1" fontAlgn="auto">
              <a:lnSpc>
                <a:spcPct val="150000"/>
              </a:lnSpc>
            </a:pPr>
            <a:r>
              <a:rPr lang="zh-CN" altLang="en-US" sz="2800"/>
              <a:t>教师用户管理</a:t>
            </a:r>
            <a:endParaRPr lang="zh-CN" altLang="en-US" sz="2800"/>
          </a:p>
          <a:p>
            <a:pPr lvl="1" fontAlgn="auto">
              <a:lnSpc>
                <a:spcPct val="150000"/>
              </a:lnSpc>
            </a:pPr>
            <a:r>
              <a:rPr lang="zh-CN" altLang="en-US" sz="2800"/>
              <a:t>管理员用户管理</a:t>
            </a:r>
            <a:endParaRPr lang="zh-CN" altLang="en-US" sz="2800"/>
          </a:p>
          <a:p>
            <a:pPr lvl="1" fontAlgn="auto">
              <a:lnSpc>
                <a:spcPct val="150000"/>
              </a:lnSpc>
            </a:pPr>
            <a:r>
              <a:rPr lang="zh-CN" altLang="en-US" sz="2800"/>
              <a:t>课程信息管理</a:t>
            </a:r>
            <a:endParaRPr lang="zh-CN" altLang="en-US" sz="2800"/>
          </a:p>
          <a:p>
            <a:pPr lvl="1" fontAlgn="auto">
              <a:lnSpc>
                <a:spcPct val="150000"/>
              </a:lnSpc>
            </a:pPr>
            <a:r>
              <a:rPr lang="zh-CN" altLang="en-US" sz="2800"/>
              <a:t>工作量管理</a:t>
            </a:r>
            <a:endParaRPr lang="zh-CN" altLang="en-US" sz="2800"/>
          </a:p>
          <a:p>
            <a:pPr lvl="1" fontAlgn="auto">
              <a:lnSpc>
                <a:spcPct val="150000"/>
              </a:lnSpc>
            </a:pPr>
            <a:r>
              <a:rPr lang="zh-CN" altLang="en-US" sz="2800"/>
              <a:t>工作量查询</a:t>
            </a:r>
            <a:endParaRPr lang="zh-CN" altLang="en-US" sz="2800"/>
          </a:p>
        </p:txBody>
      </p:sp>
      <p:sp>
        <p:nvSpPr>
          <p:cNvPr id="8" name="椭圆 7"/>
          <p:cNvSpPr/>
          <p:nvPr/>
        </p:nvSpPr>
        <p:spPr>
          <a:xfrm>
            <a:off x="1819275" y="3293110"/>
            <a:ext cx="107315" cy="1257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9" name="椭圆 8"/>
          <p:cNvSpPr/>
          <p:nvPr/>
        </p:nvSpPr>
        <p:spPr>
          <a:xfrm>
            <a:off x="1819275" y="3914140"/>
            <a:ext cx="107315" cy="1257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0" name="椭圆 9"/>
          <p:cNvSpPr/>
          <p:nvPr/>
        </p:nvSpPr>
        <p:spPr>
          <a:xfrm>
            <a:off x="1819275" y="5230495"/>
            <a:ext cx="107315" cy="1257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椭圆 10"/>
          <p:cNvSpPr/>
          <p:nvPr/>
        </p:nvSpPr>
        <p:spPr>
          <a:xfrm>
            <a:off x="1819275" y="4604385"/>
            <a:ext cx="107315" cy="1257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2" name="椭圆 11"/>
          <p:cNvSpPr/>
          <p:nvPr/>
        </p:nvSpPr>
        <p:spPr>
          <a:xfrm>
            <a:off x="7414895" y="3293110"/>
            <a:ext cx="107315" cy="1257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3" name="椭圆 12"/>
          <p:cNvSpPr/>
          <p:nvPr/>
        </p:nvSpPr>
        <p:spPr>
          <a:xfrm>
            <a:off x="7414895" y="3914140"/>
            <a:ext cx="107315" cy="1257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4" name="椭圆 13"/>
          <p:cNvSpPr/>
          <p:nvPr/>
        </p:nvSpPr>
        <p:spPr>
          <a:xfrm>
            <a:off x="7414895" y="4604385"/>
            <a:ext cx="107315" cy="1257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5" name="椭圆 14"/>
          <p:cNvSpPr/>
          <p:nvPr/>
        </p:nvSpPr>
        <p:spPr>
          <a:xfrm>
            <a:off x="7414895" y="5832475"/>
            <a:ext cx="107315" cy="1257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6" name="椭圆 15"/>
          <p:cNvSpPr/>
          <p:nvPr/>
        </p:nvSpPr>
        <p:spPr>
          <a:xfrm>
            <a:off x="7414895" y="5176520"/>
            <a:ext cx="107315" cy="1257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4239953" y="433493"/>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61047" y="1112449"/>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975861" y="515402"/>
            <a:ext cx="2240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a:solidFill>
                  <a:schemeClr val="tx2"/>
                </a:solidFill>
                <a:sym typeface="+mn-ea"/>
              </a:rPr>
              <a:t>3.</a:t>
            </a:r>
            <a:r>
              <a:rPr lang="zh-CN" altLang="en-US" sz="2400">
                <a:solidFill>
                  <a:schemeClr val="tx2"/>
                </a:solidFill>
                <a:sym typeface="+mn-ea"/>
              </a:rPr>
              <a:t>系统概要设计</a:t>
            </a:r>
            <a:endParaRPr lang="zh-CN" altLang="en-US" sz="2400">
              <a:solidFill>
                <a:schemeClr val="tx2"/>
              </a:solidFill>
              <a:sym typeface="+mn-ea"/>
            </a:endParaRPr>
          </a:p>
        </p:txBody>
      </p:sp>
      <p:graphicFrame>
        <p:nvGraphicFramePr>
          <p:cNvPr id="-2147482616" name="对象 -2147482617"/>
          <p:cNvGraphicFramePr/>
          <p:nvPr/>
        </p:nvGraphicFramePr>
        <p:xfrm>
          <a:off x="252095" y="1752600"/>
          <a:ext cx="6319520" cy="3954145"/>
        </p:xfrm>
        <a:graphic>
          <a:graphicData uri="http://schemas.openxmlformats.org/presentationml/2006/ole">
            <mc:AlternateContent xmlns:mc="http://schemas.openxmlformats.org/markup-compatibility/2006">
              <mc:Choice xmlns:v="urn:schemas-microsoft-com:vml" Requires="v">
                <p:oleObj spid="_x0000_s3076" name="" r:id="rId1" imgW="3696335" imgH="2530475" progId="Visio.Drawing.11">
                  <p:embed/>
                </p:oleObj>
              </mc:Choice>
              <mc:Fallback>
                <p:oleObj name="" r:id="rId1" imgW="3696335" imgH="2530475" progId="Visio.Drawing.11">
                  <p:embed/>
                  <p:pic>
                    <p:nvPicPr>
                      <p:cNvPr id="0" name="图片 3075"/>
                      <p:cNvPicPr/>
                      <p:nvPr/>
                    </p:nvPicPr>
                    <p:blipFill>
                      <a:blip r:embed="rId2"/>
                      <a:stretch>
                        <a:fillRect/>
                      </a:stretch>
                    </p:blipFill>
                    <p:spPr>
                      <a:xfrm>
                        <a:off x="252095" y="1752600"/>
                        <a:ext cx="6319520" cy="3954145"/>
                      </a:xfrm>
                      <a:prstGeom prst="rect">
                        <a:avLst/>
                      </a:prstGeom>
                      <a:noFill/>
                      <a:ln w="38100">
                        <a:noFill/>
                        <a:miter/>
                      </a:ln>
                    </p:spPr>
                  </p:pic>
                </p:oleObj>
              </mc:Fallback>
            </mc:AlternateContent>
          </a:graphicData>
        </a:graphic>
      </p:graphicFrame>
      <p:graphicFrame>
        <p:nvGraphicFramePr>
          <p:cNvPr id="-2147482611" name="对象 -2147482612"/>
          <p:cNvGraphicFramePr/>
          <p:nvPr/>
        </p:nvGraphicFramePr>
        <p:xfrm>
          <a:off x="7429500" y="1345565"/>
          <a:ext cx="3362960" cy="5285105"/>
        </p:xfrm>
        <a:graphic>
          <a:graphicData uri="http://schemas.openxmlformats.org/presentationml/2006/ole">
            <mc:AlternateContent xmlns:mc="http://schemas.openxmlformats.org/markup-compatibility/2006">
              <mc:Choice xmlns:v="urn:schemas-microsoft-com:vml" Requires="v">
                <p:oleObj spid="_x0000_s2" name="" r:id="rId3" imgW="2312035" imgH="4552950" progId="Visio.Drawing.11">
                  <p:embed/>
                </p:oleObj>
              </mc:Choice>
              <mc:Fallback>
                <p:oleObj name="" r:id="rId3" imgW="2312035" imgH="4552950" progId="Visio.Drawing.11">
                  <p:embed/>
                  <p:pic>
                    <p:nvPicPr>
                      <p:cNvPr id="0" name="图片 1"/>
                      <p:cNvPicPr/>
                      <p:nvPr/>
                    </p:nvPicPr>
                    <p:blipFill>
                      <a:blip r:embed="rId4"/>
                      <a:stretch>
                        <a:fillRect/>
                      </a:stretch>
                    </p:blipFill>
                    <p:spPr>
                      <a:xfrm>
                        <a:off x="7429500" y="1345565"/>
                        <a:ext cx="3362960" cy="5285105"/>
                      </a:xfrm>
                      <a:prstGeom prst="rect">
                        <a:avLst/>
                      </a:prstGeom>
                      <a:noFill/>
                      <a:ln w="38100">
                        <a:noFill/>
                        <a:miter/>
                      </a:ln>
                    </p:spPr>
                  </p:pic>
                </p:oleObj>
              </mc:Fallback>
            </mc:AlternateContent>
          </a:graphicData>
        </a:graphic>
      </p:graphicFrame>
      <p:sp>
        <p:nvSpPr>
          <p:cNvPr id="3" name="文本框 2"/>
          <p:cNvSpPr txBox="1"/>
          <p:nvPr/>
        </p:nvSpPr>
        <p:spPr>
          <a:xfrm>
            <a:off x="2294255" y="5817870"/>
            <a:ext cx="2510155" cy="368300"/>
          </a:xfrm>
          <a:prstGeom prst="rect">
            <a:avLst/>
          </a:prstGeom>
          <a:noFill/>
        </p:spPr>
        <p:txBody>
          <a:bodyPr wrap="square" rtlCol="0">
            <a:spAutoFit/>
          </a:bodyPr>
          <a:p>
            <a:r>
              <a:rPr lang="zh-CN" altLang="en-US"/>
              <a:t>系统组织结构图</a:t>
            </a:r>
            <a:endParaRPr lang="zh-CN" altLang="en-US"/>
          </a:p>
        </p:txBody>
      </p:sp>
      <p:sp>
        <p:nvSpPr>
          <p:cNvPr id="4" name="文本框 3"/>
          <p:cNvSpPr txBox="1"/>
          <p:nvPr/>
        </p:nvSpPr>
        <p:spPr>
          <a:xfrm>
            <a:off x="11220450" y="2639060"/>
            <a:ext cx="459740" cy="2698115"/>
          </a:xfrm>
          <a:prstGeom prst="rect">
            <a:avLst/>
          </a:prstGeom>
          <a:noFill/>
        </p:spPr>
        <p:txBody>
          <a:bodyPr vert="eaVert" wrap="square" rtlCol="0">
            <a:spAutoFit/>
          </a:bodyPr>
          <a:p>
            <a:r>
              <a:rPr lang="zh-CN" altLang="en-US"/>
              <a:t>系统业务流程图</a:t>
            </a:r>
            <a:endParaRPr lang="zh-CN" altLang="en-US"/>
          </a:p>
        </p:txBody>
      </p:sp>
    </p:spTree>
    <p:custDataLst>
      <p:tags r:id="rId5"/>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4260273" y="227118"/>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61047" y="954334"/>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976496" y="336332"/>
            <a:ext cx="2240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a:solidFill>
                  <a:schemeClr val="tx2"/>
                </a:solidFill>
                <a:sym typeface="+mn-ea"/>
              </a:rPr>
              <a:t>4.</a:t>
            </a:r>
            <a:r>
              <a:rPr lang="zh-CN" altLang="en-US" sz="2400">
                <a:solidFill>
                  <a:schemeClr val="tx2"/>
                </a:solidFill>
                <a:sym typeface="+mn-ea"/>
              </a:rPr>
              <a:t>系统详细</a:t>
            </a:r>
            <a:r>
              <a:rPr lang="zh-CN" altLang="en-US" sz="2400">
                <a:solidFill>
                  <a:schemeClr val="tx2"/>
                </a:solidFill>
                <a:sym typeface="+mn-ea"/>
              </a:rPr>
              <a:t>设计</a:t>
            </a:r>
            <a:endParaRPr lang="zh-CN" altLang="en-US" sz="2400">
              <a:solidFill>
                <a:schemeClr val="tx2"/>
              </a:solidFill>
              <a:sym typeface="+mn-ea"/>
            </a:endParaRPr>
          </a:p>
        </p:txBody>
      </p:sp>
      <p:graphicFrame>
        <p:nvGraphicFramePr>
          <p:cNvPr id="10" name="对象 9"/>
          <p:cNvGraphicFramePr/>
          <p:nvPr/>
        </p:nvGraphicFramePr>
        <p:xfrm>
          <a:off x="5664835" y="1286510"/>
          <a:ext cx="6384925" cy="4563110"/>
        </p:xfrm>
        <a:graphic>
          <a:graphicData uri="http://schemas.openxmlformats.org/presentationml/2006/ole">
            <mc:AlternateContent xmlns:mc="http://schemas.openxmlformats.org/markup-compatibility/2006">
              <mc:Choice xmlns:v="urn:schemas-microsoft-com:vml" Requires="v">
                <p:oleObj spid="_x0000_s11" name="" r:id="rId1" imgW="3013710" imgH="1925320" progId="Visio.Drawing.11">
                  <p:embed/>
                </p:oleObj>
              </mc:Choice>
              <mc:Fallback>
                <p:oleObj name="" r:id="rId1" imgW="3013710" imgH="1925320" progId="Visio.Drawing.11">
                  <p:embed/>
                  <p:pic>
                    <p:nvPicPr>
                      <p:cNvPr id="0" name="图片 10"/>
                      <p:cNvPicPr/>
                      <p:nvPr/>
                    </p:nvPicPr>
                    <p:blipFill>
                      <a:blip r:embed="rId2"/>
                      <a:stretch>
                        <a:fillRect/>
                      </a:stretch>
                    </p:blipFill>
                    <p:spPr>
                      <a:xfrm>
                        <a:off x="5664835" y="1286510"/>
                        <a:ext cx="6384925" cy="4563110"/>
                      </a:xfrm>
                      <a:prstGeom prst="rect">
                        <a:avLst/>
                      </a:prstGeom>
                    </p:spPr>
                  </p:pic>
                </p:oleObj>
              </mc:Fallback>
            </mc:AlternateContent>
          </a:graphicData>
        </a:graphic>
      </p:graphicFrame>
      <p:graphicFrame>
        <p:nvGraphicFramePr>
          <p:cNvPr id="18" name="对象 17"/>
          <p:cNvGraphicFramePr/>
          <p:nvPr/>
        </p:nvGraphicFramePr>
        <p:xfrm>
          <a:off x="204470" y="1609090"/>
          <a:ext cx="5139055" cy="3926205"/>
        </p:xfrm>
        <a:graphic>
          <a:graphicData uri="http://schemas.openxmlformats.org/presentationml/2006/ole">
            <mc:AlternateContent xmlns:mc="http://schemas.openxmlformats.org/markup-compatibility/2006">
              <mc:Choice xmlns:v="urn:schemas-microsoft-com:vml" Requires="v">
                <p:oleObj spid="_x0000_s22" name="" r:id="rId3" imgW="2807335" imgH="1654810" progId="Visio.Drawing.11">
                  <p:embed/>
                </p:oleObj>
              </mc:Choice>
              <mc:Fallback>
                <p:oleObj name="" r:id="rId3" imgW="2807335" imgH="1654810" progId="Visio.Drawing.11">
                  <p:embed/>
                  <p:pic>
                    <p:nvPicPr>
                      <p:cNvPr id="0" name="图片 21"/>
                      <p:cNvPicPr/>
                      <p:nvPr/>
                    </p:nvPicPr>
                    <p:blipFill>
                      <a:blip r:embed="rId4"/>
                      <a:stretch>
                        <a:fillRect/>
                      </a:stretch>
                    </p:blipFill>
                    <p:spPr>
                      <a:xfrm>
                        <a:off x="204470" y="1609090"/>
                        <a:ext cx="5139055" cy="3926205"/>
                      </a:xfrm>
                      <a:prstGeom prst="rect">
                        <a:avLst/>
                      </a:prstGeom>
                    </p:spPr>
                  </p:pic>
                </p:oleObj>
              </mc:Fallback>
            </mc:AlternateContent>
          </a:graphicData>
        </a:graphic>
      </p:graphicFrame>
      <p:sp>
        <p:nvSpPr>
          <p:cNvPr id="23" name="文本框 22"/>
          <p:cNvSpPr txBox="1"/>
          <p:nvPr/>
        </p:nvSpPr>
        <p:spPr>
          <a:xfrm>
            <a:off x="1327150" y="5943600"/>
            <a:ext cx="3039110" cy="368300"/>
          </a:xfrm>
          <a:prstGeom prst="rect">
            <a:avLst/>
          </a:prstGeom>
          <a:noFill/>
        </p:spPr>
        <p:txBody>
          <a:bodyPr wrap="square" rtlCol="0">
            <a:spAutoFit/>
          </a:bodyPr>
          <a:p>
            <a:r>
              <a:rPr lang="zh-CN" altLang="en-US"/>
              <a:t>教师功能细化图</a:t>
            </a:r>
            <a:endParaRPr lang="zh-CN" altLang="en-US"/>
          </a:p>
        </p:txBody>
      </p:sp>
      <p:sp>
        <p:nvSpPr>
          <p:cNvPr id="24" name="文本框 23"/>
          <p:cNvSpPr txBox="1"/>
          <p:nvPr/>
        </p:nvSpPr>
        <p:spPr>
          <a:xfrm>
            <a:off x="7442835" y="6016625"/>
            <a:ext cx="3039110" cy="368300"/>
          </a:xfrm>
          <a:prstGeom prst="rect">
            <a:avLst/>
          </a:prstGeom>
          <a:noFill/>
        </p:spPr>
        <p:txBody>
          <a:bodyPr wrap="square" rtlCol="0">
            <a:spAutoFit/>
          </a:bodyPr>
          <a:p>
            <a:r>
              <a:rPr lang="zh-CN" altLang="en-US"/>
              <a:t>管理员</a:t>
            </a:r>
            <a:r>
              <a:rPr lang="zh-CN" altLang="en-US"/>
              <a:t>功能细化图</a:t>
            </a:r>
            <a:endParaRPr lang="zh-CN" altLang="en-US"/>
          </a:p>
        </p:txBody>
      </p:sp>
    </p:spTree>
    <p:custDataLst>
      <p:tags r:id="rId5"/>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spcAft>
                <a:spcPct val="0"/>
              </a:spcAft>
              <a:defRPr/>
            </a:pPr>
            <a:r>
              <a:rPr lang="zh-CN" altLang="en-US" b="1" dirty="0">
                <a:latin typeface="方正兰亭黑_GBK"/>
                <a:ea typeface="方正兰亭黑_GBK"/>
              </a:rPr>
              <a:t>研究</a:t>
            </a:r>
            <a:r>
              <a:rPr lang="zh-CN" altLang="en-US" b="1" dirty="0">
                <a:latin typeface="方正兰亭黑_GBK"/>
                <a:ea typeface="方正兰亭黑_GBK"/>
              </a:rPr>
              <a:t>成果展示</a:t>
            </a:r>
            <a:endParaRPr lang="zh-CN" altLang="en-US" b="1" dirty="0">
              <a:latin typeface="方正兰亭黑_GBK"/>
              <a:ea typeface="方正兰亭黑_GBK"/>
            </a:endParaRPr>
          </a:p>
        </p:txBody>
      </p:sp>
      <p:sp>
        <p:nvSpPr>
          <p:cNvPr id="4" name="文本占位符 3"/>
          <p:cNvSpPr>
            <a:spLocks noGrp="1"/>
          </p:cNvSpPr>
          <p:nvPr>
            <p:ph type="body" idx="1"/>
          </p:nvPr>
        </p:nvSpPr>
        <p:spPr/>
        <p:txBody>
          <a:bodyPr/>
          <a:lstStyle/>
          <a:p>
            <a:pPr fontAlgn="base">
              <a:spcBef>
                <a:spcPct val="0"/>
              </a:spcBef>
              <a:spcAft>
                <a:spcPct val="0"/>
              </a:spcAft>
              <a:defRPr/>
            </a:pPr>
            <a:r>
              <a:rPr lang="en-US" altLang="zh-CN" dirty="0">
                <a:solidFill>
                  <a:prstClr val="black">
                    <a:lumMod val="75000"/>
                    <a:lumOff val="25000"/>
                  </a:prstClr>
                </a:solidFill>
                <a:latin typeface="方正兰亭黑_GBK"/>
                <a:ea typeface="方正兰亭黑_GBK"/>
              </a:rPr>
              <a:t>Demonstration  of research results</a:t>
            </a:r>
            <a:endParaRPr lang="en-US" altLang="zh-CN" dirty="0">
              <a:solidFill>
                <a:prstClr val="black">
                  <a:lumMod val="75000"/>
                  <a:lumOff val="25000"/>
                </a:prstClr>
              </a:solidFill>
              <a:latin typeface="方正兰亭黑_GBK"/>
              <a:ea typeface="方正兰亭黑_GBK"/>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4239953" y="433493"/>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80732" y="1336604"/>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5207002" y="547152"/>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a:solidFill>
                  <a:srgbClr val="27506E"/>
                </a:solidFill>
                <a:latin typeface="方正兰亭黑_GBK"/>
                <a:ea typeface="方正兰亭黑_GBK"/>
              </a:rPr>
              <a:t>研究</a:t>
            </a:r>
            <a:r>
              <a:rPr lang="zh-CN" altLang="en-US" sz="2400">
                <a:solidFill>
                  <a:srgbClr val="27506E"/>
                </a:solidFill>
                <a:latin typeface="方正兰亭黑_GBK"/>
                <a:ea typeface="方正兰亭黑_GBK"/>
              </a:rPr>
              <a:t>成果展示</a:t>
            </a:r>
            <a:endParaRPr lang="zh-CN" altLang="en-US" sz="2400">
              <a:solidFill>
                <a:srgbClr val="27506E"/>
              </a:solidFill>
              <a:latin typeface="方正兰亭黑_GBK"/>
              <a:ea typeface="方正兰亭黑_GBK"/>
            </a:endParaRPr>
          </a:p>
        </p:txBody>
      </p:sp>
      <p:sp>
        <p:nvSpPr>
          <p:cNvPr id="22" name="文本框 6"/>
          <p:cNvSpPr txBox="1">
            <a:spLocks noChangeArrowheads="1"/>
          </p:cNvSpPr>
          <p:nvPr/>
        </p:nvSpPr>
        <p:spPr bwMode="auto">
          <a:xfrm>
            <a:off x="4729550" y="1007845"/>
            <a:ext cx="27736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prstClr val="black">
                    <a:lumMod val="75000"/>
                    <a:lumOff val="25000"/>
                  </a:prstClr>
                </a:solidFill>
                <a:latin typeface="方正兰亭黑_GBK"/>
                <a:ea typeface="方正兰亭黑_GBK"/>
              </a:rPr>
              <a:t>Demonstration  of research results</a:t>
            </a:r>
            <a:endParaRPr lang="en-US" altLang="zh-CN" sz="1200">
              <a:solidFill>
                <a:prstClr val="black">
                  <a:lumMod val="75000"/>
                  <a:lumOff val="25000"/>
                </a:prstClr>
              </a:solidFill>
              <a:latin typeface="方正兰亭黑_GBK"/>
              <a:ea typeface="方正兰亭黑_GBK"/>
            </a:endParaRPr>
          </a:p>
        </p:txBody>
      </p:sp>
      <p:sp>
        <p:nvSpPr>
          <p:cNvPr id="97" name="Rectangle 8"/>
          <p:cNvSpPr>
            <a:spLocks noChangeArrowheads="1"/>
          </p:cNvSpPr>
          <p:nvPr/>
        </p:nvSpPr>
        <p:spPr bwMode="auto">
          <a:xfrm>
            <a:off x="4894791" y="2040983"/>
            <a:ext cx="2413000" cy="32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p>
        </p:txBody>
      </p:sp>
      <p:sp>
        <p:nvSpPr>
          <p:cNvPr id="103" name="Rectangle 8"/>
          <p:cNvSpPr>
            <a:spLocks noChangeArrowheads="1"/>
          </p:cNvSpPr>
          <p:nvPr/>
        </p:nvSpPr>
        <p:spPr bwMode="auto">
          <a:xfrm>
            <a:off x="8391987" y="2040983"/>
            <a:ext cx="2413000" cy="32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p>
        </p:txBody>
      </p:sp>
      <p:pic>
        <p:nvPicPr>
          <p:cNvPr id="11" name="图片 2" descr="1"/>
          <p:cNvPicPr>
            <a:picLocks noChangeAspect="1"/>
          </p:cNvPicPr>
          <p:nvPr/>
        </p:nvPicPr>
        <p:blipFill>
          <a:blip r:embed="rId1"/>
          <a:stretch>
            <a:fillRect/>
          </a:stretch>
        </p:blipFill>
        <p:spPr>
          <a:xfrm>
            <a:off x="1169670" y="1753870"/>
            <a:ext cx="9635490" cy="4134485"/>
          </a:xfrm>
          <a:prstGeom prst="rect">
            <a:avLst/>
          </a:prstGeom>
        </p:spPr>
      </p:pic>
      <p:sp>
        <p:nvSpPr>
          <p:cNvPr id="2" name="文本框 1"/>
          <p:cNvSpPr txBox="1"/>
          <p:nvPr/>
        </p:nvSpPr>
        <p:spPr>
          <a:xfrm>
            <a:off x="4652645" y="6167755"/>
            <a:ext cx="5253355" cy="368300"/>
          </a:xfrm>
          <a:prstGeom prst="rect">
            <a:avLst/>
          </a:prstGeom>
          <a:noFill/>
        </p:spPr>
        <p:txBody>
          <a:bodyPr wrap="square" rtlCol="0">
            <a:spAutoFit/>
          </a:bodyPr>
          <a:p>
            <a:r>
              <a:rPr lang="zh-CN" altLang="en-US"/>
              <a:t>系统登陆页面</a:t>
            </a:r>
            <a:endParaRPr lang="zh-CN" altLang="en-US"/>
          </a:p>
        </p:txBody>
      </p:sp>
    </p:spTree>
    <p:custDataLst>
      <p:tags r:id="rId2"/>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8"/>
          <p:cNvSpPr>
            <a:spLocks noChangeArrowheads="1"/>
          </p:cNvSpPr>
          <p:nvPr/>
        </p:nvSpPr>
        <p:spPr bwMode="auto">
          <a:xfrm>
            <a:off x="4894791" y="2040983"/>
            <a:ext cx="2413000" cy="32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p>
        </p:txBody>
      </p:sp>
      <p:sp>
        <p:nvSpPr>
          <p:cNvPr id="103" name="Rectangle 8"/>
          <p:cNvSpPr>
            <a:spLocks noChangeArrowheads="1"/>
          </p:cNvSpPr>
          <p:nvPr/>
        </p:nvSpPr>
        <p:spPr bwMode="auto">
          <a:xfrm>
            <a:off x="8391987" y="2040983"/>
            <a:ext cx="2413000" cy="32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p>
        </p:txBody>
      </p:sp>
      <p:sp>
        <p:nvSpPr>
          <p:cNvPr id="6" name="文本框 5"/>
          <p:cNvSpPr txBox="1"/>
          <p:nvPr/>
        </p:nvSpPr>
        <p:spPr>
          <a:xfrm>
            <a:off x="297815" y="349250"/>
            <a:ext cx="4150995" cy="460375"/>
          </a:xfrm>
          <a:prstGeom prst="rect">
            <a:avLst/>
          </a:prstGeom>
          <a:noFill/>
        </p:spPr>
        <p:txBody>
          <a:bodyPr wrap="square" rtlCol="0">
            <a:spAutoFit/>
          </a:bodyPr>
          <a:p>
            <a:r>
              <a:rPr lang="en-US" altLang="zh-CN" sz="2400">
                <a:ln>
                  <a:solidFill>
                    <a:sysClr val="windowText" lastClr="000000"/>
                  </a:solidFill>
                </a:ln>
              </a:rPr>
              <a:t>1.</a:t>
            </a:r>
            <a:r>
              <a:rPr lang="zh-CN" altLang="en-US" sz="2400">
                <a:ln>
                  <a:solidFill>
                    <a:sysClr val="windowText" lastClr="000000"/>
                  </a:solidFill>
                </a:ln>
              </a:rPr>
              <a:t>教师用户登陆</a:t>
            </a:r>
            <a:endParaRPr lang="zh-CN" altLang="en-US" sz="2400">
              <a:ln>
                <a:solidFill>
                  <a:sysClr val="windowText" lastClr="000000"/>
                </a:solidFill>
              </a:ln>
            </a:endParaRPr>
          </a:p>
        </p:txBody>
      </p:sp>
      <p:pic>
        <p:nvPicPr>
          <p:cNvPr id="7" name="图片 6" descr="教师"/>
          <p:cNvPicPr>
            <a:picLocks noChangeAspect="1"/>
          </p:cNvPicPr>
          <p:nvPr/>
        </p:nvPicPr>
        <p:blipFill>
          <a:blip r:embed="rId1"/>
          <a:stretch>
            <a:fillRect/>
          </a:stretch>
        </p:blipFill>
        <p:spPr>
          <a:xfrm>
            <a:off x="654050" y="967740"/>
            <a:ext cx="10765790" cy="4562475"/>
          </a:xfrm>
          <a:prstGeom prst="rect">
            <a:avLst/>
          </a:prstGeom>
        </p:spPr>
      </p:pic>
    </p:spTree>
    <p:custDataLst>
      <p:tags r:id="rId2"/>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8"/>
          <p:cNvSpPr>
            <a:spLocks noChangeArrowheads="1"/>
          </p:cNvSpPr>
          <p:nvPr/>
        </p:nvSpPr>
        <p:spPr bwMode="auto">
          <a:xfrm>
            <a:off x="4894791" y="2040983"/>
            <a:ext cx="2413000" cy="32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p>
        </p:txBody>
      </p:sp>
      <p:sp>
        <p:nvSpPr>
          <p:cNvPr id="103" name="Rectangle 8"/>
          <p:cNvSpPr>
            <a:spLocks noChangeArrowheads="1"/>
          </p:cNvSpPr>
          <p:nvPr/>
        </p:nvSpPr>
        <p:spPr bwMode="auto">
          <a:xfrm>
            <a:off x="8391987" y="2040983"/>
            <a:ext cx="2413000" cy="32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p>
        </p:txBody>
      </p:sp>
      <p:sp>
        <p:nvSpPr>
          <p:cNvPr id="6" name="文本框 5"/>
          <p:cNvSpPr txBox="1"/>
          <p:nvPr/>
        </p:nvSpPr>
        <p:spPr>
          <a:xfrm>
            <a:off x="306705" y="271780"/>
            <a:ext cx="4150995" cy="460375"/>
          </a:xfrm>
          <a:prstGeom prst="rect">
            <a:avLst/>
          </a:prstGeom>
          <a:noFill/>
        </p:spPr>
        <p:txBody>
          <a:bodyPr wrap="square" rtlCol="0">
            <a:spAutoFit/>
          </a:bodyPr>
          <a:p>
            <a:r>
              <a:rPr lang="en-US" altLang="zh-CN" sz="2400">
                <a:ln>
                  <a:solidFill>
                    <a:sysClr val="windowText" lastClr="000000"/>
                  </a:solidFill>
                </a:ln>
              </a:rPr>
              <a:t>2.</a:t>
            </a:r>
            <a:r>
              <a:rPr lang="zh-CN" altLang="en-US" sz="2400">
                <a:ln>
                  <a:solidFill>
                    <a:sysClr val="windowText" lastClr="000000"/>
                  </a:solidFill>
                </a:ln>
              </a:rPr>
              <a:t>管理员</a:t>
            </a:r>
            <a:r>
              <a:rPr lang="zh-CN" altLang="en-US" sz="2400">
                <a:ln>
                  <a:solidFill>
                    <a:sysClr val="windowText" lastClr="000000"/>
                  </a:solidFill>
                </a:ln>
              </a:rPr>
              <a:t>用户登陆</a:t>
            </a:r>
            <a:endParaRPr lang="zh-CN" altLang="en-US" sz="2400">
              <a:ln>
                <a:solidFill>
                  <a:sysClr val="windowText" lastClr="000000"/>
                </a:solidFill>
              </a:ln>
            </a:endParaRPr>
          </a:p>
        </p:txBody>
      </p:sp>
      <p:pic>
        <p:nvPicPr>
          <p:cNvPr id="2" name="图片 1" descr="管理员"/>
          <p:cNvPicPr>
            <a:picLocks noChangeAspect="1"/>
          </p:cNvPicPr>
          <p:nvPr/>
        </p:nvPicPr>
        <p:blipFill>
          <a:blip r:embed="rId1"/>
          <a:stretch>
            <a:fillRect/>
          </a:stretch>
        </p:blipFill>
        <p:spPr>
          <a:xfrm>
            <a:off x="746760" y="848995"/>
            <a:ext cx="9618980" cy="5309870"/>
          </a:xfrm>
          <a:prstGeom prst="rect">
            <a:avLst/>
          </a:prstGeom>
        </p:spPr>
      </p:pic>
    </p:spTree>
    <p:custDataLst>
      <p:tags r:id="rId2"/>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6"/>
          <p:cNvSpPr txBox="1">
            <a:spLocks noChangeArrowheads="1"/>
          </p:cNvSpPr>
          <p:nvPr/>
        </p:nvSpPr>
        <p:spPr bwMode="auto">
          <a:xfrm>
            <a:off x="3778163" y="4109838"/>
            <a:ext cx="4652643"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50000"/>
              </a:lnSpc>
              <a:spcBef>
                <a:spcPct val="0"/>
              </a:spcBef>
              <a:spcAft>
                <a:spcPct val="0"/>
              </a:spcAft>
              <a:defRPr/>
            </a:pPr>
            <a:r>
              <a:rPr lang="en-US" altLang="zh-CN" sz="1065">
                <a:solidFill>
                  <a:prstClr val="black">
                    <a:lumMod val="85000"/>
                    <a:lumOff val="15000"/>
                  </a:prstClr>
                </a:solidFill>
                <a:latin typeface="微软雅黑 Light" panose="020B0502040204020203" charset="-122"/>
                <a:ea typeface="微软雅黑 Light" panose="020B0502040204020203" charset="-122"/>
              </a:rPr>
              <a:t>Lorem ipsum dolor sit amet, consectetur adipiscing elit. Donec luctus nibh sit amet sem vulputate venenatis bibendum orci pulvinar. </a:t>
            </a:r>
            <a:endParaRPr lang="en-US" altLang="zh-CN" sz="1065">
              <a:solidFill>
                <a:prstClr val="black">
                  <a:lumMod val="85000"/>
                  <a:lumOff val="15000"/>
                </a:prstClr>
              </a:solidFill>
              <a:latin typeface="微软雅黑 Light" panose="020B0502040204020203" charset="-122"/>
              <a:ea typeface="微软雅黑 Light" panose="020B0502040204020203" charset="-122"/>
            </a:endParaRPr>
          </a:p>
        </p:txBody>
      </p:sp>
      <p:sp>
        <p:nvSpPr>
          <p:cNvPr id="2" name="标题 1"/>
          <p:cNvSpPr>
            <a:spLocks noGrp="1"/>
          </p:cNvSpPr>
          <p:nvPr>
            <p:ph type="title"/>
          </p:nvPr>
        </p:nvSpPr>
        <p:spPr/>
        <p:txBody>
          <a:bodyPr/>
          <a:lstStyle/>
          <a:p>
            <a:pPr fontAlgn="base">
              <a:spcAft>
                <a:spcPct val="0"/>
              </a:spcAft>
              <a:defRPr/>
            </a:pPr>
            <a:r>
              <a:rPr lang="zh-CN" altLang="en-US" b="1" dirty="0">
                <a:latin typeface="方正兰亭黑_GBK"/>
                <a:ea typeface="方正兰亭黑_GBK"/>
              </a:rPr>
              <a:t>论文总结</a:t>
            </a:r>
            <a:endParaRPr lang="zh-CN" altLang="en-US" b="1" dirty="0">
              <a:latin typeface="方正兰亭黑_GBK"/>
              <a:ea typeface="方正兰亭黑_GBK"/>
            </a:endParaRPr>
          </a:p>
        </p:txBody>
      </p:sp>
      <p:sp>
        <p:nvSpPr>
          <p:cNvPr id="4" name="文本占位符 3"/>
          <p:cNvSpPr>
            <a:spLocks noGrp="1"/>
          </p:cNvSpPr>
          <p:nvPr>
            <p:ph type="body" idx="1"/>
          </p:nvPr>
        </p:nvSpPr>
        <p:spPr/>
        <p:txBody>
          <a:bodyPr/>
          <a:lstStyle/>
          <a:p>
            <a:pPr fontAlgn="base">
              <a:spcBef>
                <a:spcPct val="0"/>
              </a:spcBef>
              <a:spcAft>
                <a:spcPct val="0"/>
              </a:spcAft>
              <a:defRPr/>
            </a:pPr>
            <a:r>
              <a:rPr lang="en-US" altLang="zh-CN" dirty="0">
                <a:solidFill>
                  <a:prstClr val="black">
                    <a:lumMod val="75000"/>
                    <a:lumOff val="25000"/>
                  </a:prstClr>
                </a:solidFill>
                <a:latin typeface="方正兰亭黑_GBK"/>
                <a:ea typeface="方正兰亭黑_GBK"/>
              </a:rPr>
              <a:t>Paper Summary</a:t>
            </a:r>
            <a:endParaRPr lang="en-US" altLang="zh-CN" dirty="0">
              <a:solidFill>
                <a:prstClr val="black">
                  <a:lumMod val="75000"/>
                  <a:lumOff val="25000"/>
                </a:prstClr>
              </a:solidFill>
              <a:latin typeface="方正兰亭黑_GBK"/>
              <a:ea typeface="方正兰亭黑_GBK"/>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4239953" y="433493"/>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80732" y="1336604"/>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5394962" y="515402"/>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a:solidFill>
                  <a:srgbClr val="27506E"/>
                </a:solidFill>
                <a:latin typeface="方正兰亭黑_GBK"/>
                <a:ea typeface="方正兰亭黑_GBK"/>
              </a:rPr>
              <a:t>论文总结</a:t>
            </a:r>
            <a:endParaRPr lang="zh-CN" altLang="en-US" sz="2400">
              <a:solidFill>
                <a:srgbClr val="27506E"/>
              </a:solidFill>
              <a:latin typeface="方正兰亭黑_GBK"/>
              <a:ea typeface="方正兰亭黑_GBK"/>
            </a:endParaRPr>
          </a:p>
        </p:txBody>
      </p:sp>
      <p:sp>
        <p:nvSpPr>
          <p:cNvPr id="22" name="文本框 6"/>
          <p:cNvSpPr txBox="1">
            <a:spLocks noChangeArrowheads="1"/>
          </p:cNvSpPr>
          <p:nvPr/>
        </p:nvSpPr>
        <p:spPr bwMode="auto">
          <a:xfrm>
            <a:off x="5529648" y="1007845"/>
            <a:ext cx="11734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prstClr val="black">
                    <a:lumMod val="75000"/>
                    <a:lumOff val="25000"/>
                  </a:prstClr>
                </a:solidFill>
                <a:latin typeface="方正兰亭黑_GBK"/>
                <a:ea typeface="方正兰亭黑_GBK"/>
              </a:rPr>
              <a:t>Paper Summary</a:t>
            </a:r>
            <a:endParaRPr lang="en-US" altLang="zh-CN" sz="1200">
              <a:solidFill>
                <a:prstClr val="black">
                  <a:lumMod val="75000"/>
                  <a:lumOff val="25000"/>
                </a:prstClr>
              </a:solidFill>
              <a:latin typeface="方正兰亭黑_GBK"/>
              <a:ea typeface="方正兰亭黑_GBK"/>
            </a:endParaRPr>
          </a:p>
        </p:txBody>
      </p:sp>
      <p:sp>
        <p:nvSpPr>
          <p:cNvPr id="2" name="文本框 1"/>
          <p:cNvSpPr txBox="1"/>
          <p:nvPr/>
        </p:nvSpPr>
        <p:spPr>
          <a:xfrm>
            <a:off x="227330" y="1536700"/>
            <a:ext cx="11696700" cy="3784600"/>
          </a:xfrm>
          <a:prstGeom prst="rect">
            <a:avLst/>
          </a:prstGeom>
          <a:noFill/>
        </p:spPr>
        <p:txBody>
          <a:bodyPr wrap="square" rtlCol="0">
            <a:spAutoFit/>
          </a:bodyPr>
          <a:p>
            <a:r>
              <a:rPr lang="zh-CN" altLang="en-US" sz="2400"/>
              <a:t>（1）首先要明确国内外的相关研究情况，了解背景和意义，本课题的主要研究内容</a:t>
            </a:r>
            <a:endParaRPr lang="zh-CN" altLang="en-US" sz="2400"/>
          </a:p>
          <a:p>
            <a:r>
              <a:rPr lang="zh-CN" altLang="en-US" sz="2400"/>
              <a:t>（2）学习与教师工作量统计系统的相关知识，。</a:t>
            </a:r>
            <a:endParaRPr lang="zh-CN" altLang="en-US" sz="2400"/>
          </a:p>
          <a:p>
            <a:r>
              <a:rPr lang="zh-CN" altLang="en-US" sz="2400"/>
              <a:t>（3）因为本课题是教师工作量统计系统，所以应着重研究教师工作量的计算方式</a:t>
            </a:r>
            <a:endParaRPr lang="zh-CN" altLang="en-US" sz="2400"/>
          </a:p>
          <a:p>
            <a:r>
              <a:rPr lang="zh-CN" altLang="en-US" sz="2400"/>
              <a:t>（4）系统的可行性分析与需求分析。</a:t>
            </a:r>
            <a:endParaRPr lang="zh-CN" altLang="en-US" sz="2400"/>
          </a:p>
          <a:p>
            <a:r>
              <a:rPr lang="zh-CN" altLang="en-US" sz="2400"/>
              <a:t>（5）此时已经明确系统的功能需求，接下来要做的就是概要设计</a:t>
            </a:r>
            <a:endParaRPr lang="zh-CN" altLang="en-US" sz="2400"/>
          </a:p>
          <a:p>
            <a:r>
              <a:rPr lang="zh-CN" altLang="en-US" sz="2400"/>
              <a:t>（6）以总体的概要设计作为基础，然后对系统进行进一步详细的设计和代码的实现</a:t>
            </a:r>
            <a:endParaRPr lang="zh-CN" altLang="en-US" sz="2400"/>
          </a:p>
          <a:p>
            <a:r>
              <a:rPr lang="zh-CN" altLang="en-US" sz="2400"/>
              <a:t>（7）在系统编写完之后，便是对系统的功能进行测试</a:t>
            </a:r>
            <a:endParaRPr lang="zh-CN" altLang="en-US" sz="2400"/>
          </a:p>
          <a:p>
            <a:r>
              <a:rPr lang="zh-CN" altLang="en-US" sz="2400"/>
              <a:t>  不足：</a:t>
            </a:r>
            <a:endParaRPr lang="zh-CN" altLang="en-US" sz="2400"/>
          </a:p>
          <a:p>
            <a:r>
              <a:rPr lang="zh-CN" altLang="en-US" sz="2400"/>
              <a:t>（1）对系统的页面设计进行再次美化，当前页面简洁足够，但美观不足。</a:t>
            </a:r>
            <a:endParaRPr lang="zh-CN" altLang="en-US" sz="2400"/>
          </a:p>
          <a:p>
            <a:r>
              <a:rPr lang="zh-CN" altLang="en-US" sz="2400"/>
              <a:t>（2）对系统的功能再次进行优化，能够实现教师工作量查询结果的下载和打印功能</a:t>
            </a:r>
            <a:r>
              <a:rPr lang="zh-CN" altLang="en-US" sz="2000"/>
              <a:t>。</a:t>
            </a:r>
            <a:endParaRPr lang="zh-CN" altLang="en-US" sz="200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fontAlgn="base">
              <a:spcAft>
                <a:spcPct val="0"/>
              </a:spcAft>
              <a:defRPr/>
            </a:pPr>
            <a:r>
              <a:rPr lang="zh-CN" altLang="en-US" b="1" dirty="0">
                <a:latin typeface="方正兰亭黑_GBK"/>
                <a:ea typeface="方正兰亭黑_GBK"/>
              </a:rPr>
              <a:t>感谢各位老师</a:t>
            </a:r>
            <a:r>
              <a:rPr lang="zh-CN" altLang="en-US" b="1" dirty="0">
                <a:latin typeface="方正兰亭黑_GBK"/>
                <a:ea typeface="方正兰亭黑_GBK"/>
              </a:rPr>
              <a:t>批评指正</a:t>
            </a:r>
            <a:endParaRPr lang="zh-CN" altLang="en-US" b="1" dirty="0">
              <a:latin typeface="方正兰亭黑_GBK"/>
              <a:ea typeface="方正兰亭黑_GBK"/>
            </a:endParaRPr>
          </a:p>
        </p:txBody>
      </p:sp>
      <p:sp>
        <p:nvSpPr>
          <p:cNvPr id="4" name="副标题 3"/>
          <p:cNvSpPr>
            <a:spLocks noGrp="1"/>
          </p:cNvSpPr>
          <p:nvPr>
            <p:ph type="subTitle" idx="1"/>
          </p:nvPr>
        </p:nvSpPr>
        <p:spPr/>
        <p:txBody>
          <a:bodyPr/>
          <a:lstStyle/>
          <a:p>
            <a:pPr fontAlgn="base">
              <a:spcBef>
                <a:spcPct val="0"/>
              </a:spcBef>
              <a:spcAft>
                <a:spcPct val="0"/>
              </a:spcAft>
              <a:defRPr/>
            </a:pPr>
            <a:r>
              <a:rPr lang="en-US" altLang="zh-CN" dirty="0">
                <a:solidFill>
                  <a:prstClr val="black">
                    <a:lumMod val="75000"/>
                    <a:lumOff val="25000"/>
                  </a:prstClr>
                </a:solidFill>
                <a:latin typeface="方正兰亭黑_GBK"/>
                <a:ea typeface="方正兰亭黑_GBK"/>
              </a:rPr>
              <a:t>Thank you for your criticism</a:t>
            </a:r>
            <a:endParaRPr lang="en-US" altLang="zh-CN" dirty="0">
              <a:solidFill>
                <a:prstClr val="black">
                  <a:lumMod val="75000"/>
                  <a:lumOff val="25000"/>
                </a:prstClr>
              </a:solidFill>
              <a:latin typeface="方正兰亭黑_GBK"/>
              <a:ea typeface="方正兰亭黑_GBK"/>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5322889" y="474669"/>
            <a:ext cx="1546225" cy="748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4265" b="1">
                <a:solidFill>
                  <a:srgbClr val="27506E"/>
                </a:solidFill>
                <a:latin typeface="方正兰亭黑_GBK"/>
                <a:ea typeface="方正兰亭黑_GBK"/>
              </a:rPr>
              <a:t>目 录</a:t>
            </a:r>
            <a:endParaRPr lang="zh-CN" altLang="en-US" sz="4265" b="1">
              <a:solidFill>
                <a:srgbClr val="27506E"/>
              </a:solidFill>
              <a:latin typeface="方正兰亭黑_GBK"/>
              <a:ea typeface="方正兰亭黑_GBK"/>
            </a:endParaRPr>
          </a:p>
        </p:txBody>
      </p:sp>
      <p:sp>
        <p:nvSpPr>
          <p:cNvPr id="15" name="文本框 5"/>
          <p:cNvSpPr txBox="1">
            <a:spLocks noChangeArrowheads="1"/>
          </p:cNvSpPr>
          <p:nvPr/>
        </p:nvSpPr>
        <p:spPr bwMode="auto">
          <a:xfrm>
            <a:off x="5529579" y="1181433"/>
            <a:ext cx="1132840"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65">
                <a:solidFill>
                  <a:srgbClr val="27506E"/>
                </a:solidFill>
                <a:latin typeface="方正兰亭黑_GBK"/>
                <a:ea typeface="方正兰亭黑_GBK"/>
              </a:rPr>
              <a:t>CONTENTS</a:t>
            </a:r>
            <a:endParaRPr lang="zh-CN" altLang="en-US" sz="1865">
              <a:solidFill>
                <a:srgbClr val="27506E"/>
              </a:solidFill>
              <a:latin typeface="方正兰亭黑_GBK"/>
              <a:ea typeface="方正兰亭黑_GBK"/>
            </a:endParaRPr>
          </a:p>
        </p:txBody>
      </p:sp>
      <p:sp>
        <p:nvSpPr>
          <p:cNvPr id="11" name="文本框 6"/>
          <p:cNvSpPr txBox="1">
            <a:spLocks noChangeArrowheads="1"/>
          </p:cNvSpPr>
          <p:nvPr/>
        </p:nvSpPr>
        <p:spPr bwMode="auto">
          <a:xfrm>
            <a:off x="1086777" y="4143001"/>
            <a:ext cx="2082800"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65">
                <a:solidFill>
                  <a:srgbClr val="27506E"/>
                </a:solidFill>
                <a:latin typeface="方正兰亭黑_GBK"/>
                <a:ea typeface="方正兰亭黑_GBK"/>
              </a:rPr>
              <a:t>选题的背景与意义</a:t>
            </a:r>
            <a:endParaRPr lang="zh-CN" altLang="en-US" sz="1865">
              <a:solidFill>
                <a:srgbClr val="27506E"/>
              </a:solidFill>
              <a:latin typeface="方正兰亭黑_GBK"/>
              <a:ea typeface="方正兰亭黑_GBK"/>
            </a:endParaRPr>
          </a:p>
        </p:txBody>
      </p:sp>
      <p:sp>
        <p:nvSpPr>
          <p:cNvPr id="12" name="文本框 12"/>
          <p:cNvSpPr txBox="1">
            <a:spLocks noChangeArrowheads="1"/>
          </p:cNvSpPr>
          <p:nvPr/>
        </p:nvSpPr>
        <p:spPr bwMode="auto">
          <a:xfrm>
            <a:off x="3677608" y="4173200"/>
            <a:ext cx="1845310" cy="37846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65">
                <a:solidFill>
                  <a:srgbClr val="27506E"/>
                </a:solidFill>
                <a:latin typeface="方正兰亭黑_GBK"/>
                <a:ea typeface="方正兰亭黑_GBK"/>
              </a:rPr>
              <a:t>研究方法及过程</a:t>
            </a:r>
            <a:endParaRPr lang="zh-CN" altLang="en-US" sz="1865">
              <a:solidFill>
                <a:srgbClr val="27506E"/>
              </a:solidFill>
              <a:latin typeface="方正兰亭黑_GBK"/>
              <a:ea typeface="方正兰亭黑_GBK"/>
            </a:endParaRPr>
          </a:p>
        </p:txBody>
      </p:sp>
      <p:sp>
        <p:nvSpPr>
          <p:cNvPr id="13" name="文本框 14"/>
          <p:cNvSpPr txBox="1">
            <a:spLocks noChangeArrowheads="1"/>
          </p:cNvSpPr>
          <p:nvPr/>
        </p:nvSpPr>
        <p:spPr bwMode="auto">
          <a:xfrm>
            <a:off x="6748938" y="4173199"/>
            <a:ext cx="1607820" cy="37846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65">
                <a:solidFill>
                  <a:srgbClr val="27506E"/>
                </a:solidFill>
                <a:latin typeface="方正兰亭黑_GBK"/>
                <a:ea typeface="方正兰亭黑_GBK"/>
              </a:rPr>
              <a:t>研究</a:t>
            </a:r>
            <a:r>
              <a:rPr lang="zh-CN" altLang="en-US" sz="1865">
                <a:solidFill>
                  <a:srgbClr val="27506E"/>
                </a:solidFill>
                <a:latin typeface="方正兰亭黑_GBK"/>
                <a:ea typeface="方正兰亭黑_GBK"/>
              </a:rPr>
              <a:t>成果展示</a:t>
            </a:r>
            <a:endParaRPr lang="zh-CN" altLang="en-US" sz="1865">
              <a:solidFill>
                <a:srgbClr val="27506E"/>
              </a:solidFill>
              <a:latin typeface="方正兰亭黑_GBK"/>
              <a:ea typeface="方正兰亭黑_GBK"/>
            </a:endParaRPr>
          </a:p>
        </p:txBody>
      </p:sp>
      <p:sp>
        <p:nvSpPr>
          <p:cNvPr id="14" name="文本框 14"/>
          <p:cNvSpPr txBox="1">
            <a:spLocks noChangeArrowheads="1"/>
          </p:cNvSpPr>
          <p:nvPr/>
        </p:nvSpPr>
        <p:spPr bwMode="auto">
          <a:xfrm>
            <a:off x="9152220" y="4173199"/>
            <a:ext cx="1132840" cy="37846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65">
                <a:solidFill>
                  <a:srgbClr val="27506E"/>
                </a:solidFill>
                <a:latin typeface="方正兰亭黑_GBK"/>
                <a:ea typeface="方正兰亭黑_GBK"/>
              </a:rPr>
              <a:t>论文总结</a:t>
            </a:r>
            <a:endParaRPr lang="zh-CN" altLang="en-US" sz="1865">
              <a:solidFill>
                <a:srgbClr val="27506E"/>
              </a:solidFill>
              <a:latin typeface="方正兰亭黑_GBK"/>
              <a:ea typeface="方正兰亭黑_GBK"/>
            </a:endParaRPr>
          </a:p>
        </p:txBody>
      </p:sp>
      <p:sp>
        <p:nvSpPr>
          <p:cNvPr id="18" name="文本框 6"/>
          <p:cNvSpPr txBox="1">
            <a:spLocks noChangeArrowheads="1"/>
          </p:cNvSpPr>
          <p:nvPr/>
        </p:nvSpPr>
        <p:spPr bwMode="auto">
          <a:xfrm>
            <a:off x="1312555" y="4901089"/>
            <a:ext cx="309880"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endParaRPr lang="zh-CN" altLang="en-US" sz="1865">
              <a:solidFill>
                <a:srgbClr val="27506E"/>
              </a:solidFill>
              <a:latin typeface="方正兰亭黑_GBK"/>
              <a:ea typeface="方正兰亭黑_GBK"/>
            </a:endParaRPr>
          </a:p>
        </p:txBody>
      </p:sp>
      <p:grpSp>
        <p:nvGrpSpPr>
          <p:cNvPr id="3" name="组合 2"/>
          <p:cNvGrpSpPr/>
          <p:nvPr/>
        </p:nvGrpSpPr>
        <p:grpSpPr>
          <a:xfrm>
            <a:off x="3983338" y="2545850"/>
            <a:ext cx="1310436" cy="1310436"/>
            <a:chOff x="2987503" y="1909387"/>
            <a:chExt cx="982827" cy="982827"/>
          </a:xfrm>
        </p:grpSpPr>
        <p:sp>
          <p:nvSpPr>
            <p:cNvPr id="17" name="椭圆 16"/>
            <p:cNvSpPr/>
            <p:nvPr/>
          </p:nvSpPr>
          <p:spPr>
            <a:xfrm>
              <a:off x="2987503" y="1909387"/>
              <a:ext cx="982827" cy="982827"/>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9" name="组合 18"/>
            <p:cNvGrpSpPr/>
            <p:nvPr/>
          </p:nvGrpSpPr>
          <p:grpSpPr>
            <a:xfrm rot="18900000">
              <a:off x="3299529" y="2254079"/>
              <a:ext cx="358775" cy="360362"/>
              <a:chOff x="5394325" y="2859088"/>
              <a:chExt cx="358775" cy="360362"/>
            </a:xfrm>
            <a:solidFill>
              <a:srgbClr val="27506E"/>
            </a:solidFill>
          </p:grpSpPr>
          <p:sp>
            <p:nvSpPr>
              <p:cNvPr id="20"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3"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grpSp>
        <p:nvGrpSpPr>
          <p:cNvPr id="4" name="组合 3"/>
          <p:cNvGrpSpPr/>
          <p:nvPr/>
        </p:nvGrpSpPr>
        <p:grpSpPr>
          <a:xfrm>
            <a:off x="1512197" y="2484847"/>
            <a:ext cx="1310436" cy="1310436"/>
            <a:chOff x="1134147" y="1863635"/>
            <a:chExt cx="982827" cy="982827"/>
          </a:xfrm>
        </p:grpSpPr>
        <p:sp>
          <p:nvSpPr>
            <p:cNvPr id="16" name="椭圆 15"/>
            <p:cNvSpPr/>
            <p:nvPr/>
          </p:nvSpPr>
          <p:spPr>
            <a:xfrm>
              <a:off x="1134147" y="1863635"/>
              <a:ext cx="982827" cy="982827"/>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7" name="Group 69"/>
            <p:cNvGrpSpPr/>
            <p:nvPr/>
          </p:nvGrpSpPr>
          <p:grpSpPr>
            <a:xfrm>
              <a:off x="1445977" y="2186517"/>
              <a:ext cx="359165" cy="337063"/>
              <a:chOff x="10074275" y="1647825"/>
              <a:chExt cx="464344" cy="435769"/>
            </a:xfrm>
            <a:solidFill>
              <a:srgbClr val="27506E"/>
            </a:solidFill>
          </p:grpSpPr>
          <p:sp>
            <p:nvSpPr>
              <p:cNvPr id="28"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9"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0"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1"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2"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3"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4"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5"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6"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grpSp>
        <p:nvGrpSpPr>
          <p:cNvPr id="8" name="组合 7"/>
          <p:cNvGrpSpPr/>
          <p:nvPr/>
        </p:nvGrpSpPr>
        <p:grpSpPr>
          <a:xfrm>
            <a:off x="9045533" y="2576654"/>
            <a:ext cx="1310436" cy="1310436"/>
            <a:chOff x="6784149" y="1932490"/>
            <a:chExt cx="982827" cy="982827"/>
          </a:xfrm>
        </p:grpSpPr>
        <p:sp>
          <p:nvSpPr>
            <p:cNvPr id="7" name="椭圆 6"/>
            <p:cNvSpPr/>
            <p:nvPr/>
          </p:nvSpPr>
          <p:spPr>
            <a:xfrm>
              <a:off x="6784149" y="1932490"/>
              <a:ext cx="982827" cy="982827"/>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AutoShape 112"/>
            <p:cNvSpPr/>
            <p:nvPr/>
          </p:nvSpPr>
          <p:spPr bwMode="auto">
            <a:xfrm>
              <a:off x="7095381" y="2244516"/>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2" name="组合 1"/>
          <p:cNvGrpSpPr/>
          <p:nvPr/>
        </p:nvGrpSpPr>
        <p:grpSpPr>
          <a:xfrm>
            <a:off x="6659813" y="2545850"/>
            <a:ext cx="1310436" cy="1310436"/>
            <a:chOff x="4994859" y="1909387"/>
            <a:chExt cx="982827" cy="982827"/>
          </a:xfrm>
        </p:grpSpPr>
        <p:sp>
          <p:nvSpPr>
            <p:cNvPr id="6" name="椭圆 5"/>
            <p:cNvSpPr/>
            <p:nvPr/>
          </p:nvSpPr>
          <p:spPr>
            <a:xfrm>
              <a:off x="4994859" y="1909387"/>
              <a:ext cx="982827" cy="982827"/>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8" name="Group 112"/>
            <p:cNvGrpSpPr/>
            <p:nvPr/>
          </p:nvGrpSpPr>
          <p:grpSpPr>
            <a:xfrm>
              <a:off x="5306383" y="2232269"/>
              <a:ext cx="359779" cy="337063"/>
              <a:chOff x="5368132" y="3540125"/>
              <a:chExt cx="465138" cy="435769"/>
            </a:xfrm>
            <a:solidFill>
              <a:srgbClr val="27506E"/>
            </a:solidFill>
          </p:grpSpPr>
          <p:sp>
            <p:nvSpPr>
              <p:cNvPr id="39"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0"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spcAft>
                <a:spcPct val="0"/>
              </a:spcAft>
              <a:defRPr/>
            </a:pPr>
            <a:r>
              <a:rPr lang="zh-CN" altLang="en-US" b="1" dirty="0">
                <a:latin typeface="方正兰亭黑_GBK"/>
                <a:ea typeface="方正兰亭黑_GBK"/>
              </a:rPr>
              <a:t>选题的背景与意义</a:t>
            </a:r>
            <a:endParaRPr lang="zh-CN" altLang="en-US" b="1" dirty="0">
              <a:latin typeface="方正兰亭黑_GBK"/>
              <a:ea typeface="方正兰亭黑_GBK"/>
            </a:endParaRPr>
          </a:p>
        </p:txBody>
      </p:sp>
      <p:sp>
        <p:nvSpPr>
          <p:cNvPr id="4" name="文本占位符 3"/>
          <p:cNvSpPr>
            <a:spLocks noGrp="1"/>
          </p:cNvSpPr>
          <p:nvPr>
            <p:ph type="body" idx="1"/>
          </p:nvPr>
        </p:nvSpPr>
        <p:spPr/>
        <p:txBody>
          <a:bodyPr/>
          <a:lstStyle/>
          <a:p>
            <a:pPr fontAlgn="base">
              <a:spcBef>
                <a:spcPct val="0"/>
              </a:spcBef>
              <a:spcAft>
                <a:spcPct val="0"/>
              </a:spcAft>
              <a:defRPr/>
            </a:pPr>
            <a:r>
              <a:rPr lang="en-US" altLang="zh-CN" dirty="0">
                <a:solidFill>
                  <a:schemeClr val="tx1">
                    <a:lumMod val="75000"/>
                    <a:lumOff val="25000"/>
                  </a:schemeClr>
                </a:solidFill>
                <a:latin typeface="方正兰亭黑_GBK"/>
                <a:ea typeface="方正兰亭黑_GBK"/>
              </a:rPr>
              <a:t>Background and significance of the selected topic</a:t>
            </a:r>
            <a:endParaRPr lang="en-US" altLang="zh-CN" dirty="0">
              <a:solidFill>
                <a:schemeClr val="tx1">
                  <a:lumMod val="75000"/>
                  <a:lumOff val="25000"/>
                </a:schemeClr>
              </a:solidFill>
              <a:latin typeface="方正兰亭黑_GBK"/>
              <a:ea typeface="方正兰亭黑_GBK"/>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4239953" y="433493"/>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80732" y="1336604"/>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5242561" y="515402"/>
            <a:ext cx="1706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a:solidFill>
                  <a:srgbClr val="27506E"/>
                </a:solidFill>
                <a:latin typeface="方正兰亭黑_GBK"/>
                <a:ea typeface="方正兰亭黑_GBK"/>
              </a:rPr>
              <a:t>选题的背景</a:t>
            </a:r>
            <a:endParaRPr lang="zh-CN" altLang="en-US" sz="2400">
              <a:solidFill>
                <a:srgbClr val="27506E"/>
              </a:solidFill>
              <a:latin typeface="方正兰亭黑_GBK"/>
              <a:ea typeface="方正兰亭黑_GBK"/>
            </a:endParaRPr>
          </a:p>
        </p:txBody>
      </p:sp>
      <p:sp>
        <p:nvSpPr>
          <p:cNvPr id="22" name="文本框 6"/>
          <p:cNvSpPr txBox="1">
            <a:spLocks noChangeArrowheads="1"/>
          </p:cNvSpPr>
          <p:nvPr/>
        </p:nvSpPr>
        <p:spPr bwMode="auto">
          <a:xfrm>
            <a:off x="4805749" y="1007845"/>
            <a:ext cx="26212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75000"/>
                    <a:lumOff val="25000"/>
                  </a:schemeClr>
                </a:solidFill>
                <a:latin typeface="方正兰亭黑_GBK"/>
                <a:ea typeface="方正兰亭黑_GBK"/>
              </a:rPr>
              <a:t>Background of the selected topic</a:t>
            </a:r>
            <a:endParaRPr lang="en-US" altLang="zh-CN" sz="1200">
              <a:solidFill>
                <a:schemeClr val="tx1">
                  <a:lumMod val="75000"/>
                  <a:lumOff val="25000"/>
                </a:schemeClr>
              </a:solidFill>
              <a:latin typeface="方正兰亭黑_GBK"/>
              <a:ea typeface="方正兰亭黑_GBK"/>
            </a:endParaRPr>
          </a:p>
        </p:txBody>
      </p:sp>
      <p:sp>
        <p:nvSpPr>
          <p:cNvPr id="23" name="文本框 6"/>
          <p:cNvSpPr txBox="1">
            <a:spLocks noChangeArrowheads="1"/>
          </p:cNvSpPr>
          <p:nvPr/>
        </p:nvSpPr>
        <p:spPr bwMode="auto">
          <a:xfrm>
            <a:off x="1101725" y="1855470"/>
            <a:ext cx="102546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en-US" altLang="zh-CN" sz="160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    高校教师教学的工作量统计是高校日常教学工作中的一个极其重要的部分，教师的工作量管理工作能够直接对教学工作的质量产生影响，同时还与教师的切身利益息息相关，教学工作量 的管理工作如果做不好，将会很大程度上打击教师的积极性。而在计算机技术没有得到广泛应用的时候,各个高校对于教师工作量的统计和管理都是使用纯人工手动进行管理的方式,而此种方式又存在着诸多的弊端,若是稍有不慎,就可能造成数据的丢失、遗漏和错误,使得管理效率极其低下。</a:t>
            </a:r>
            <a:endParaRPr lang="en-US" altLang="zh-CN" sz="160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endParaRPr>
          </a:p>
          <a:p>
            <a:pPr fontAlgn="base">
              <a:lnSpc>
                <a:spcPct val="150000"/>
              </a:lnSpc>
              <a:spcBef>
                <a:spcPct val="0"/>
              </a:spcBef>
              <a:spcAft>
                <a:spcPct val="0"/>
              </a:spcAft>
              <a:defRPr/>
            </a:pPr>
            <a:r>
              <a:rPr lang="en-US" altLang="zh-CN" sz="160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    步入了21世纪之后，计算机技术得到了广泛的使用,而采用系统来进行信息化的管理方式也得到了越来越多的人的认可,随着计算机使用的普及,可以利用计算机来实现高校教师工作量统计与管理的信息化和智能化,而且计算机管理方式的优点也是人工管理方式所不及的,计算机有着存储量大、安全性能好等特点,同时可以准确、及时且又方便快捷的处理信息，可以使得教师工作量的统计与管理走向现今现代化,规范化与系统化,所以使用计算机来管理高校教师工作量可以大大提高管理效率,其好处是人工管理方式所远不能及的。</a:t>
            </a:r>
            <a:endParaRPr lang="en-US" altLang="zh-CN" sz="160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4239953" y="433493"/>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80732" y="1336604"/>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5242561" y="515402"/>
            <a:ext cx="1706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a:solidFill>
                  <a:srgbClr val="27506E"/>
                </a:solidFill>
                <a:latin typeface="方正兰亭黑_GBK"/>
                <a:ea typeface="方正兰亭黑_GBK"/>
              </a:rPr>
              <a:t>选题的意义</a:t>
            </a:r>
            <a:endParaRPr lang="zh-CN" altLang="en-US" sz="2400">
              <a:solidFill>
                <a:srgbClr val="27506E"/>
              </a:solidFill>
              <a:latin typeface="方正兰亭黑_GBK"/>
              <a:ea typeface="方正兰亭黑_GBK"/>
            </a:endParaRPr>
          </a:p>
        </p:txBody>
      </p:sp>
      <p:sp>
        <p:nvSpPr>
          <p:cNvPr id="22" name="文本框 6"/>
          <p:cNvSpPr txBox="1">
            <a:spLocks noChangeArrowheads="1"/>
          </p:cNvSpPr>
          <p:nvPr/>
        </p:nvSpPr>
        <p:spPr bwMode="auto">
          <a:xfrm>
            <a:off x="4729549" y="1007845"/>
            <a:ext cx="27736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75000"/>
                    <a:lumOff val="25000"/>
                  </a:schemeClr>
                </a:solidFill>
                <a:latin typeface="方正兰亭黑_GBK"/>
                <a:ea typeface="方正兰亭黑_GBK"/>
                <a:sym typeface="+mn-ea"/>
              </a:rPr>
              <a:t>S</a:t>
            </a:r>
            <a:r>
              <a:rPr lang="en-US" altLang="zh-CN" sz="1200">
                <a:solidFill>
                  <a:schemeClr val="tx1">
                    <a:lumMod val="75000"/>
                    <a:lumOff val="25000"/>
                  </a:schemeClr>
                </a:solidFill>
                <a:latin typeface="方正兰亭黑_GBK"/>
                <a:ea typeface="方正兰亭黑_GBK"/>
                <a:sym typeface="+mn-ea"/>
              </a:rPr>
              <a:t>ignificance</a:t>
            </a:r>
            <a:r>
              <a:rPr lang="en-US" altLang="zh-CN" sz="1200">
                <a:solidFill>
                  <a:schemeClr val="tx1">
                    <a:lumMod val="75000"/>
                    <a:lumOff val="25000"/>
                  </a:schemeClr>
                </a:solidFill>
                <a:latin typeface="方正兰亭黑_GBK"/>
                <a:ea typeface="方正兰亭黑_GBK"/>
              </a:rPr>
              <a:t> of the selected topic</a:t>
            </a:r>
            <a:endParaRPr lang="en-US" altLang="zh-CN" sz="1200">
              <a:solidFill>
                <a:schemeClr val="tx1">
                  <a:lumMod val="75000"/>
                  <a:lumOff val="25000"/>
                </a:schemeClr>
              </a:solidFill>
              <a:latin typeface="方正兰亭黑_GBK"/>
              <a:ea typeface="方正兰亭黑_GBK"/>
            </a:endParaRPr>
          </a:p>
        </p:txBody>
      </p:sp>
      <p:sp>
        <p:nvSpPr>
          <p:cNvPr id="23" name="文本框 6"/>
          <p:cNvSpPr txBox="1">
            <a:spLocks noChangeArrowheads="1"/>
          </p:cNvSpPr>
          <p:nvPr/>
        </p:nvSpPr>
        <p:spPr bwMode="auto">
          <a:xfrm>
            <a:off x="1101725" y="1855470"/>
            <a:ext cx="1025461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en-US" altLang="zh-CN" sz="160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    随着计算机技术的发展，以人工方式来对高校教师工作量进行统计与管理的方式已经逐渐跟不上需求，而使用计算机来管理教师的工作量的话，这样会更加规范，而且不容易出错，同时教师进行信息的查询也极为方便，可以利用已有的条件，来提高教师工作量的统计效率，更好的为教育服务。将高校教师的工作量统计与管理做成基于B/S的管理系统，可以实现随时随地的查询教师工作量，同时也让工作量的统计工作变得更加的方便且更加具有效率，这样就会显著的提高学校的教学管理工作。</a:t>
            </a:r>
            <a:endParaRPr lang="en-US" altLang="zh-CN" sz="160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spcAft>
                <a:spcPct val="0"/>
              </a:spcAft>
              <a:defRPr/>
            </a:pPr>
            <a:r>
              <a:rPr lang="zh-CN" altLang="en-US" b="1" dirty="0">
                <a:latin typeface="方正兰亭黑_GBK"/>
                <a:ea typeface="方正兰亭黑_GBK"/>
              </a:rPr>
              <a:t>研究方法及过程</a:t>
            </a:r>
            <a:endParaRPr lang="zh-CN" altLang="en-US" b="1" dirty="0">
              <a:latin typeface="方正兰亭黑_GBK"/>
              <a:ea typeface="方正兰亭黑_GBK"/>
            </a:endParaRPr>
          </a:p>
        </p:txBody>
      </p:sp>
      <p:sp>
        <p:nvSpPr>
          <p:cNvPr id="4" name="文本占位符 3"/>
          <p:cNvSpPr>
            <a:spLocks noGrp="1"/>
          </p:cNvSpPr>
          <p:nvPr>
            <p:ph type="body" idx="1"/>
          </p:nvPr>
        </p:nvSpPr>
        <p:spPr/>
        <p:txBody>
          <a:bodyPr/>
          <a:lstStyle/>
          <a:p>
            <a:pPr fontAlgn="base">
              <a:spcBef>
                <a:spcPct val="0"/>
              </a:spcBef>
              <a:spcAft>
                <a:spcPct val="0"/>
              </a:spcAft>
              <a:defRPr/>
            </a:pPr>
            <a:r>
              <a:rPr lang="en-US" altLang="zh-CN" dirty="0">
                <a:solidFill>
                  <a:prstClr val="black">
                    <a:lumMod val="75000"/>
                    <a:lumOff val="25000"/>
                  </a:prstClr>
                </a:solidFill>
                <a:latin typeface="方正兰亭黑_GBK"/>
                <a:ea typeface="方正兰亭黑_GBK"/>
              </a:rPr>
              <a:t>Research methods and processes</a:t>
            </a:r>
            <a:endParaRPr lang="en-US" altLang="zh-CN" dirty="0">
              <a:solidFill>
                <a:prstClr val="black">
                  <a:lumMod val="75000"/>
                  <a:lumOff val="25000"/>
                </a:prstClr>
              </a:solidFill>
              <a:latin typeface="方正兰亭黑_GBK"/>
              <a:ea typeface="方正兰亭黑_GBK"/>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4239953" y="433493"/>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80732" y="1336604"/>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937761" y="515402"/>
            <a:ext cx="2316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a:solidFill>
                  <a:srgbClr val="27506E"/>
                </a:solidFill>
                <a:latin typeface="方正兰亭黑_GBK"/>
                <a:ea typeface="方正兰亭黑_GBK"/>
              </a:rPr>
              <a:t>研究方法及过程</a:t>
            </a:r>
            <a:endParaRPr lang="zh-CN" altLang="en-US" sz="2400">
              <a:solidFill>
                <a:srgbClr val="27506E"/>
              </a:solidFill>
              <a:latin typeface="方正兰亭黑_GBK"/>
              <a:ea typeface="方正兰亭黑_GBK"/>
            </a:endParaRPr>
          </a:p>
        </p:txBody>
      </p:sp>
      <p:sp>
        <p:nvSpPr>
          <p:cNvPr id="22" name="文本框 6"/>
          <p:cNvSpPr txBox="1">
            <a:spLocks noChangeArrowheads="1"/>
          </p:cNvSpPr>
          <p:nvPr/>
        </p:nvSpPr>
        <p:spPr bwMode="auto">
          <a:xfrm>
            <a:off x="4881949" y="1007845"/>
            <a:ext cx="24688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prstClr val="black">
                    <a:lumMod val="75000"/>
                    <a:lumOff val="25000"/>
                  </a:prstClr>
                </a:solidFill>
                <a:latin typeface="方正兰亭黑_GBK"/>
                <a:ea typeface="方正兰亭黑_GBK"/>
              </a:rPr>
              <a:t>Research methods and processes</a:t>
            </a:r>
            <a:endParaRPr lang="en-US" altLang="zh-CN" sz="1200">
              <a:solidFill>
                <a:prstClr val="black">
                  <a:lumMod val="75000"/>
                  <a:lumOff val="25000"/>
                </a:prstClr>
              </a:solidFill>
              <a:latin typeface="方正兰亭黑_GBK"/>
              <a:ea typeface="方正兰亭黑_GBK"/>
            </a:endParaRPr>
          </a:p>
        </p:txBody>
      </p:sp>
      <p:sp>
        <p:nvSpPr>
          <p:cNvPr id="5" name="十字箭头 4"/>
          <p:cNvSpPr/>
          <p:nvPr/>
        </p:nvSpPr>
        <p:spPr>
          <a:xfrm>
            <a:off x="4059434" y="2028816"/>
            <a:ext cx="4073133" cy="4073133"/>
          </a:xfrm>
          <a:prstGeom prst="quadArrow">
            <a:avLst>
              <a:gd name="adj1" fmla="val 2000"/>
              <a:gd name="adj2" fmla="val 4000"/>
              <a:gd name="adj3" fmla="val 5000"/>
            </a:avLst>
          </a:prstGeom>
          <a:solidFill>
            <a:schemeClr val="bg1">
              <a:lumMod val="75000"/>
            </a:schemeClr>
          </a:solidFill>
          <a:ln>
            <a:noFill/>
          </a:ln>
          <a:effectLst/>
        </p:spPr>
        <p:style>
          <a:lnRef idx="0">
            <a:scrgbClr r="0" g="0" b="0"/>
          </a:lnRef>
          <a:fillRef idx="1">
            <a:scrgbClr r="0" g="0" b="0"/>
          </a:fillRef>
          <a:effectRef idx="0">
            <a:scrgbClr r="0" g="0" b="0"/>
          </a:effectRef>
          <a:fontRef idx="minor">
            <a:schemeClr val="dk1">
              <a:hueOff val="0"/>
              <a:satOff val="0"/>
              <a:lumOff val="0"/>
              <a:alphaOff val="0"/>
            </a:schemeClr>
          </a:fontRef>
        </p:style>
      </p:sp>
      <p:sp>
        <p:nvSpPr>
          <p:cNvPr id="30" name="矩形 29"/>
          <p:cNvSpPr/>
          <p:nvPr/>
        </p:nvSpPr>
        <p:spPr>
          <a:xfrm>
            <a:off x="1586418" y="2953708"/>
            <a:ext cx="2552391" cy="460375"/>
          </a:xfrm>
          <a:prstGeom prst="rect">
            <a:avLst/>
          </a:prstGeom>
        </p:spPr>
        <p:txBody>
          <a:bodyPr wrap="square">
            <a:spAutoFit/>
          </a:bodyPr>
          <a:lstStyle/>
          <a:p>
            <a:pPr algn="r">
              <a:lnSpc>
                <a:spcPct val="150000"/>
              </a:lnSpc>
            </a:pPr>
            <a:r>
              <a:rPr lang="en-US" altLang="zh-CN" sz="1600" b="1">
                <a:solidFill>
                  <a:schemeClr val="accent1"/>
                </a:solidFill>
              </a:rPr>
              <a:t>1.</a:t>
            </a:r>
            <a:r>
              <a:rPr lang="zh-CN" altLang="en-US" sz="1600" b="1">
                <a:solidFill>
                  <a:schemeClr val="accent1"/>
                </a:solidFill>
              </a:rPr>
              <a:t>可行性分析</a:t>
            </a:r>
            <a:r>
              <a:rPr lang="en-US" altLang="zh-CN" sz="1600" b="1">
                <a:solidFill>
                  <a:schemeClr val="accent1"/>
                </a:solidFill>
              </a:rPr>
              <a:t> </a:t>
            </a:r>
            <a:endParaRPr lang="en-US" altLang="zh-CN" sz="1600" b="1">
              <a:solidFill>
                <a:schemeClr val="accent1"/>
              </a:solidFill>
            </a:endParaRPr>
          </a:p>
        </p:txBody>
      </p:sp>
      <p:sp>
        <p:nvSpPr>
          <p:cNvPr id="32" name="矩形 31"/>
          <p:cNvSpPr/>
          <p:nvPr/>
        </p:nvSpPr>
        <p:spPr>
          <a:xfrm>
            <a:off x="1507043" y="4582648"/>
            <a:ext cx="2552391" cy="460375"/>
          </a:xfrm>
          <a:prstGeom prst="rect">
            <a:avLst/>
          </a:prstGeom>
        </p:spPr>
        <p:txBody>
          <a:bodyPr wrap="square">
            <a:spAutoFit/>
          </a:bodyPr>
          <a:lstStyle/>
          <a:p>
            <a:pPr algn="r">
              <a:lnSpc>
                <a:spcPct val="150000"/>
              </a:lnSpc>
            </a:pPr>
            <a:r>
              <a:rPr lang="en-US" altLang="zh-CN" sz="1600">
                <a:solidFill>
                  <a:schemeClr val="accent1"/>
                </a:solidFill>
              </a:rPr>
              <a:t>3.</a:t>
            </a:r>
            <a:r>
              <a:rPr lang="zh-CN" altLang="en-US" sz="1600">
                <a:solidFill>
                  <a:schemeClr val="accent1"/>
                </a:solidFill>
              </a:rPr>
              <a:t>概要设计</a:t>
            </a:r>
            <a:endParaRPr lang="zh-CN" altLang="en-US" sz="1600">
              <a:solidFill>
                <a:schemeClr val="accent1"/>
              </a:solidFill>
            </a:endParaRPr>
          </a:p>
        </p:txBody>
      </p:sp>
      <p:sp>
        <p:nvSpPr>
          <p:cNvPr id="34" name="矩形 33"/>
          <p:cNvSpPr/>
          <p:nvPr/>
        </p:nvSpPr>
        <p:spPr>
          <a:xfrm>
            <a:off x="8132567" y="2911672"/>
            <a:ext cx="2552391" cy="460375"/>
          </a:xfrm>
          <a:prstGeom prst="rect">
            <a:avLst/>
          </a:prstGeom>
        </p:spPr>
        <p:txBody>
          <a:bodyPr wrap="square">
            <a:spAutoFit/>
          </a:bodyPr>
          <a:lstStyle/>
          <a:p>
            <a:pPr>
              <a:lnSpc>
                <a:spcPct val="150000"/>
              </a:lnSpc>
            </a:pPr>
            <a:r>
              <a:rPr lang="en-US" altLang="zh-CN" sz="1600">
                <a:solidFill>
                  <a:schemeClr val="accent1"/>
                </a:solidFill>
              </a:rPr>
              <a:t>2.</a:t>
            </a:r>
            <a:r>
              <a:rPr lang="zh-CN" altLang="en-US" sz="1600">
                <a:solidFill>
                  <a:schemeClr val="accent1"/>
                </a:solidFill>
              </a:rPr>
              <a:t>需求分析</a:t>
            </a:r>
            <a:r>
              <a:rPr lang="en-US" altLang="zh-CN" sz="1065">
                <a:solidFill>
                  <a:prstClr val="black">
                    <a:lumMod val="85000"/>
                    <a:lumOff val="15000"/>
                  </a:prstClr>
                </a:solidFill>
              </a:rPr>
              <a:t> </a:t>
            </a:r>
            <a:endParaRPr lang="zh-CN" altLang="en-US" sz="2400"/>
          </a:p>
        </p:txBody>
      </p:sp>
      <p:sp>
        <p:nvSpPr>
          <p:cNvPr id="36" name="矩形 35"/>
          <p:cNvSpPr/>
          <p:nvPr/>
        </p:nvSpPr>
        <p:spPr>
          <a:xfrm>
            <a:off x="8132567" y="4582522"/>
            <a:ext cx="2552391" cy="460375"/>
          </a:xfrm>
          <a:prstGeom prst="rect">
            <a:avLst/>
          </a:prstGeom>
        </p:spPr>
        <p:txBody>
          <a:bodyPr wrap="square">
            <a:spAutoFit/>
          </a:bodyPr>
          <a:lstStyle/>
          <a:p>
            <a:pPr>
              <a:lnSpc>
                <a:spcPct val="150000"/>
              </a:lnSpc>
            </a:pPr>
            <a:r>
              <a:rPr lang="en-US" altLang="zh-CN" sz="1600">
                <a:solidFill>
                  <a:schemeClr val="accent1"/>
                </a:solidFill>
              </a:rPr>
              <a:t>4.</a:t>
            </a:r>
            <a:r>
              <a:rPr lang="zh-CN" altLang="en-US" sz="1600">
                <a:solidFill>
                  <a:schemeClr val="accent1"/>
                </a:solidFill>
              </a:rPr>
              <a:t>详细设计</a:t>
            </a:r>
            <a:endParaRPr lang="zh-CN" altLang="en-US" sz="1600">
              <a:solidFill>
                <a:schemeClr val="accent1"/>
              </a:solidFill>
            </a:endParaRPr>
          </a:p>
        </p:txBody>
      </p:sp>
      <p:grpSp>
        <p:nvGrpSpPr>
          <p:cNvPr id="2" name="组合 1"/>
          <p:cNvGrpSpPr/>
          <p:nvPr/>
        </p:nvGrpSpPr>
        <p:grpSpPr>
          <a:xfrm>
            <a:off x="4324188" y="2293570"/>
            <a:ext cx="1629253" cy="1629253"/>
            <a:chOff x="3243141" y="1720177"/>
            <a:chExt cx="1221940" cy="1221940"/>
          </a:xfrm>
        </p:grpSpPr>
        <p:sp>
          <p:nvSpPr>
            <p:cNvPr id="6" name="任意多边形 5"/>
            <p:cNvSpPr/>
            <p:nvPr/>
          </p:nvSpPr>
          <p:spPr>
            <a:xfrm>
              <a:off x="3243141" y="1720177"/>
              <a:ext cx="1221940" cy="1221940"/>
            </a:xfrm>
            <a:custGeom>
              <a:avLst/>
              <a:gdLst>
                <a:gd name="connsiteX0" fmla="*/ 0 w 1221940"/>
                <a:gd name="connsiteY0" fmla="*/ 610970 h 1221940"/>
                <a:gd name="connsiteX1" fmla="*/ 610970 w 1221940"/>
                <a:gd name="connsiteY1" fmla="*/ 0 h 1221940"/>
                <a:gd name="connsiteX2" fmla="*/ 1221940 w 1221940"/>
                <a:gd name="connsiteY2" fmla="*/ 610970 h 1221940"/>
                <a:gd name="connsiteX3" fmla="*/ 610970 w 1221940"/>
                <a:gd name="connsiteY3" fmla="*/ 1221940 h 1221940"/>
                <a:gd name="connsiteX4" fmla="*/ 0 w 1221940"/>
                <a:gd name="connsiteY4" fmla="*/ 610970 h 1221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940" h="1221940">
                  <a:moveTo>
                    <a:pt x="0" y="610970"/>
                  </a:moveTo>
                  <a:cubicBezTo>
                    <a:pt x="0" y="273541"/>
                    <a:pt x="273541" y="0"/>
                    <a:pt x="610970" y="0"/>
                  </a:cubicBezTo>
                  <a:cubicBezTo>
                    <a:pt x="948399" y="0"/>
                    <a:pt x="1221940" y="273541"/>
                    <a:pt x="1221940" y="610970"/>
                  </a:cubicBezTo>
                  <a:cubicBezTo>
                    <a:pt x="1221940" y="948399"/>
                    <a:pt x="948399" y="1221940"/>
                    <a:pt x="610970" y="1221940"/>
                  </a:cubicBezTo>
                  <a:cubicBezTo>
                    <a:pt x="273541" y="1221940"/>
                    <a:pt x="0" y="948399"/>
                    <a:pt x="0" y="6109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a:t>
              </a:r>
              <a:endParaRPr lang="en-US" sz="2400" dirty="0"/>
            </a:p>
          </p:txBody>
        </p:sp>
        <p:grpSp>
          <p:nvGrpSpPr>
            <p:cNvPr id="23" name="组合 22"/>
            <p:cNvGrpSpPr/>
            <p:nvPr/>
          </p:nvGrpSpPr>
          <p:grpSpPr>
            <a:xfrm rot="18900000">
              <a:off x="3611741" y="2112998"/>
              <a:ext cx="484741" cy="486885"/>
              <a:chOff x="5394325" y="2859088"/>
              <a:chExt cx="358775" cy="360362"/>
            </a:xfrm>
            <a:solidFill>
              <a:schemeClr val="bg1"/>
            </a:solidFill>
          </p:grpSpPr>
          <p:sp>
            <p:nvSpPr>
              <p:cNvPr id="24"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6"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7"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8"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9"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grpSp>
        <p:nvGrpSpPr>
          <p:cNvPr id="4" name="组合 3"/>
          <p:cNvGrpSpPr/>
          <p:nvPr/>
        </p:nvGrpSpPr>
        <p:grpSpPr>
          <a:xfrm>
            <a:off x="6238560" y="4207942"/>
            <a:ext cx="1629253" cy="1629253"/>
            <a:chOff x="4678920" y="3155956"/>
            <a:chExt cx="1221940" cy="1221940"/>
          </a:xfrm>
        </p:grpSpPr>
        <p:sp>
          <p:nvSpPr>
            <p:cNvPr id="10" name="任意多边形 9"/>
            <p:cNvSpPr/>
            <p:nvPr/>
          </p:nvSpPr>
          <p:spPr>
            <a:xfrm>
              <a:off x="4678920" y="3155956"/>
              <a:ext cx="1221940" cy="1221940"/>
            </a:xfrm>
            <a:custGeom>
              <a:avLst/>
              <a:gdLst>
                <a:gd name="connsiteX0" fmla="*/ 0 w 1221940"/>
                <a:gd name="connsiteY0" fmla="*/ 610970 h 1221940"/>
                <a:gd name="connsiteX1" fmla="*/ 610970 w 1221940"/>
                <a:gd name="connsiteY1" fmla="*/ 0 h 1221940"/>
                <a:gd name="connsiteX2" fmla="*/ 1221940 w 1221940"/>
                <a:gd name="connsiteY2" fmla="*/ 610970 h 1221940"/>
                <a:gd name="connsiteX3" fmla="*/ 610970 w 1221940"/>
                <a:gd name="connsiteY3" fmla="*/ 1221940 h 1221940"/>
                <a:gd name="connsiteX4" fmla="*/ 0 w 1221940"/>
                <a:gd name="connsiteY4" fmla="*/ 610970 h 1221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940" h="1221940">
                  <a:moveTo>
                    <a:pt x="0" y="610970"/>
                  </a:moveTo>
                  <a:cubicBezTo>
                    <a:pt x="0" y="273541"/>
                    <a:pt x="273541" y="0"/>
                    <a:pt x="610970" y="0"/>
                  </a:cubicBezTo>
                  <a:cubicBezTo>
                    <a:pt x="948399" y="0"/>
                    <a:pt x="1221940" y="273541"/>
                    <a:pt x="1221940" y="610970"/>
                  </a:cubicBezTo>
                  <a:cubicBezTo>
                    <a:pt x="1221940" y="948399"/>
                    <a:pt x="948399" y="1221940"/>
                    <a:pt x="610970" y="1221940"/>
                  </a:cubicBezTo>
                  <a:cubicBezTo>
                    <a:pt x="273541" y="1221940"/>
                    <a:pt x="0" y="948399"/>
                    <a:pt x="0" y="6109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a:t>
              </a:r>
              <a:endParaRPr lang="en-US" sz="2400" dirty="0"/>
            </a:p>
          </p:txBody>
        </p:sp>
        <p:grpSp>
          <p:nvGrpSpPr>
            <p:cNvPr id="38" name="Group 69"/>
            <p:cNvGrpSpPr/>
            <p:nvPr/>
          </p:nvGrpSpPr>
          <p:grpSpPr>
            <a:xfrm>
              <a:off x="5052963" y="3554947"/>
              <a:ext cx="451758" cy="423958"/>
              <a:chOff x="10074275" y="1647825"/>
              <a:chExt cx="464344" cy="435769"/>
            </a:xfrm>
            <a:solidFill>
              <a:schemeClr val="bg1"/>
            </a:solidFill>
          </p:grpSpPr>
          <p:sp>
            <p:nvSpPr>
              <p:cNvPr id="39"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0"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1"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2"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3"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4"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5"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6"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7"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grpSp>
        <p:nvGrpSpPr>
          <p:cNvPr id="8" name="组合 7"/>
          <p:cNvGrpSpPr/>
          <p:nvPr/>
        </p:nvGrpSpPr>
        <p:grpSpPr>
          <a:xfrm>
            <a:off x="4324188" y="4207942"/>
            <a:ext cx="1629253" cy="1629253"/>
            <a:chOff x="3243141" y="3155956"/>
            <a:chExt cx="1221940" cy="1221940"/>
          </a:xfrm>
        </p:grpSpPr>
        <p:sp>
          <p:nvSpPr>
            <p:cNvPr id="9" name="任意多边形 8"/>
            <p:cNvSpPr/>
            <p:nvPr/>
          </p:nvSpPr>
          <p:spPr>
            <a:xfrm>
              <a:off x="3243141" y="3155956"/>
              <a:ext cx="1221940" cy="1221940"/>
            </a:xfrm>
            <a:custGeom>
              <a:avLst/>
              <a:gdLst>
                <a:gd name="connsiteX0" fmla="*/ 0 w 1221940"/>
                <a:gd name="connsiteY0" fmla="*/ 610970 h 1221940"/>
                <a:gd name="connsiteX1" fmla="*/ 610970 w 1221940"/>
                <a:gd name="connsiteY1" fmla="*/ 0 h 1221940"/>
                <a:gd name="connsiteX2" fmla="*/ 1221940 w 1221940"/>
                <a:gd name="connsiteY2" fmla="*/ 610970 h 1221940"/>
                <a:gd name="connsiteX3" fmla="*/ 610970 w 1221940"/>
                <a:gd name="connsiteY3" fmla="*/ 1221940 h 1221940"/>
                <a:gd name="connsiteX4" fmla="*/ 0 w 1221940"/>
                <a:gd name="connsiteY4" fmla="*/ 610970 h 1221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940" h="1221940">
                  <a:moveTo>
                    <a:pt x="0" y="610970"/>
                  </a:moveTo>
                  <a:cubicBezTo>
                    <a:pt x="0" y="273541"/>
                    <a:pt x="273541" y="0"/>
                    <a:pt x="610970" y="0"/>
                  </a:cubicBezTo>
                  <a:cubicBezTo>
                    <a:pt x="948399" y="0"/>
                    <a:pt x="1221940" y="273541"/>
                    <a:pt x="1221940" y="610970"/>
                  </a:cubicBezTo>
                  <a:cubicBezTo>
                    <a:pt x="1221940" y="948399"/>
                    <a:pt x="948399" y="1221940"/>
                    <a:pt x="610970" y="1221940"/>
                  </a:cubicBezTo>
                  <a:cubicBezTo>
                    <a:pt x="273541" y="1221940"/>
                    <a:pt x="0" y="948399"/>
                    <a:pt x="0" y="610970"/>
                  </a:cubicBez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a:t>
              </a:r>
              <a:endParaRPr lang="en-US" sz="2400" dirty="0"/>
            </a:p>
          </p:txBody>
        </p:sp>
        <p:sp>
          <p:nvSpPr>
            <p:cNvPr id="48" name="AutoShape 112"/>
            <p:cNvSpPr/>
            <p:nvPr/>
          </p:nvSpPr>
          <p:spPr bwMode="auto">
            <a:xfrm>
              <a:off x="3639292" y="3553054"/>
              <a:ext cx="429638" cy="427744"/>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3" name="组合 2"/>
          <p:cNvGrpSpPr/>
          <p:nvPr/>
        </p:nvGrpSpPr>
        <p:grpSpPr>
          <a:xfrm>
            <a:off x="6238560" y="2293570"/>
            <a:ext cx="1629253" cy="1629253"/>
            <a:chOff x="4678920" y="1720177"/>
            <a:chExt cx="1221940" cy="1221940"/>
          </a:xfrm>
        </p:grpSpPr>
        <p:sp>
          <p:nvSpPr>
            <p:cNvPr id="7" name="任意多边形 6"/>
            <p:cNvSpPr/>
            <p:nvPr/>
          </p:nvSpPr>
          <p:spPr>
            <a:xfrm>
              <a:off x="4678920" y="1720177"/>
              <a:ext cx="1221940" cy="1221940"/>
            </a:xfrm>
            <a:custGeom>
              <a:avLst/>
              <a:gdLst>
                <a:gd name="connsiteX0" fmla="*/ 0 w 1221940"/>
                <a:gd name="connsiteY0" fmla="*/ 610970 h 1221940"/>
                <a:gd name="connsiteX1" fmla="*/ 610970 w 1221940"/>
                <a:gd name="connsiteY1" fmla="*/ 0 h 1221940"/>
                <a:gd name="connsiteX2" fmla="*/ 1221940 w 1221940"/>
                <a:gd name="connsiteY2" fmla="*/ 610970 h 1221940"/>
                <a:gd name="connsiteX3" fmla="*/ 610970 w 1221940"/>
                <a:gd name="connsiteY3" fmla="*/ 1221940 h 1221940"/>
                <a:gd name="connsiteX4" fmla="*/ 0 w 1221940"/>
                <a:gd name="connsiteY4" fmla="*/ 610970 h 1221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940" h="1221940">
                  <a:moveTo>
                    <a:pt x="0" y="610970"/>
                  </a:moveTo>
                  <a:cubicBezTo>
                    <a:pt x="0" y="273541"/>
                    <a:pt x="273541" y="0"/>
                    <a:pt x="610970" y="0"/>
                  </a:cubicBezTo>
                  <a:cubicBezTo>
                    <a:pt x="948399" y="0"/>
                    <a:pt x="1221940" y="273541"/>
                    <a:pt x="1221940" y="610970"/>
                  </a:cubicBezTo>
                  <a:cubicBezTo>
                    <a:pt x="1221940" y="948399"/>
                    <a:pt x="948399" y="1221940"/>
                    <a:pt x="610970" y="1221940"/>
                  </a:cubicBezTo>
                  <a:cubicBezTo>
                    <a:pt x="273541" y="1221940"/>
                    <a:pt x="0" y="948399"/>
                    <a:pt x="0" y="610970"/>
                  </a:cubicBez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a:t>
              </a:r>
              <a:endParaRPr lang="en-US" sz="2400" dirty="0"/>
            </a:p>
          </p:txBody>
        </p:sp>
        <p:grpSp>
          <p:nvGrpSpPr>
            <p:cNvPr id="49" name="组合 48"/>
            <p:cNvGrpSpPr/>
            <p:nvPr/>
          </p:nvGrpSpPr>
          <p:grpSpPr>
            <a:xfrm>
              <a:off x="5059488" y="2094946"/>
              <a:ext cx="460805" cy="460805"/>
              <a:chOff x="2473104" y="2145028"/>
              <a:chExt cx="359165" cy="359165"/>
            </a:xfrm>
            <a:solidFill>
              <a:srgbClr val="27506E"/>
            </a:solidFill>
          </p:grpSpPr>
          <p:sp>
            <p:nvSpPr>
              <p:cNvPr id="5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5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25400" tIns="25400" rIns="25400" bIns="25400" anchor="ctr"/>
              <a:lstStyle/>
              <a:p>
                <a:pPr algn="ctr" defTabSz="304165"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4239953" y="433493"/>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61047" y="1112449"/>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823461" y="515402"/>
            <a:ext cx="2545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a:solidFill>
                  <a:schemeClr val="tx2"/>
                </a:solidFill>
                <a:sym typeface="+mn-ea"/>
              </a:rPr>
              <a:t>1.</a:t>
            </a:r>
            <a:r>
              <a:rPr lang="zh-CN" altLang="en-US" sz="2400">
                <a:solidFill>
                  <a:schemeClr val="tx2"/>
                </a:solidFill>
                <a:sym typeface="+mn-ea"/>
              </a:rPr>
              <a:t>系统可行性分析</a:t>
            </a:r>
            <a:endParaRPr lang="zh-CN" altLang="en-US" sz="2400">
              <a:solidFill>
                <a:srgbClr val="27506E"/>
              </a:solidFill>
              <a:latin typeface="方正兰亭黑_GBK"/>
              <a:ea typeface="方正兰亭黑_GBK"/>
            </a:endParaRPr>
          </a:p>
        </p:txBody>
      </p:sp>
      <p:sp>
        <p:nvSpPr>
          <p:cNvPr id="6" name="文本框 5"/>
          <p:cNvSpPr txBox="1"/>
          <p:nvPr/>
        </p:nvSpPr>
        <p:spPr>
          <a:xfrm>
            <a:off x="1052830" y="1677035"/>
            <a:ext cx="3362325" cy="4246245"/>
          </a:xfrm>
          <a:prstGeom prst="rect">
            <a:avLst/>
          </a:prstGeom>
          <a:noFill/>
        </p:spPr>
        <p:txBody>
          <a:bodyPr wrap="square" rtlCol="0">
            <a:spAutoFit/>
          </a:bodyPr>
          <a:p>
            <a:r>
              <a:rPr lang="zh-CN" altLang="en-US"/>
              <a:t>（</a:t>
            </a:r>
            <a:r>
              <a:rPr lang="en-US" altLang="zh-CN"/>
              <a:t>1</a:t>
            </a:r>
            <a:r>
              <a:rPr lang="zh-CN" altLang="en-US">
                <a:sym typeface="+mn-ea"/>
              </a:rPr>
              <a:t>）</a:t>
            </a:r>
            <a:r>
              <a:rPr lang="zh-CN" altLang="en-US"/>
              <a:t>技术可行性</a:t>
            </a:r>
            <a:endParaRPr lang="zh-CN" altLang="en-US"/>
          </a:p>
          <a:p>
            <a:r>
              <a:rPr lang="zh-CN" altLang="en-US"/>
              <a:t>       技术可行性是根据软件开发的时候所提出的需求功能、系统的性能以及实现系统的各项约束条件，单纯的从要使用的技术的方面来研究系统实现的可行性。本系统采用以B/S架构为基础,在这个基础上使用的三层设计模式，JSP技术,java语言,数据库则选用mysql来进行开发,这些技术在前人的开发与使用过程中已经较为成熟,且这两种语言简单,易懂。因此,从技术方面来说，本系统的开发是完全可行的。</a:t>
            </a:r>
            <a:endParaRPr lang="zh-CN" altLang="en-US"/>
          </a:p>
        </p:txBody>
      </p:sp>
      <p:sp>
        <p:nvSpPr>
          <p:cNvPr id="7" name="文本框 6"/>
          <p:cNvSpPr txBox="1"/>
          <p:nvPr/>
        </p:nvSpPr>
        <p:spPr>
          <a:xfrm>
            <a:off x="4414520" y="1677035"/>
            <a:ext cx="3362325" cy="4092575"/>
          </a:xfrm>
          <a:prstGeom prst="rect">
            <a:avLst/>
          </a:prstGeom>
          <a:noFill/>
        </p:spPr>
        <p:txBody>
          <a:bodyPr wrap="square" rtlCol="0">
            <a:spAutoFit/>
          </a:bodyPr>
          <a:p>
            <a:r>
              <a:rPr lang="zh-CN" altLang="en-US"/>
              <a:t>（</a:t>
            </a:r>
            <a:r>
              <a:rPr lang="en-US" altLang="zh-CN"/>
              <a:t>2</a:t>
            </a:r>
            <a:r>
              <a:rPr lang="zh-CN" altLang="en-US">
                <a:sym typeface="+mn-ea"/>
              </a:rPr>
              <a:t>）</a:t>
            </a:r>
            <a:r>
              <a:rPr lang="zh-CN" altLang="en-US"/>
              <a:t>经济</a:t>
            </a:r>
            <a:r>
              <a:rPr lang="zh-CN" altLang="en-US"/>
              <a:t>可行性</a:t>
            </a:r>
            <a:endParaRPr lang="zh-CN" altLang="en-US"/>
          </a:p>
          <a:p>
            <a:r>
              <a:rPr lang="zh-CN" altLang="en-US"/>
              <a:t>      </a:t>
            </a:r>
            <a:r>
              <a:rPr lang="zh-CN" altLang="en-US" sz="1600"/>
              <a:t> 在系统开发阶段，本系统只需要一部分的技术人力资源来进行开发，以及投入一些计算机软件、服务器硬件、网络资源以及一部分的运行维护成本。从学校的角度来说，教师工作量统计系统可以取代传统的人工管理教师工作的方法，从而可以减少人力、物力以及财力资源的浪费，减少教务管理人员的工作量，从而减少管理成本。而从教师来说，在系统完成开发后，教师使用只需要在一台连有互联网的电脑上即可使用本系统，也可以使用手机浏览器来进行系统的登陆与使用，使用极其方便，近乎零成本</a:t>
            </a:r>
            <a:endParaRPr lang="zh-CN" altLang="en-US" sz="1600"/>
          </a:p>
        </p:txBody>
      </p:sp>
      <p:sp>
        <p:nvSpPr>
          <p:cNvPr id="9" name="文本框 8"/>
          <p:cNvSpPr txBox="1"/>
          <p:nvPr/>
        </p:nvSpPr>
        <p:spPr>
          <a:xfrm>
            <a:off x="7911465" y="1677035"/>
            <a:ext cx="3362325" cy="4246245"/>
          </a:xfrm>
          <a:prstGeom prst="rect">
            <a:avLst/>
          </a:prstGeom>
          <a:noFill/>
        </p:spPr>
        <p:txBody>
          <a:bodyPr wrap="square" rtlCol="0">
            <a:spAutoFit/>
          </a:bodyPr>
          <a:p>
            <a:r>
              <a:rPr lang="zh-CN" altLang="en-US"/>
              <a:t>（</a:t>
            </a:r>
            <a:r>
              <a:rPr lang="en-US" altLang="zh-CN"/>
              <a:t>3</a:t>
            </a:r>
            <a:r>
              <a:rPr lang="zh-CN" altLang="en-US">
                <a:sym typeface="+mn-ea"/>
              </a:rPr>
              <a:t>）</a:t>
            </a:r>
            <a:r>
              <a:rPr lang="zh-CN" altLang="en-US"/>
              <a:t>运营</a:t>
            </a:r>
            <a:r>
              <a:rPr lang="zh-CN" altLang="en-US"/>
              <a:t>可行性</a:t>
            </a:r>
            <a:endParaRPr lang="zh-CN" altLang="en-US"/>
          </a:p>
          <a:p>
            <a:r>
              <a:rPr lang="zh-CN" altLang="en-US"/>
              <a:t>       本系统极易上手，页面的设计较为简洁，操作也较为简单，使用者无需学习，只要有账号和密码即可登陆并使用本系统，而对于维护人员来说，也只需要经过一些简单的培训便可以上手，一般只要培训一些网络的基础维护知识便可胜任本系统的维护者的角色。而本系统使用结构模块化设计，便于系统的开发与后期的维护，同时如果想要对本系统的功能进行扩展也较为方便，所以可维护性与扩展性极高。</a:t>
            </a:r>
            <a:endParaRPr lang="zh-CN" altLang="en-US"/>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4239953" y="433493"/>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60412" y="1094669"/>
            <a:ext cx="367131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406901" y="515402"/>
            <a:ext cx="3378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a:solidFill>
                  <a:schemeClr val="tx2"/>
                </a:solidFill>
                <a:sym typeface="+mn-ea"/>
              </a:rPr>
              <a:t>2.1 </a:t>
            </a:r>
            <a:r>
              <a:rPr lang="zh-CN" altLang="en-US" sz="2400">
                <a:solidFill>
                  <a:schemeClr val="tx2"/>
                </a:solidFill>
                <a:sym typeface="+mn-ea"/>
              </a:rPr>
              <a:t>需求分析之用户需求</a:t>
            </a:r>
            <a:endParaRPr lang="zh-CN" altLang="en-US" sz="2400">
              <a:solidFill>
                <a:srgbClr val="27506E"/>
              </a:solidFill>
              <a:latin typeface="方正兰亭黑_GBK"/>
              <a:ea typeface="方正兰亭黑_GBK"/>
            </a:endParaRPr>
          </a:p>
        </p:txBody>
      </p:sp>
      <p:graphicFrame>
        <p:nvGraphicFramePr>
          <p:cNvPr id="-2147482621" name="对象 -2147482622"/>
          <p:cNvGraphicFramePr/>
          <p:nvPr/>
        </p:nvGraphicFramePr>
        <p:xfrm>
          <a:off x="1186815" y="1617345"/>
          <a:ext cx="4601210" cy="3929380"/>
        </p:xfrm>
        <a:graphic>
          <a:graphicData uri="http://schemas.openxmlformats.org/presentationml/2006/ole">
            <mc:AlternateContent xmlns:mc="http://schemas.openxmlformats.org/markup-compatibility/2006">
              <mc:Choice xmlns:v="urn:schemas-microsoft-com:vml" Requires="v">
                <p:oleObj spid="_x0000_s3076" name="" r:id="rId1" imgW="3058795" imgH="2047875" progId="Visio.Drawing.11">
                  <p:embed/>
                </p:oleObj>
              </mc:Choice>
              <mc:Fallback>
                <p:oleObj name="" r:id="rId1" imgW="3058795" imgH="2047875" progId="Visio.Drawing.11">
                  <p:embed/>
                  <p:pic>
                    <p:nvPicPr>
                      <p:cNvPr id="0" name="图片 3075"/>
                      <p:cNvPicPr/>
                      <p:nvPr/>
                    </p:nvPicPr>
                    <p:blipFill>
                      <a:blip r:embed="rId2"/>
                      <a:stretch>
                        <a:fillRect/>
                      </a:stretch>
                    </p:blipFill>
                    <p:spPr>
                      <a:xfrm>
                        <a:off x="1186815" y="1617345"/>
                        <a:ext cx="4601210" cy="3929380"/>
                      </a:xfrm>
                      <a:prstGeom prst="rect">
                        <a:avLst/>
                      </a:prstGeom>
                      <a:noFill/>
                      <a:ln w="38100">
                        <a:noFill/>
                        <a:miter/>
                      </a:ln>
                    </p:spPr>
                  </p:pic>
                </p:oleObj>
              </mc:Fallback>
            </mc:AlternateContent>
          </a:graphicData>
        </a:graphic>
      </p:graphicFrame>
      <p:graphicFrame>
        <p:nvGraphicFramePr>
          <p:cNvPr id="-2147482620" name="对象 -2147482621"/>
          <p:cNvGraphicFramePr/>
          <p:nvPr/>
        </p:nvGraphicFramePr>
        <p:xfrm>
          <a:off x="6549390" y="1617345"/>
          <a:ext cx="5234940" cy="3930015"/>
        </p:xfrm>
        <a:graphic>
          <a:graphicData uri="http://schemas.openxmlformats.org/presentationml/2006/ole">
            <mc:AlternateContent xmlns:mc="http://schemas.openxmlformats.org/markup-compatibility/2006">
              <mc:Choice xmlns:v="urn:schemas-microsoft-com:vml" Requires="v">
                <p:oleObj spid="_x0000_s2" name="" r:id="rId3" imgW="2962275" imgH="2743200" progId="Visio.Drawing.11">
                  <p:embed/>
                </p:oleObj>
              </mc:Choice>
              <mc:Fallback>
                <p:oleObj name="" r:id="rId3" imgW="2962275" imgH="2743200" progId="Visio.Drawing.11">
                  <p:embed/>
                  <p:pic>
                    <p:nvPicPr>
                      <p:cNvPr id="0" name="图片 1"/>
                      <p:cNvPicPr/>
                      <p:nvPr/>
                    </p:nvPicPr>
                    <p:blipFill>
                      <a:blip r:embed="rId4"/>
                      <a:stretch>
                        <a:fillRect/>
                      </a:stretch>
                    </p:blipFill>
                    <p:spPr>
                      <a:xfrm>
                        <a:off x="6549390" y="1617345"/>
                        <a:ext cx="5234940" cy="3930015"/>
                      </a:xfrm>
                      <a:prstGeom prst="rect">
                        <a:avLst/>
                      </a:prstGeom>
                      <a:noFill/>
                      <a:ln w="38100">
                        <a:noFill/>
                        <a:miter/>
                      </a:ln>
                    </p:spPr>
                  </p:pic>
                </p:oleObj>
              </mc:Fallback>
            </mc:AlternateContent>
          </a:graphicData>
        </a:graphic>
      </p:graphicFrame>
      <p:sp>
        <p:nvSpPr>
          <p:cNvPr id="3" name="文本框 2"/>
          <p:cNvSpPr txBox="1"/>
          <p:nvPr/>
        </p:nvSpPr>
        <p:spPr>
          <a:xfrm>
            <a:off x="1978025" y="6005830"/>
            <a:ext cx="2564130" cy="368300"/>
          </a:xfrm>
          <a:prstGeom prst="rect">
            <a:avLst/>
          </a:prstGeom>
          <a:noFill/>
        </p:spPr>
        <p:txBody>
          <a:bodyPr wrap="square" rtlCol="0">
            <a:spAutoFit/>
          </a:bodyPr>
          <a:p>
            <a:r>
              <a:rPr lang="zh-CN" altLang="en-US"/>
              <a:t>教师用户用例分析图</a:t>
            </a:r>
            <a:endParaRPr lang="zh-CN" altLang="en-US"/>
          </a:p>
        </p:txBody>
      </p:sp>
      <p:sp>
        <p:nvSpPr>
          <p:cNvPr id="4" name="文本框 3"/>
          <p:cNvSpPr txBox="1"/>
          <p:nvPr/>
        </p:nvSpPr>
        <p:spPr>
          <a:xfrm>
            <a:off x="7884795" y="5923915"/>
            <a:ext cx="2564130" cy="368300"/>
          </a:xfrm>
          <a:prstGeom prst="rect">
            <a:avLst/>
          </a:prstGeom>
          <a:noFill/>
        </p:spPr>
        <p:txBody>
          <a:bodyPr wrap="square" rtlCol="0">
            <a:spAutoFit/>
          </a:bodyPr>
          <a:p>
            <a:r>
              <a:rPr lang="zh-CN" altLang="en-US"/>
              <a:t>管理员</a:t>
            </a:r>
            <a:r>
              <a:rPr lang="zh-CN" altLang="en-US"/>
              <a:t>用户用例分析图</a:t>
            </a:r>
            <a:endParaRPr lang="zh-CN" altLang="en-US"/>
          </a:p>
        </p:txBody>
      </p:sp>
    </p:spTree>
    <p:custDataLst>
      <p:tags r:id="rId5"/>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TEMPLATE_CATEGORY" val="basetag"/>
  <p:tag name="KSO_WM_TEMPLATE_INDEX" val="20163573"/>
  <p:tag name="KSO_WM_TAG_VERSION" val="1.0"/>
  <p:tag name="KSO_WM_SLIDE_ID" val="basetag20163573_4"/>
  <p:tag name="KSO_WM_SLIDE_INDEX" val="4"/>
  <p:tag name="KSO_WM_SLIDE_ITEM_CNT" val="0"/>
  <p:tag name="KSO_WM_SLIDE_TYPE" val="text"/>
  <p:tag name="KSO_WM_BEAUTIFY_FLAG" val="#wm#"/>
</p:tagLst>
</file>

<file path=ppt/tags/tag11.xml><?xml version="1.0" encoding="utf-8"?>
<p:tagLst xmlns:p="http://schemas.openxmlformats.org/presentationml/2006/main">
  <p:tag name="KSO_WM_TEMPLATE_CATEGORY" val="basetag"/>
  <p:tag name="KSO_WM_TEMPLATE_INDEX" val="20163573"/>
  <p:tag name="KSO_WM_TAG_VERSION" val="1.0"/>
  <p:tag name="KSO_WM_SLIDE_ID" val="basetag20163573_7"/>
  <p:tag name="KSO_WM_SLIDE_INDEX" val="7"/>
  <p:tag name="KSO_WM_SLIDE_ITEM_CNT" val="0"/>
  <p:tag name="KSO_WM_SLIDE_TYPE" val="sectionTitle"/>
  <p:tag name="KSO_WM_BEAUTIFY_FLAG" val="#wm#"/>
</p:tagLst>
</file>

<file path=ppt/tags/tag12.xml><?xml version="1.0" encoding="utf-8"?>
<p:tagLst xmlns:p="http://schemas.openxmlformats.org/presentationml/2006/main">
  <p:tag name="KSO_WM_TEMPLATE_CATEGORY" val="basetag"/>
  <p:tag name="KSO_WM_TEMPLATE_INDEX" val="20163573"/>
  <p:tag name="KSO_WM_TAG_VERSION" val="1.0"/>
  <p:tag name="KSO_WM_SLIDE_ID" val="basetag20163573_8"/>
  <p:tag name="KSO_WM_SLIDE_INDEX" val="8"/>
  <p:tag name="KSO_WM_SLIDE_ITEM_CNT" val="0"/>
  <p:tag name="KSO_WM_SLIDE_TYPE" val="text"/>
  <p:tag name="KSO_WM_BEAUTIFY_FLAG" val="#wm#"/>
</p:tagLst>
</file>

<file path=ppt/tags/tag13.xml><?xml version="1.0" encoding="utf-8"?>
<p:tagLst xmlns:p="http://schemas.openxmlformats.org/presentationml/2006/main">
  <p:tag name="KSO_WM_TEMPLATE_CATEGORY" val="basetag"/>
  <p:tag name="KSO_WM_TEMPLATE_INDEX" val="20163573"/>
  <p:tag name="KSO_WM_TAG_VERSION" val="1.0"/>
  <p:tag name="KSO_WM_SLIDE_ID" val="basetag20163573_9"/>
  <p:tag name="KSO_WM_SLIDE_INDEX" val="9"/>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3573"/>
  <p:tag name="KSO_WM_TAG_VERSION" val="1.0"/>
  <p:tag name="KSO_WM_SLIDE_ID" val="basetag20163573_9"/>
  <p:tag name="KSO_WM_SLIDE_INDEX" val="9"/>
  <p:tag name="KSO_WM_SLIDE_ITEM_CNT" val="0"/>
  <p:tag name="KSO_WM_SLIDE_TYPE" val="text"/>
  <p:tag name="KSO_WM_BEAUTIFY_FLAG" val="#wm#"/>
</p:tagLst>
</file>

<file path=ppt/tags/tag15.xml><?xml version="1.0" encoding="utf-8"?>
<p:tagLst xmlns:p="http://schemas.openxmlformats.org/presentationml/2006/main">
  <p:tag name="KSO_WM_TEMPLATE_CATEGORY" val="basetag"/>
  <p:tag name="KSO_WM_TEMPLATE_INDEX" val="20163573"/>
  <p:tag name="KSO_WM_TAG_VERSION" val="1.0"/>
  <p:tag name="KSO_WM_SLIDE_ID" val="basetag20163573_9"/>
  <p:tag name="KSO_WM_SLIDE_INDEX" val="9"/>
  <p:tag name="KSO_WM_SLIDE_ITEM_CNT" val="0"/>
  <p:tag name="KSO_WM_SLIDE_TYPE" val="text"/>
  <p:tag name="KSO_WM_BEAUTIFY_FLAG" val="#wm#"/>
</p:tagLst>
</file>

<file path=ppt/tags/tag16.xml><?xml version="1.0" encoding="utf-8"?>
<p:tagLst xmlns:p="http://schemas.openxmlformats.org/presentationml/2006/main">
  <p:tag name="KSO_WM_TEMPLATE_CATEGORY" val="basetag"/>
  <p:tag name="KSO_WM_TEMPLATE_INDEX" val="20163573"/>
  <p:tag name="KSO_WM_TAG_VERSION" val="1.0"/>
  <p:tag name="KSO_WM_SLIDE_ID" val="basetag20163573_9"/>
  <p:tag name="KSO_WM_SLIDE_INDEX" val="9"/>
  <p:tag name="KSO_WM_SLIDE_ITEM_CNT" val="0"/>
  <p:tag name="KSO_WM_SLIDE_TYPE" val="text"/>
  <p:tag name="KSO_WM_BEAUTIFY_FLAG" val="#wm#"/>
</p:tagLst>
</file>

<file path=ppt/tags/tag17.xml><?xml version="1.0" encoding="utf-8"?>
<p:tagLst xmlns:p="http://schemas.openxmlformats.org/presentationml/2006/main">
  <p:tag name="KSO_WM_TEMPLATE_CATEGORY" val="basetag"/>
  <p:tag name="KSO_WM_TEMPLATE_INDEX" val="20163573"/>
  <p:tag name="KSO_WM_TAG_VERSION" val="1.0"/>
  <p:tag name="KSO_WM_SLIDE_ID" val="basetag20163573_9"/>
  <p:tag name="KSO_WM_SLIDE_INDEX" val="9"/>
  <p:tag name="KSO_WM_SLIDE_ITEM_CNT" val="0"/>
  <p:tag name="KSO_WM_SLIDE_TYPE" val="text"/>
  <p:tag name="KSO_WM_BEAUTIFY_FLAG" val="#wm#"/>
</p:tagLst>
</file>

<file path=ppt/tags/tag18.xml><?xml version="1.0" encoding="utf-8"?>
<p:tagLst xmlns:p="http://schemas.openxmlformats.org/presentationml/2006/main">
  <p:tag name="KSO_WM_TEMPLATE_CATEGORY" val="basetag"/>
  <p:tag name="KSO_WM_TEMPLATE_INDEX" val="20163573"/>
  <p:tag name="KSO_WM_TAG_VERSION" val="1.0"/>
  <p:tag name="KSO_WM_SLIDE_ID" val="basetag20163573_11"/>
  <p:tag name="KSO_WM_SLIDE_INDEX" val="11"/>
  <p:tag name="KSO_WM_SLIDE_ITEM_CNT" val="0"/>
  <p:tag name="KSO_WM_SLIDE_TYPE" val="sectionTitle"/>
  <p:tag name="KSO_WM_BEAUTIFY_FLAG" val="#wm#"/>
</p:tagLst>
</file>

<file path=ppt/tags/tag19.xml><?xml version="1.0" encoding="utf-8"?>
<p:tagLst xmlns:p="http://schemas.openxmlformats.org/presentationml/2006/main">
  <p:tag name="KSO_WM_TEMPLATE_CATEGORY" val="basetag"/>
  <p:tag name="KSO_WM_TEMPLATE_INDEX" val="20163573"/>
  <p:tag name="KSO_WM_TAG_VERSION" val="1.0"/>
  <p:tag name="KSO_WM_SLIDE_ID" val="basetag20163573_12"/>
  <p:tag name="KSO_WM_SLIDE_INDEX" val="12"/>
  <p:tag name="KSO_WM_SLIDE_ITEM_CNT" val="0"/>
  <p:tag name="KSO_WM_SLIDE_TYPE" val="text"/>
  <p:tag name="KSO_WM_BEAUTIFY_FLAG" val="#wm#"/>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TEMPLATE_CATEGORY" val="basetag"/>
  <p:tag name="KSO_WM_TEMPLATE_INDEX" val="20163573"/>
  <p:tag name="KSO_WM_TAG_VERSION" val="1.0"/>
  <p:tag name="KSO_WM_SLIDE_ID" val="basetag20163573_12"/>
  <p:tag name="KSO_WM_SLIDE_INDEX" val="12"/>
  <p:tag name="KSO_WM_SLIDE_ITEM_CNT" val="0"/>
  <p:tag name="KSO_WM_SLIDE_TYPE" val="text"/>
  <p:tag name="KSO_WM_BEAUTIFY_FLAG" val="#wm#"/>
</p:tagLst>
</file>

<file path=ppt/tags/tag21.xml><?xml version="1.0" encoding="utf-8"?>
<p:tagLst xmlns:p="http://schemas.openxmlformats.org/presentationml/2006/main">
  <p:tag name="KSO_WM_TEMPLATE_CATEGORY" val="basetag"/>
  <p:tag name="KSO_WM_TEMPLATE_INDEX" val="20163573"/>
  <p:tag name="KSO_WM_TAG_VERSION" val="1.0"/>
  <p:tag name="KSO_WM_SLIDE_ID" val="basetag20163573_12"/>
  <p:tag name="KSO_WM_SLIDE_INDEX" val="12"/>
  <p:tag name="KSO_WM_SLIDE_ITEM_CNT" val="0"/>
  <p:tag name="KSO_WM_SLIDE_TYPE" val="text"/>
  <p:tag name="KSO_WM_BEAUTIFY_FLAG" val="#wm#"/>
</p:tagLst>
</file>

<file path=ppt/tags/tag22.xml><?xml version="1.0" encoding="utf-8"?>
<p:tagLst xmlns:p="http://schemas.openxmlformats.org/presentationml/2006/main">
  <p:tag name="KSO_WM_TEMPLATE_CATEGORY" val="basetag"/>
  <p:tag name="KSO_WM_TEMPLATE_INDEX" val="20163573"/>
  <p:tag name="KSO_WM_TAG_VERSION" val="1.0"/>
  <p:tag name="KSO_WM_SLIDE_ID" val="basetag20163573_14"/>
  <p:tag name="KSO_WM_SLIDE_INDEX" val="14"/>
  <p:tag name="KSO_WM_SLIDE_ITEM_CNT" val="0"/>
  <p:tag name="KSO_WM_SLIDE_TYPE" val="sectionTitle"/>
  <p:tag name="KSO_WM_BEAUTIFY_FLAG" val="#wm#"/>
</p:tagLst>
</file>

<file path=ppt/tags/tag23.xml><?xml version="1.0" encoding="utf-8"?>
<p:tagLst xmlns:p="http://schemas.openxmlformats.org/presentationml/2006/main">
  <p:tag name="KSO_WM_TEMPLATE_CATEGORY" val="basetag"/>
  <p:tag name="KSO_WM_TEMPLATE_INDEX" val="20163573"/>
  <p:tag name="KSO_WM_TAG_VERSION" val="1.0"/>
  <p:tag name="KSO_WM_SLIDE_ID" val="basetag20163573_15"/>
  <p:tag name="KSO_WM_SLIDE_INDEX" val="15"/>
  <p:tag name="KSO_WM_SLIDE_ITEM_CNT" val="0"/>
  <p:tag name="KSO_WM_SLIDE_TYPE" val="text"/>
  <p:tag name="KSO_WM_BEAUTIFY_FLAG" val="#wm#"/>
</p:tagLst>
</file>

<file path=ppt/tags/tag24.xml><?xml version="1.0" encoding="utf-8"?>
<p:tagLst xmlns:p="http://schemas.openxmlformats.org/presentationml/2006/main">
  <p:tag name="KSO_WM_TEMPLATE_CATEGORY" val="basetag"/>
  <p:tag name="KSO_WM_TEMPLATE_INDEX" val="20163573"/>
  <p:tag name="KSO_WM_TAG_VERSION" val="1.0"/>
  <p:tag name="KSO_WM_SLIDE_ID" val="basetag20163573_16"/>
  <p:tag name="KSO_WM_SLIDE_INDEX" val="16"/>
  <p:tag name="KSO_WM_SLIDE_ITEM_CNT" val="0"/>
  <p:tag name="KSO_WM_SLIDE_TYPE" val="endPage"/>
  <p:tag name="KSO_WM_BEAUTIFY_FLAG" val="#wm#"/>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p="http://schemas.openxmlformats.org/presentationml/2006/main">
  <p:tag name="KSO_WM_TAG_VERSION" val="1.0"/>
  <p:tag name="KSO_WM_TEMPLATE_CATEGORY" val="basetag"/>
  <p:tag name="KSO_WM_TEMPLATE_INDEX" val="20163573"/>
</p:tagLst>
</file>

<file path=ppt/tags/tag5.xml><?xml version="1.0" encoding="utf-8"?>
<p:tagLst xmlns:p="http://schemas.openxmlformats.org/presentationml/2006/main">
  <p:tag name="KSO_WM_TAG_VERSION" val="1.0"/>
  <p:tag name="KSO_WM_TEMPLATE_CATEGORY" val="basetag"/>
  <p:tag name="KSO_WM_TEMPLATE_INDEX" val="20163573"/>
</p:tagLst>
</file>

<file path=ppt/tags/tag6.xml><?xml version="1.0" encoding="utf-8"?>
<p:tagLst xmlns:p="http://schemas.openxmlformats.org/presentationml/2006/main">
  <p:tag name="KSO_WM_TEMPLATE_CATEGORY" val="basetag"/>
  <p:tag name="KSO_WM_TEMPLATE_INDEX" val="20163573"/>
  <p:tag name="KSO_WM_TAG_VERSION" val="1.0"/>
  <p:tag name="KSO_WM_SLIDE_ID" val="basetag20163573_1"/>
  <p:tag name="KSO_WM_SLIDE_INDEX" val="1"/>
  <p:tag name="KSO_WM_SLIDE_ITEM_CNT" val="0"/>
  <p:tag name="KSO_WM_SLIDE_TYPE" val="title"/>
  <p:tag name="KSO_WM_TEMPLATE_THUMBS_INDEX" val="1、2、3、4、5、8、9、10、12、13、15、16"/>
  <p:tag name="KSO_WM_BEAUTIFY_FLAG" val="#wm#"/>
  <p:tag name="KSO_WM_SLIDE_MODEL_TYPE" val="cover"/>
</p:tagLst>
</file>

<file path=ppt/tags/tag7.xml><?xml version="1.0" encoding="utf-8"?>
<p:tagLst xmlns:p="http://schemas.openxmlformats.org/presentationml/2006/main">
  <p:tag name="KSO_WM_TEMPLATE_CATEGORY" val="basetag"/>
  <p:tag name="KSO_WM_TEMPLATE_INDEX" val="20163573"/>
  <p:tag name="KSO_WM_TAG_VERSION" val="1.0"/>
  <p:tag name="KSO_WM_SLIDE_ID" val="basetag20163573_2"/>
  <p:tag name="KSO_WM_SLIDE_INDEX" val="2"/>
  <p:tag name="KSO_WM_SLIDE_ITEM_CNT" val="0"/>
  <p:tag name="KSO_WM_SLIDE_TYPE" val="contents"/>
  <p:tag name="KSO_WM_BEAUTIFY_FLAG" val="#wm#"/>
</p:tagLst>
</file>

<file path=ppt/tags/tag8.xml><?xml version="1.0" encoding="utf-8"?>
<p:tagLst xmlns:p="http://schemas.openxmlformats.org/presentationml/2006/main">
  <p:tag name="KSO_WM_TEMPLATE_CATEGORY" val="basetag"/>
  <p:tag name="KSO_WM_TEMPLATE_INDEX" val="20163573"/>
  <p:tag name="KSO_WM_TAG_VERSION" val="1.0"/>
  <p:tag name="KSO_WM_SLIDE_ID" val="basetag20163573_3"/>
  <p:tag name="KSO_WM_SLIDE_INDEX" val="3"/>
  <p:tag name="KSO_WM_SLIDE_ITEM_CNT" val="0"/>
  <p:tag name="KSO_WM_SLIDE_TYPE" val="sectionTitle"/>
  <p:tag name="KSO_WM_BEAUTIFY_FLAG" val="#wm#"/>
</p:tagLst>
</file>

<file path=ppt/tags/tag9.xml><?xml version="1.0" encoding="utf-8"?>
<p:tagLst xmlns:p="http://schemas.openxmlformats.org/presentationml/2006/main">
  <p:tag name="KSO_WM_TEMPLATE_CATEGORY" val="basetag"/>
  <p:tag name="KSO_WM_TEMPLATE_INDEX" val="20163573"/>
  <p:tag name="KSO_WM_TAG_VERSION" val="1.0"/>
  <p:tag name="KSO_WM_SLIDE_ID" val="basetag20163573_4"/>
  <p:tag name="KSO_WM_SLIDE_INDEX" val="4"/>
  <p:tag name="KSO_WM_SLIDE_ITEM_CNT" val="0"/>
  <p:tag name="KSO_WM_SLIDE_TYPE" val="text"/>
  <p:tag name="KSO_WM_BEAUTIFY_FLAG" val="#wm#"/>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2399</Words>
  <Application>WPS 演示</Application>
  <PresentationFormat>宽屏</PresentationFormat>
  <Paragraphs>150</Paragraphs>
  <Slides>19</Slides>
  <Notes>15</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6</vt:i4>
      </vt:variant>
      <vt:variant>
        <vt:lpstr>幻灯片标题</vt:lpstr>
      </vt:variant>
      <vt:variant>
        <vt:i4>19</vt:i4>
      </vt:variant>
    </vt:vector>
  </HeadingPairs>
  <TitlesOfParts>
    <vt:vector size="42" baseType="lpstr">
      <vt:lpstr>Arial</vt:lpstr>
      <vt:lpstr>宋体</vt:lpstr>
      <vt:lpstr>Wingdings</vt:lpstr>
      <vt:lpstr>微软雅黑</vt:lpstr>
      <vt:lpstr>Arial Unicode MS</vt:lpstr>
      <vt:lpstr>等线</vt:lpstr>
      <vt:lpstr>Gill Sans</vt:lpstr>
      <vt:lpstr>Calibri Light</vt:lpstr>
      <vt:lpstr>方正宋刻本秀楷简体</vt:lpstr>
      <vt:lpstr>方正兰亭黑_GBK</vt:lpstr>
      <vt:lpstr>黑体</vt:lpstr>
      <vt:lpstr>Gill Sans MT</vt:lpstr>
      <vt:lpstr>微软雅黑 Light</vt:lpstr>
      <vt:lpstr>仿宋</vt:lpstr>
      <vt:lpstr>华文中宋</vt:lpstr>
      <vt:lpstr>Office 主题​​</vt:lpstr>
      <vt:lpstr>1_Office 主题</vt:lpstr>
      <vt:lpstr>Visio.Drawing.11</vt:lpstr>
      <vt:lpstr>Visio.Drawing.11</vt:lpstr>
      <vt:lpstr>Visio.Drawing.11</vt:lpstr>
      <vt:lpstr>Visio.Drawing.11</vt:lpstr>
      <vt:lpstr>Visio.Drawing.11</vt:lpstr>
      <vt:lpstr>Visio.Drawing.11</vt:lpstr>
      <vt:lpstr>PowerPoint 演示文稿</vt:lpstr>
      <vt:lpstr>PowerPoint 演示文稿</vt:lpstr>
      <vt:lpstr>选题的背景与意义</vt:lpstr>
      <vt:lpstr>PowerPoint 演示文稿</vt:lpstr>
      <vt:lpstr>PowerPoint 演示文稿</vt:lpstr>
      <vt:lpstr>研究方法及过程</vt:lpstr>
      <vt:lpstr>PowerPoint 演示文稿</vt:lpstr>
      <vt:lpstr>PowerPoint 演示文稿</vt:lpstr>
      <vt:lpstr>PowerPoint 演示文稿</vt:lpstr>
      <vt:lpstr>PowerPoint 演示文稿</vt:lpstr>
      <vt:lpstr>PowerPoint 演示文稿</vt:lpstr>
      <vt:lpstr>PowerPoint 演示文稿</vt:lpstr>
      <vt:lpstr>研究成果展示及应用</vt:lpstr>
      <vt:lpstr>PowerPoint 演示文稿</vt:lpstr>
      <vt:lpstr>PowerPoint 演示文稿</vt:lpstr>
      <vt:lpstr>PowerPoint 演示文稿</vt:lpstr>
      <vt:lpstr>论文总结</vt:lpstr>
      <vt:lpstr>PowerPoint 演示文稿</vt:lpstr>
      <vt:lpstr>感谢各位专家批评指正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Ynbmid</cp:lastModifiedBy>
  <cp:revision>397</cp:revision>
  <dcterms:created xsi:type="dcterms:W3CDTF">2017-08-03T09:01:00Z</dcterms:created>
  <dcterms:modified xsi:type="dcterms:W3CDTF">2019-06-13T11:19:36Z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