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Lst>
  <p:sldSz cx="9144000" cy="5143500" type="screen16x9"/>
  <p:notesSz cx="6858000" cy="9144000"/>
  <p:embeddedFontLst>
    <p:embeddedFont>
      <p:font typeface="Lato" panose="020F0502020204030203" pitchFamily="34" charset="77"/>
      <p:regular r:id="rId15"/>
      <p:bold r:id="rId16"/>
      <p:italic r:id="rId17"/>
      <p:boldItalic r:id="rId18"/>
    </p:embeddedFont>
    <p:embeddedFont>
      <p:font typeface="Raleway" panose="020B0503030101060003" pitchFamily="34" charset="77"/>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Grid="0">
      <p:cViewPr varScale="1">
        <p:scale>
          <a:sx n="120" d="100"/>
          <a:sy n="120" d="100"/>
        </p:scale>
        <p:origin x="86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5f6af9dd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5f6af9d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db3d9c45e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5db3d9c45e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d36c9bede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d36c9bede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db3d9c45e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5db3d9c45e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db3d9c4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db3d9c4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db3d9c45e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db3d9c45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db3d9c45e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db3d9c45e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db3d9c45e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db3d9c45e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db3d9c45e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db3d9c45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db3d9c45e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db3d9c45e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db3d9c45e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db3d9c45e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db3d9c45e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db3d9c45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spTree>
      <p:nvGrpSpPr>
        <p:cNvPr id="1" name="Shape 82"/>
        <p:cNvGrpSpPr/>
        <p:nvPr/>
      </p:nvGrpSpPr>
      <p:grpSpPr>
        <a:xfrm>
          <a:off x="0" y="0"/>
          <a:ext cx="0" cy="0"/>
          <a:chOff x="0" y="0"/>
          <a:chExt cx="0" cy="0"/>
        </a:xfrm>
      </p:grpSpPr>
      <p:pic>
        <p:nvPicPr>
          <p:cNvPr id="83" name="Google Shape;83;p13" descr="Side view of hands writing in a notebook at a cafe"/>
          <p:cNvPicPr preferRelativeResize="0"/>
          <p:nvPr/>
        </p:nvPicPr>
        <p:blipFill rotWithShape="1">
          <a:blip r:embed="rId2">
            <a:alphaModFix/>
          </a:blip>
          <a:srcRect l="9050" t="12064" r="54351" b="26446"/>
          <a:stretch/>
        </p:blipFill>
        <p:spPr>
          <a:xfrm>
            <a:off x="1" y="-50"/>
            <a:ext cx="4572000" cy="5143501"/>
          </a:xfrm>
          <a:prstGeom prst="rect">
            <a:avLst/>
          </a:prstGeom>
          <a:noFill/>
          <a:ln>
            <a:noFill/>
          </a:ln>
        </p:spPr>
      </p:pic>
      <p:sp>
        <p:nvSpPr>
          <p:cNvPr id="84" name="Google Shape;84;p13"/>
          <p:cNvSpPr/>
          <p:nvPr/>
        </p:nvSpPr>
        <p:spPr>
          <a:xfrm>
            <a:off x="1650" y="0"/>
            <a:ext cx="4568700" cy="5143500"/>
          </a:xfrm>
          <a:prstGeom prst="rect">
            <a:avLst/>
          </a:prstGeom>
          <a:solidFill>
            <a:srgbClr val="178D7D">
              <a:alpha val="6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13"/>
          <p:cNvGrpSpPr/>
          <p:nvPr/>
        </p:nvGrpSpPr>
        <p:grpSpPr>
          <a:xfrm>
            <a:off x="830392" y="1191256"/>
            <a:ext cx="745763" cy="45826"/>
            <a:chOff x="4580561" y="2589004"/>
            <a:chExt cx="1064464" cy="25200"/>
          </a:xfrm>
        </p:grpSpPr>
        <p:sp>
          <p:nvSpPr>
            <p:cNvPr id="86" name="Google Shape;86;p13"/>
            <p:cNvSpPr/>
            <p:nvPr/>
          </p:nvSpPr>
          <p:spPr>
            <a:xfrm rot="-5400000">
              <a:off x="5366325" y="2335504"/>
              <a:ext cx="25200" cy="532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rot="-5400000">
              <a:off x="4836311" y="2333254"/>
              <a:ext cx="252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13"/>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89" name="Google Shape;89;p13"/>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90" name="Google Shape;90;p13"/>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1" name="Google Shape;91;p13"/>
          <p:cNvSpPr txBox="1">
            <a:spLocks noGrp="1"/>
          </p:cNvSpPr>
          <p:nvPr>
            <p:ph type="sldNum" idx="12"/>
          </p:nvPr>
        </p:nvSpPr>
        <p:spPr>
          <a:xfrm>
            <a:off x="8536300" y="474985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1 2">
  <p:cSld name="SECTION_TITLE_AND_DESCRIPTION_1_2">
    <p:spTree>
      <p:nvGrpSpPr>
        <p:cNvPr id="1" name="Shape 92"/>
        <p:cNvGrpSpPr/>
        <p:nvPr/>
      </p:nvGrpSpPr>
      <p:grpSpPr>
        <a:xfrm>
          <a:off x="0" y="0"/>
          <a:ext cx="0" cy="0"/>
          <a:chOff x="0" y="0"/>
          <a:chExt cx="0" cy="0"/>
        </a:xfrm>
      </p:grpSpPr>
      <p:pic>
        <p:nvPicPr>
          <p:cNvPr id="93" name="Google Shape;93;p14"/>
          <p:cNvPicPr preferRelativeResize="0"/>
          <p:nvPr/>
        </p:nvPicPr>
        <p:blipFill rotWithShape="1">
          <a:blip r:embed="rId2">
            <a:alphaModFix/>
          </a:blip>
          <a:srcRect l="31883" t="8096" r="25713"/>
          <a:stretch/>
        </p:blipFill>
        <p:spPr>
          <a:xfrm>
            <a:off x="0" y="0"/>
            <a:ext cx="4575250" cy="5143500"/>
          </a:xfrm>
          <a:prstGeom prst="rect">
            <a:avLst/>
          </a:prstGeom>
          <a:noFill/>
          <a:ln>
            <a:noFill/>
          </a:ln>
        </p:spPr>
      </p:pic>
      <p:sp>
        <p:nvSpPr>
          <p:cNvPr id="94" name="Google Shape;94;p14"/>
          <p:cNvSpPr/>
          <p:nvPr/>
        </p:nvSpPr>
        <p:spPr>
          <a:xfrm>
            <a:off x="-75" y="0"/>
            <a:ext cx="4572000" cy="5143500"/>
          </a:xfrm>
          <a:prstGeom prst="rect">
            <a:avLst/>
          </a:prstGeom>
          <a:solidFill>
            <a:srgbClr val="178D7D">
              <a:alpha val="6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14"/>
          <p:cNvGrpSpPr/>
          <p:nvPr/>
        </p:nvGrpSpPr>
        <p:grpSpPr>
          <a:xfrm>
            <a:off x="830392" y="1191256"/>
            <a:ext cx="745763" cy="45826"/>
            <a:chOff x="4580561" y="2589004"/>
            <a:chExt cx="1064464" cy="25200"/>
          </a:xfrm>
        </p:grpSpPr>
        <p:sp>
          <p:nvSpPr>
            <p:cNvPr id="96" name="Google Shape;96;p14"/>
            <p:cNvSpPr/>
            <p:nvPr/>
          </p:nvSpPr>
          <p:spPr>
            <a:xfrm rot="-5400000">
              <a:off x="5366325" y="2335504"/>
              <a:ext cx="25200" cy="532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rot="-5400000">
              <a:off x="4836311" y="2333254"/>
              <a:ext cx="252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14"/>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99" name="Google Shape;99;p14"/>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100" name="Google Shape;100;p14"/>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01" name="Google Shape;101;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ctrTitle"/>
          </p:nvPr>
        </p:nvSpPr>
        <p:spPr>
          <a:xfrm>
            <a:off x="729450" y="1322450"/>
            <a:ext cx="7727400" cy="144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Data Engineering and Analytics </a:t>
            </a:r>
            <a:endParaRPr sz="3600"/>
          </a:p>
          <a:p>
            <a:pPr marL="0" lvl="0" indent="0" algn="l" rtl="0">
              <a:spcBef>
                <a:spcPts val="0"/>
              </a:spcBef>
              <a:spcAft>
                <a:spcPts val="0"/>
              </a:spcAft>
              <a:buNone/>
            </a:pPr>
            <a:r>
              <a:rPr lang="en" sz="3600"/>
              <a:t>Test Case</a:t>
            </a:r>
            <a:endParaRPr sz="3600"/>
          </a:p>
        </p:txBody>
      </p:sp>
      <p:sp>
        <p:nvSpPr>
          <p:cNvPr id="107" name="Google Shape;107;p15"/>
          <p:cNvSpPr txBox="1">
            <a:spLocks noGrp="1"/>
          </p:cNvSpPr>
          <p:nvPr>
            <p:ph type="subTitle" idx="1"/>
          </p:nvPr>
        </p:nvSpPr>
        <p:spPr>
          <a:xfrm>
            <a:off x="729600" y="2921750"/>
            <a:ext cx="3787800" cy="82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 dirty="0"/>
              <a:t>By : </a:t>
            </a:r>
            <a:endParaRPr dirty="0"/>
          </a:p>
          <a:p>
            <a:pPr marL="0" lvl="0" indent="0" algn="l" rtl="0">
              <a:spcBef>
                <a:spcPts val="0"/>
              </a:spcBef>
              <a:spcAft>
                <a:spcPts val="0"/>
              </a:spcAft>
              <a:buNone/>
            </a:pPr>
            <a:r>
              <a:rPr lang="en" dirty="0"/>
              <a:t>Data Engineering and Analytics Team</a:t>
            </a:r>
            <a:endParaRPr dirty="0"/>
          </a:p>
          <a:p>
            <a:pPr marL="0" lvl="0" indent="0" algn="l" rtl="0">
              <a:spcBef>
                <a:spcPts val="0"/>
              </a:spcBef>
              <a:spcAft>
                <a:spcPts val="0"/>
              </a:spcAft>
              <a:buNone/>
            </a:pPr>
            <a:r>
              <a:rPr lang="en" dirty="0"/>
              <a:t>Jul-19</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69"/>
        <p:cNvGrpSpPr/>
        <p:nvPr/>
      </p:nvGrpSpPr>
      <p:grpSpPr>
        <a:xfrm>
          <a:off x="0" y="0"/>
          <a:ext cx="0" cy="0"/>
          <a:chOff x="0" y="0"/>
          <a:chExt cx="0" cy="0"/>
        </a:xfrm>
      </p:grpSpPr>
      <p:sp>
        <p:nvSpPr>
          <p:cNvPr id="170" name="Google Shape;170;p24"/>
          <p:cNvSpPr txBox="1">
            <a:spLocks noGrp="1"/>
          </p:cNvSpPr>
          <p:nvPr>
            <p:ph type="title"/>
          </p:nvPr>
        </p:nvSpPr>
        <p:spPr>
          <a:xfrm>
            <a:off x="729450" y="1322450"/>
            <a:ext cx="61563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Technical Programming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5"/>
          <p:cNvSpPr txBox="1">
            <a:spLocks noGrp="1"/>
          </p:cNvSpPr>
          <p:nvPr>
            <p:ph type="title"/>
          </p:nvPr>
        </p:nvSpPr>
        <p:spPr>
          <a:xfrm>
            <a:off x="727600" y="5644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Data Collection Case</a:t>
            </a:r>
            <a:endParaRPr sz="2400"/>
          </a:p>
        </p:txBody>
      </p:sp>
      <p:sp>
        <p:nvSpPr>
          <p:cNvPr id="176" name="Google Shape;176;p25"/>
          <p:cNvSpPr txBox="1">
            <a:spLocks noGrp="1"/>
          </p:cNvSpPr>
          <p:nvPr>
            <p:ph type="subTitle" idx="4294967295"/>
          </p:nvPr>
        </p:nvSpPr>
        <p:spPr>
          <a:xfrm>
            <a:off x="730000" y="1408925"/>
            <a:ext cx="7688700" cy="34665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600" b="1"/>
              <a:t>Case study:</a:t>
            </a:r>
            <a:endParaRPr sz="1600" b="1"/>
          </a:p>
          <a:p>
            <a:pPr marL="0" lvl="0" indent="0" algn="just" rtl="0">
              <a:lnSpc>
                <a:spcPct val="115000"/>
              </a:lnSpc>
              <a:spcBef>
                <a:spcPts val="1000"/>
              </a:spcBef>
              <a:spcAft>
                <a:spcPts val="0"/>
              </a:spcAft>
              <a:buNone/>
            </a:pPr>
            <a:r>
              <a:rPr lang="en" sz="1200"/>
              <a:t>Our product and data science team are in need of ecommerce products data available currently in the market. As a data engineer we require you to build a prototype of a crawler with specification of :</a:t>
            </a:r>
            <a:endParaRPr sz="1200"/>
          </a:p>
          <a:p>
            <a:pPr marL="457200" lvl="0" indent="-304800" algn="just" rtl="0">
              <a:lnSpc>
                <a:spcPct val="115000"/>
              </a:lnSpc>
              <a:spcBef>
                <a:spcPts val="1000"/>
              </a:spcBef>
              <a:spcAft>
                <a:spcPts val="0"/>
              </a:spcAft>
              <a:buSzPts val="1200"/>
              <a:buChar char="●"/>
            </a:pPr>
            <a:r>
              <a:rPr lang="en" sz="1200"/>
              <a:t>Crawl data from one of Indonesia’s </a:t>
            </a:r>
            <a:r>
              <a:rPr lang="en" sz="1200" b="1"/>
              <a:t>Ecommerce site </a:t>
            </a:r>
            <a:r>
              <a:rPr lang="en" sz="1200"/>
              <a:t>product</a:t>
            </a:r>
            <a:r>
              <a:rPr lang="en" sz="1200" b="1"/>
              <a:t> </a:t>
            </a:r>
            <a:r>
              <a:rPr lang="en" sz="1200"/>
              <a:t>page</a:t>
            </a:r>
            <a:r>
              <a:rPr lang="en" sz="1200" b="1"/>
              <a:t> </a:t>
            </a:r>
            <a:r>
              <a:rPr lang="en" sz="1200"/>
              <a:t>(your choice, free).</a:t>
            </a:r>
            <a:endParaRPr sz="1200"/>
          </a:p>
          <a:p>
            <a:pPr marL="457200" lvl="0" indent="-304800" algn="just" rtl="0">
              <a:lnSpc>
                <a:spcPct val="115000"/>
              </a:lnSpc>
              <a:spcBef>
                <a:spcPts val="0"/>
              </a:spcBef>
              <a:spcAft>
                <a:spcPts val="0"/>
              </a:spcAft>
              <a:buSzPts val="1200"/>
              <a:buChar char="●"/>
            </a:pPr>
            <a:r>
              <a:rPr lang="en" sz="1200"/>
              <a:t>Use a proper </a:t>
            </a:r>
            <a:r>
              <a:rPr lang="en" sz="1200" b="1"/>
              <a:t>Python 3</a:t>
            </a:r>
            <a:r>
              <a:rPr lang="en" sz="1200"/>
              <a:t> script</a:t>
            </a:r>
            <a:endParaRPr sz="1200"/>
          </a:p>
          <a:p>
            <a:pPr marL="457200" lvl="0" indent="-304800" algn="just" rtl="0">
              <a:lnSpc>
                <a:spcPct val="115000"/>
              </a:lnSpc>
              <a:spcBef>
                <a:spcPts val="0"/>
              </a:spcBef>
              <a:spcAft>
                <a:spcPts val="0"/>
              </a:spcAft>
              <a:buSzPts val="1200"/>
              <a:buChar char="●"/>
            </a:pPr>
            <a:r>
              <a:rPr lang="en" sz="1200"/>
              <a:t>Mandatory information result of </a:t>
            </a:r>
            <a:r>
              <a:rPr lang="en" sz="1200" b="1"/>
              <a:t>Product Name, Category, and Price</a:t>
            </a:r>
            <a:endParaRPr sz="1200" b="1"/>
          </a:p>
          <a:p>
            <a:pPr marL="457200" lvl="0" indent="-304800" algn="just" rtl="0">
              <a:lnSpc>
                <a:spcPct val="115000"/>
              </a:lnSpc>
              <a:spcBef>
                <a:spcPts val="0"/>
              </a:spcBef>
              <a:spcAft>
                <a:spcPts val="0"/>
              </a:spcAft>
              <a:buSzPts val="1200"/>
              <a:buChar char="●"/>
            </a:pPr>
            <a:r>
              <a:rPr lang="en" sz="1200"/>
              <a:t>Result would be in file format of : </a:t>
            </a:r>
            <a:r>
              <a:rPr lang="en" sz="1200" b="1"/>
              <a:t>csv</a:t>
            </a:r>
            <a:r>
              <a:rPr lang="en" sz="1200"/>
              <a:t> and </a:t>
            </a:r>
            <a:r>
              <a:rPr lang="en" sz="1200" b="1"/>
              <a:t>json</a:t>
            </a:r>
            <a:endParaRPr sz="1200" b="1"/>
          </a:p>
          <a:p>
            <a:pPr marL="0" lvl="0" indent="0" algn="just" rtl="0">
              <a:lnSpc>
                <a:spcPct val="115000"/>
              </a:lnSpc>
              <a:spcBef>
                <a:spcPts val="1000"/>
              </a:spcBef>
              <a:spcAft>
                <a:spcPts val="0"/>
              </a:spcAft>
              <a:buNone/>
            </a:pPr>
            <a:r>
              <a:rPr lang="en" sz="1200"/>
              <a:t>Use your own creativity to determine another extra mile that benefit our business users such as extra information field and short explanation why do you think this is important in the long run. Also don’t forget to help your other team mate, please make your code/script is as neat as possible and gave a lot of comment/mark about what your code do.</a:t>
            </a:r>
            <a:endParaRPr sz="1200"/>
          </a:p>
          <a:p>
            <a:pPr marL="0" lvl="0" indent="0" algn="just" rtl="0">
              <a:lnSpc>
                <a:spcPct val="115000"/>
              </a:lnSpc>
              <a:spcBef>
                <a:spcPts val="1000"/>
              </a:spcBef>
              <a:spcAft>
                <a:spcPts val="0"/>
              </a:spcAft>
              <a:buNone/>
            </a:pPr>
            <a:endParaRPr sz="1200"/>
          </a:p>
          <a:p>
            <a:pPr marL="0" lvl="0" indent="0" algn="just" rtl="0">
              <a:lnSpc>
                <a:spcPct val="115000"/>
              </a:lnSpc>
              <a:spcBef>
                <a:spcPts val="1000"/>
              </a:spcBef>
              <a:spcAft>
                <a:spcPts val="1000"/>
              </a:spcAft>
              <a:buNone/>
            </a:pPr>
            <a:r>
              <a:rPr lang="en" sz="1200" i="1"/>
              <a:t>**Expected result : &lt;python-script-file&gt;.py, &lt;result-file&gt;.csv, and &lt;result-file&gt;.json</a:t>
            </a:r>
            <a:endParaRPr sz="1200" i="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92"/>
        <p:cNvGrpSpPr/>
        <p:nvPr/>
      </p:nvGrpSpPr>
      <p:grpSpPr>
        <a:xfrm>
          <a:off x="0" y="0"/>
          <a:ext cx="0" cy="0"/>
          <a:chOff x="0" y="0"/>
          <a:chExt cx="0" cy="0"/>
        </a:xfrm>
      </p:grpSpPr>
      <p:sp>
        <p:nvSpPr>
          <p:cNvPr id="193" name="Google Shape;193;p28"/>
          <p:cNvSpPr txBox="1">
            <a:spLocks noGrp="1"/>
          </p:cNvSpPr>
          <p:nvPr>
            <p:ph type="title"/>
          </p:nvPr>
        </p:nvSpPr>
        <p:spPr>
          <a:xfrm>
            <a:off x="729450" y="1322450"/>
            <a:ext cx="61563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GGWP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727600" y="5644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Instruction</a:t>
            </a:r>
            <a:endParaRPr sz="2400"/>
          </a:p>
        </p:txBody>
      </p:sp>
      <p:sp>
        <p:nvSpPr>
          <p:cNvPr id="113" name="Google Shape;113;p16"/>
          <p:cNvSpPr txBox="1">
            <a:spLocks noGrp="1"/>
          </p:cNvSpPr>
          <p:nvPr>
            <p:ph type="subTitle" idx="4294967295"/>
          </p:nvPr>
        </p:nvSpPr>
        <p:spPr>
          <a:xfrm>
            <a:off x="727650" y="1408925"/>
            <a:ext cx="7688700" cy="35841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600" b="1" dirty="0"/>
              <a:t>Welcome!</a:t>
            </a:r>
            <a:endParaRPr sz="1600" b="1" dirty="0"/>
          </a:p>
          <a:p>
            <a:pPr marL="0" lvl="0" indent="0" algn="just" rtl="0">
              <a:lnSpc>
                <a:spcPct val="115000"/>
              </a:lnSpc>
              <a:spcBef>
                <a:spcPts val="1000"/>
              </a:spcBef>
              <a:spcAft>
                <a:spcPts val="0"/>
              </a:spcAft>
              <a:buNone/>
            </a:pPr>
            <a:r>
              <a:rPr lang="en" sz="1400" dirty="0"/>
              <a:t>Thanks and congrats you are one step ahead to join us. In this technical test you will find 3 section </a:t>
            </a:r>
            <a:endParaRPr sz="1400" dirty="0"/>
          </a:p>
          <a:p>
            <a:pPr marL="457200" lvl="0" indent="-317500" algn="just" rtl="0">
              <a:lnSpc>
                <a:spcPct val="115000"/>
              </a:lnSpc>
              <a:spcBef>
                <a:spcPts val="1000"/>
              </a:spcBef>
              <a:spcAft>
                <a:spcPts val="0"/>
              </a:spcAft>
              <a:buSzPts val="1400"/>
              <a:buChar char="●"/>
            </a:pPr>
            <a:r>
              <a:rPr lang="en" sz="1400" dirty="0"/>
              <a:t>SQL</a:t>
            </a:r>
            <a:endParaRPr sz="1400" dirty="0"/>
          </a:p>
          <a:p>
            <a:pPr marL="457200" lvl="0" indent="-317500" algn="just" rtl="0">
              <a:spcBef>
                <a:spcPts val="0"/>
              </a:spcBef>
              <a:spcAft>
                <a:spcPts val="0"/>
              </a:spcAft>
              <a:buSzPts val="1400"/>
              <a:buChar char="●"/>
            </a:pPr>
            <a:r>
              <a:rPr lang="en" sz="1400" dirty="0"/>
              <a:t>Technical Programming</a:t>
            </a:r>
            <a:endParaRPr sz="1400" dirty="0"/>
          </a:p>
          <a:p>
            <a:pPr marL="0" lvl="0" indent="0" algn="just" rtl="0">
              <a:lnSpc>
                <a:spcPct val="115000"/>
              </a:lnSpc>
              <a:spcBef>
                <a:spcPts val="1000"/>
              </a:spcBef>
              <a:spcAft>
                <a:spcPts val="0"/>
              </a:spcAft>
              <a:buNone/>
            </a:pPr>
            <a:r>
              <a:rPr lang="en" sz="1400" dirty="0"/>
              <a:t>Revert back the result to us and </a:t>
            </a:r>
            <a:r>
              <a:rPr lang="en" sz="1400" dirty="0" err="1"/>
              <a:t>dont</a:t>
            </a:r>
            <a:r>
              <a:rPr lang="en" sz="1400" dirty="0"/>
              <a:t> be shy to ask question through email if you have any.</a:t>
            </a:r>
            <a:endParaRPr sz="1400" dirty="0"/>
          </a:p>
          <a:p>
            <a:pPr marL="0" lvl="0" indent="0" algn="just" rtl="0">
              <a:lnSpc>
                <a:spcPct val="115000"/>
              </a:lnSpc>
              <a:spcBef>
                <a:spcPts val="1000"/>
              </a:spcBef>
              <a:spcAft>
                <a:spcPts val="0"/>
              </a:spcAft>
              <a:buNone/>
            </a:pPr>
            <a:endParaRPr sz="1400" dirty="0"/>
          </a:p>
          <a:p>
            <a:pPr marL="0" lvl="0" indent="0" algn="just" rtl="0">
              <a:lnSpc>
                <a:spcPct val="115000"/>
              </a:lnSpc>
              <a:spcBef>
                <a:spcPts val="1000"/>
              </a:spcBef>
              <a:spcAft>
                <a:spcPts val="1000"/>
              </a:spcAft>
              <a:buNone/>
            </a:pPr>
            <a:endParaRPr lang="en" sz="1400" dirty="0"/>
          </a:p>
          <a:p>
            <a:pPr marL="0" lvl="0" indent="0" algn="just" rtl="0">
              <a:lnSpc>
                <a:spcPct val="115000"/>
              </a:lnSpc>
              <a:spcBef>
                <a:spcPts val="1000"/>
              </a:spcBef>
              <a:spcAft>
                <a:spcPts val="1000"/>
              </a:spcAft>
              <a:buNone/>
            </a:pPr>
            <a:endParaRPr lang="en" sz="1400" dirty="0"/>
          </a:p>
          <a:p>
            <a:pPr marL="0" lvl="0" indent="0" algn="just" rtl="0">
              <a:lnSpc>
                <a:spcPct val="115000"/>
              </a:lnSpc>
              <a:spcBef>
                <a:spcPts val="1000"/>
              </a:spcBef>
              <a:spcAft>
                <a:spcPts val="1000"/>
              </a:spcAft>
              <a:buNone/>
            </a:pPr>
            <a:r>
              <a:rPr lang="en" sz="1400" dirty="0"/>
              <a:t>Have a nice day!</a:t>
            </a:r>
            <a:endParaRPr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SQL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727600" y="5644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SQL Case</a:t>
            </a:r>
            <a:endParaRPr sz="2400"/>
          </a:p>
        </p:txBody>
      </p:sp>
      <p:sp>
        <p:nvSpPr>
          <p:cNvPr id="124" name="Google Shape;124;p18"/>
          <p:cNvSpPr txBox="1">
            <a:spLocks noGrp="1"/>
          </p:cNvSpPr>
          <p:nvPr>
            <p:ph type="subTitle" idx="4294967295"/>
          </p:nvPr>
        </p:nvSpPr>
        <p:spPr>
          <a:xfrm>
            <a:off x="730000" y="1408925"/>
            <a:ext cx="7688700" cy="3360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a:t>Hi, </a:t>
            </a:r>
            <a:endParaRPr sz="1400"/>
          </a:p>
          <a:p>
            <a:pPr marL="0" lvl="0" indent="0" algn="l" rtl="0">
              <a:lnSpc>
                <a:spcPct val="115000"/>
              </a:lnSpc>
              <a:spcBef>
                <a:spcPts val="1000"/>
              </a:spcBef>
              <a:spcAft>
                <a:spcPts val="0"/>
              </a:spcAft>
              <a:buNone/>
            </a:pPr>
            <a:r>
              <a:rPr lang="en" sz="1200"/>
              <a:t>We are in need someone to do some query to our data warehouse and format/structure it into something that can be used by our analyst or data science team either in their dashboard or data model feature. For this purpose you will be given a sample dataset with their structure and our user’s problem/requirement. </a:t>
            </a:r>
            <a:endParaRPr sz="1600" b="1"/>
          </a:p>
          <a:p>
            <a:pPr marL="0" lvl="0" indent="0" algn="l" rtl="0">
              <a:lnSpc>
                <a:spcPct val="115000"/>
              </a:lnSpc>
              <a:spcBef>
                <a:spcPts val="1000"/>
              </a:spcBef>
              <a:spcAft>
                <a:spcPts val="0"/>
              </a:spcAft>
              <a:buNone/>
            </a:pPr>
            <a:r>
              <a:rPr lang="en" sz="1600" b="1"/>
              <a:t>Dataset:</a:t>
            </a:r>
            <a:endParaRPr sz="1600" b="1"/>
          </a:p>
          <a:p>
            <a:pPr marL="0" lvl="0" indent="0" algn="l" rtl="0">
              <a:spcBef>
                <a:spcPts val="1000"/>
              </a:spcBef>
              <a:spcAft>
                <a:spcPts val="0"/>
              </a:spcAft>
              <a:buNone/>
            </a:pPr>
            <a:r>
              <a:rPr lang="en" sz="1200"/>
              <a:t>You will be working with this sample dataset and their definition given in the next slides. Take your time to understand the data structure so you will be able to solve the upcoming problem.</a:t>
            </a:r>
            <a:endParaRPr sz="1200"/>
          </a:p>
          <a:p>
            <a:pPr marL="0" lvl="0" indent="0" algn="l" rtl="0">
              <a:spcBef>
                <a:spcPts val="1000"/>
              </a:spcBef>
              <a:spcAft>
                <a:spcPts val="0"/>
              </a:spcAft>
              <a:buNone/>
            </a:pPr>
            <a:r>
              <a:rPr lang="en" sz="1600" b="1"/>
              <a:t>Problem:</a:t>
            </a:r>
            <a:endParaRPr sz="1600" b="1"/>
          </a:p>
          <a:p>
            <a:pPr marL="0" lvl="0" indent="0" algn="l" rtl="0">
              <a:spcBef>
                <a:spcPts val="1000"/>
              </a:spcBef>
              <a:spcAft>
                <a:spcPts val="0"/>
              </a:spcAft>
              <a:buNone/>
            </a:pPr>
            <a:r>
              <a:rPr lang="en" sz="1200"/>
              <a:t>These will be the requirement we need you to solve. There are 5 problem you will need to work on ordered by their relative difficulty. Good luck.</a:t>
            </a:r>
            <a:endParaRPr sz="1200"/>
          </a:p>
          <a:p>
            <a:pPr marL="0" lvl="0" indent="0" algn="l" rtl="0">
              <a:spcBef>
                <a:spcPts val="1000"/>
              </a:spcBef>
              <a:spcAft>
                <a:spcPts val="1000"/>
              </a:spcAft>
              <a:buNone/>
            </a:pPr>
            <a:r>
              <a:rPr lang="en" sz="1200" i="1"/>
              <a:t>**Expected result : &lt;sql-script-file&gt;.sql</a:t>
            </a:r>
            <a:endParaRPr sz="1200" b="1"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730000" y="556650"/>
            <a:ext cx="3300900" cy="54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Dataset</a:t>
            </a:r>
            <a:endParaRPr sz="2400"/>
          </a:p>
        </p:txBody>
      </p:sp>
      <p:sp>
        <p:nvSpPr>
          <p:cNvPr id="130" name="Google Shape;130;p19"/>
          <p:cNvSpPr txBox="1">
            <a:spLocks noGrp="1"/>
          </p:cNvSpPr>
          <p:nvPr>
            <p:ph type="subTitle" idx="1"/>
          </p:nvPr>
        </p:nvSpPr>
        <p:spPr>
          <a:xfrm>
            <a:off x="365525" y="1484550"/>
            <a:ext cx="3997200" cy="3543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b="1"/>
              <a:t>Biz Glossary/Data Definition</a:t>
            </a:r>
            <a:endParaRPr sz="1200" b="1"/>
          </a:p>
          <a:p>
            <a:pPr marL="457200" lvl="0" indent="-304800" algn="l" rtl="0">
              <a:lnSpc>
                <a:spcPct val="100000"/>
              </a:lnSpc>
              <a:spcBef>
                <a:spcPts val="1000"/>
              </a:spcBef>
              <a:spcAft>
                <a:spcPts val="0"/>
              </a:spcAft>
              <a:buSzPts val="1200"/>
              <a:buChar char="●"/>
            </a:pPr>
            <a:r>
              <a:rPr lang="en" sz="1200" b="1"/>
              <a:t>loan_status (string):</a:t>
            </a:r>
            <a:r>
              <a:rPr lang="en" sz="1200"/>
              <a:t> whether loan already paid or not contain ‘PAIDOFF’ or ‘ACTIVE’. </a:t>
            </a:r>
            <a:endParaRPr sz="1200"/>
          </a:p>
          <a:p>
            <a:pPr marL="457200" lvl="0" indent="-304800" algn="l" rtl="0">
              <a:lnSpc>
                <a:spcPct val="100000"/>
              </a:lnSpc>
              <a:spcBef>
                <a:spcPts val="0"/>
              </a:spcBef>
              <a:spcAft>
                <a:spcPts val="0"/>
              </a:spcAft>
              <a:buSzPts val="1200"/>
              <a:buChar char="●"/>
            </a:pPr>
            <a:r>
              <a:rPr lang="en" sz="1200" b="1"/>
              <a:t>amount (integer):</a:t>
            </a:r>
            <a:r>
              <a:rPr lang="en" sz="1200"/>
              <a:t> total amount of that transaction</a:t>
            </a:r>
            <a:endParaRPr sz="1200"/>
          </a:p>
          <a:p>
            <a:pPr marL="457200" lvl="0" indent="-304800" algn="l" rtl="0">
              <a:lnSpc>
                <a:spcPct val="100000"/>
              </a:lnSpc>
              <a:spcBef>
                <a:spcPts val="0"/>
              </a:spcBef>
              <a:spcAft>
                <a:spcPts val="0"/>
              </a:spcAft>
              <a:buSzPts val="1200"/>
              <a:buChar char="●"/>
            </a:pPr>
            <a:r>
              <a:rPr lang="en" sz="1200" b="1"/>
              <a:t>tenure (integer):</a:t>
            </a:r>
            <a:r>
              <a:rPr lang="en" sz="1200"/>
              <a:t> how long the installment is 7, 15, 30, 60, etc. in days.</a:t>
            </a:r>
            <a:endParaRPr sz="1200"/>
          </a:p>
          <a:p>
            <a:pPr marL="457200" lvl="0" indent="-304800" algn="l" rtl="0">
              <a:lnSpc>
                <a:spcPct val="100000"/>
              </a:lnSpc>
              <a:spcBef>
                <a:spcPts val="0"/>
              </a:spcBef>
              <a:spcAft>
                <a:spcPts val="0"/>
              </a:spcAft>
              <a:buSzPts val="1200"/>
              <a:buChar char="●"/>
            </a:pPr>
            <a:r>
              <a:rPr lang="en" sz="1200" b="1"/>
              <a:t>eff_date (date):</a:t>
            </a:r>
            <a:r>
              <a:rPr lang="en" sz="1200"/>
              <a:t> date when the transaction happen and the installment start counting</a:t>
            </a:r>
            <a:endParaRPr sz="1200"/>
          </a:p>
          <a:p>
            <a:pPr marL="457200" lvl="0" indent="-304800" algn="l" rtl="0">
              <a:lnSpc>
                <a:spcPct val="100000"/>
              </a:lnSpc>
              <a:spcBef>
                <a:spcPts val="0"/>
              </a:spcBef>
              <a:spcAft>
                <a:spcPts val="0"/>
              </a:spcAft>
              <a:buSzPts val="1200"/>
              <a:buChar char="●"/>
            </a:pPr>
            <a:r>
              <a:rPr lang="en" sz="1200" b="1"/>
              <a:t>due_date (date): </a:t>
            </a:r>
            <a:r>
              <a:rPr lang="en" sz="1200"/>
              <a:t>when the transaction need to be paid</a:t>
            </a:r>
            <a:endParaRPr sz="1200"/>
          </a:p>
          <a:p>
            <a:pPr marL="457200" lvl="0" indent="-304800" algn="l" rtl="0">
              <a:lnSpc>
                <a:spcPct val="100000"/>
              </a:lnSpc>
              <a:spcBef>
                <a:spcPts val="0"/>
              </a:spcBef>
              <a:spcAft>
                <a:spcPts val="0"/>
              </a:spcAft>
              <a:buSzPts val="1200"/>
              <a:buChar char="●"/>
            </a:pPr>
            <a:r>
              <a:rPr lang="en" sz="1200" b="1"/>
              <a:t>paid_off_time (timestamp): </a:t>
            </a:r>
            <a:r>
              <a:rPr lang="en" sz="1200"/>
              <a:t>when the customer actually paid the transaction</a:t>
            </a:r>
            <a:endParaRPr sz="1200"/>
          </a:p>
          <a:p>
            <a:pPr marL="457200" lvl="0" indent="-304800" algn="l" rtl="0">
              <a:lnSpc>
                <a:spcPct val="100000"/>
              </a:lnSpc>
              <a:spcBef>
                <a:spcPts val="0"/>
              </a:spcBef>
              <a:spcAft>
                <a:spcPts val="0"/>
              </a:spcAft>
              <a:buSzPts val="1200"/>
              <a:buChar char="●"/>
            </a:pPr>
            <a:r>
              <a:rPr lang="en" sz="1200" b="1"/>
              <a:t>age (integer):</a:t>
            </a:r>
            <a:r>
              <a:rPr lang="en" sz="1200"/>
              <a:t> customer’s age</a:t>
            </a:r>
            <a:endParaRPr sz="1200"/>
          </a:p>
          <a:p>
            <a:pPr marL="457200" lvl="0" indent="-304800" algn="l" rtl="0">
              <a:lnSpc>
                <a:spcPct val="100000"/>
              </a:lnSpc>
              <a:spcBef>
                <a:spcPts val="0"/>
              </a:spcBef>
              <a:spcAft>
                <a:spcPts val="0"/>
              </a:spcAft>
              <a:buSzPts val="1200"/>
              <a:buChar char="●"/>
            </a:pPr>
            <a:r>
              <a:rPr lang="en" sz="1200" b="1"/>
              <a:t>education (string):</a:t>
            </a:r>
            <a:r>
              <a:rPr lang="en" sz="1200"/>
              <a:t> customer’s last education level</a:t>
            </a:r>
            <a:endParaRPr sz="1200"/>
          </a:p>
          <a:p>
            <a:pPr marL="457200" lvl="0" indent="-304800" algn="l" rtl="0">
              <a:lnSpc>
                <a:spcPct val="100000"/>
              </a:lnSpc>
              <a:spcBef>
                <a:spcPts val="0"/>
              </a:spcBef>
              <a:spcAft>
                <a:spcPts val="0"/>
              </a:spcAft>
              <a:buSzPts val="1200"/>
              <a:buChar char="●"/>
            </a:pPr>
            <a:r>
              <a:rPr lang="en" sz="1200" b="1"/>
              <a:t>gender (string):</a:t>
            </a:r>
            <a:r>
              <a:rPr lang="en" sz="1200"/>
              <a:t> customer’s gender</a:t>
            </a:r>
            <a:endParaRPr sz="1200"/>
          </a:p>
          <a:p>
            <a:pPr marL="457200" lvl="0" indent="-304800" algn="l" rtl="0">
              <a:lnSpc>
                <a:spcPct val="100000"/>
              </a:lnSpc>
              <a:spcBef>
                <a:spcPts val="0"/>
              </a:spcBef>
              <a:spcAft>
                <a:spcPts val="0"/>
              </a:spcAft>
              <a:buSzPts val="1200"/>
              <a:buChar char="●"/>
            </a:pPr>
            <a:r>
              <a:rPr lang="en" sz="1200" b="1"/>
              <a:t>days_past_due (integer):</a:t>
            </a:r>
            <a:r>
              <a:rPr lang="en" sz="1200"/>
              <a:t> how many days after due_date customer havent make payments.</a:t>
            </a:r>
            <a:endParaRPr sz="1200"/>
          </a:p>
        </p:txBody>
      </p:sp>
      <p:sp>
        <p:nvSpPr>
          <p:cNvPr id="131" name="Google Shape;131;p19"/>
          <p:cNvSpPr txBox="1"/>
          <p:nvPr/>
        </p:nvSpPr>
        <p:spPr>
          <a:xfrm>
            <a:off x="4751700" y="261450"/>
            <a:ext cx="4108500" cy="27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Lato"/>
                <a:ea typeface="Lato"/>
                <a:cs typeface="Lato"/>
                <a:sym typeface="Lato"/>
              </a:rPr>
              <a:t>Table: transaction  </a:t>
            </a:r>
            <a:endParaRPr sz="1200" b="1">
              <a:latin typeface="Lato"/>
              <a:ea typeface="Lato"/>
              <a:cs typeface="Lato"/>
              <a:sym typeface="Lato"/>
            </a:endParaRPr>
          </a:p>
        </p:txBody>
      </p:sp>
      <p:sp>
        <p:nvSpPr>
          <p:cNvPr id="132" name="Google Shape;132;p19"/>
          <p:cNvSpPr txBox="1"/>
          <p:nvPr/>
        </p:nvSpPr>
        <p:spPr>
          <a:xfrm>
            <a:off x="4751700" y="3837475"/>
            <a:ext cx="1336200" cy="27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Lato"/>
                <a:ea typeface="Lato"/>
                <a:cs typeface="Lato"/>
                <a:sym typeface="Lato"/>
              </a:rPr>
              <a:t>Table: customer </a:t>
            </a:r>
            <a:endParaRPr sz="1200" b="1">
              <a:latin typeface="Lato"/>
              <a:ea typeface="Lato"/>
              <a:cs typeface="Lato"/>
              <a:sym typeface="Lato"/>
            </a:endParaRPr>
          </a:p>
        </p:txBody>
      </p:sp>
      <p:pic>
        <p:nvPicPr>
          <p:cNvPr id="133" name="Google Shape;133;p19"/>
          <p:cNvPicPr preferRelativeResize="0"/>
          <p:nvPr/>
        </p:nvPicPr>
        <p:blipFill>
          <a:blip r:embed="rId3">
            <a:alphaModFix/>
          </a:blip>
          <a:stretch>
            <a:fillRect/>
          </a:stretch>
        </p:blipFill>
        <p:spPr>
          <a:xfrm>
            <a:off x="4781875" y="556700"/>
            <a:ext cx="4170424" cy="2450828"/>
          </a:xfrm>
          <a:prstGeom prst="rect">
            <a:avLst/>
          </a:prstGeom>
          <a:noFill/>
          <a:ln>
            <a:noFill/>
          </a:ln>
        </p:spPr>
      </p:pic>
      <p:pic>
        <p:nvPicPr>
          <p:cNvPr id="134" name="Google Shape;134;p19"/>
          <p:cNvPicPr preferRelativeResize="0"/>
          <p:nvPr/>
        </p:nvPicPr>
        <p:blipFill>
          <a:blip r:embed="rId4">
            <a:alphaModFix/>
          </a:blip>
          <a:stretch>
            <a:fillRect/>
          </a:stretch>
        </p:blipFill>
        <p:spPr>
          <a:xfrm>
            <a:off x="6042050" y="3196975"/>
            <a:ext cx="1846500" cy="1831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727600" y="5644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Problem</a:t>
            </a:r>
            <a:endParaRPr sz="2400"/>
          </a:p>
        </p:txBody>
      </p:sp>
      <p:sp>
        <p:nvSpPr>
          <p:cNvPr id="140" name="Google Shape;140;p20"/>
          <p:cNvSpPr txBox="1">
            <a:spLocks noGrp="1"/>
          </p:cNvSpPr>
          <p:nvPr>
            <p:ph type="subTitle" idx="4294967295"/>
          </p:nvPr>
        </p:nvSpPr>
        <p:spPr>
          <a:xfrm>
            <a:off x="730000" y="1485125"/>
            <a:ext cx="7688700" cy="34656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600" b="1"/>
              <a:t>Problem:</a:t>
            </a:r>
            <a:endParaRPr sz="1200"/>
          </a:p>
          <a:p>
            <a:pPr marL="0" lvl="0" indent="0" algn="l" rtl="0">
              <a:spcBef>
                <a:spcPts val="1000"/>
              </a:spcBef>
              <a:spcAft>
                <a:spcPts val="0"/>
              </a:spcAft>
              <a:buNone/>
            </a:pPr>
            <a:r>
              <a:rPr lang="en" sz="1200"/>
              <a:t>Construct query script to solve below problem using previous page dataset, preferably in sql code compatible with </a:t>
            </a:r>
            <a:r>
              <a:rPr lang="en" sz="1200" b="1"/>
              <a:t>PostgreSQL</a:t>
            </a:r>
            <a:r>
              <a:rPr lang="en" sz="1200"/>
              <a:t> standards:</a:t>
            </a:r>
            <a:endParaRPr sz="1200"/>
          </a:p>
          <a:p>
            <a:pPr marL="457200" lvl="0" indent="-304800" algn="l" rtl="0">
              <a:spcBef>
                <a:spcPts val="1000"/>
              </a:spcBef>
              <a:spcAft>
                <a:spcPts val="0"/>
              </a:spcAft>
              <a:buSzPts val="1200"/>
              <a:buAutoNum type="arabicPeriod"/>
            </a:pPr>
            <a:r>
              <a:rPr lang="en" sz="1200"/>
              <a:t>Show total amount of transaction made by/grouped by customer’s age and gender.</a:t>
            </a:r>
            <a:endParaRPr sz="1200"/>
          </a:p>
          <a:p>
            <a:pPr marL="457200" lvl="0" indent="-304800" algn="l" rtl="0">
              <a:spcBef>
                <a:spcPts val="0"/>
              </a:spcBef>
              <a:spcAft>
                <a:spcPts val="0"/>
              </a:spcAft>
              <a:buSzPts val="1200"/>
              <a:buAutoNum type="arabicPeriod"/>
            </a:pPr>
            <a:r>
              <a:rPr lang="en" sz="1200"/>
              <a:t>We have a typo in education, find it and fix it within your query. Also there are still many variance of Master degrees that need to be combined into 1 (called ‘Master Degree’). Then after all that show total unique customer by their  education level that has transaction with us. </a:t>
            </a:r>
            <a:endParaRPr sz="1200"/>
          </a:p>
          <a:p>
            <a:pPr marL="45720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i="1"/>
          </a:p>
          <a:p>
            <a:pPr marL="0" lvl="0" indent="0" algn="l" rtl="0">
              <a:spcBef>
                <a:spcPts val="1000"/>
              </a:spcBef>
              <a:spcAft>
                <a:spcPts val="0"/>
              </a:spcAft>
              <a:buNone/>
            </a:pPr>
            <a:r>
              <a:rPr lang="en" sz="1200" i="1"/>
              <a:t>**Expected result : &lt;sql-script-file&gt;.sql</a:t>
            </a:r>
            <a:endParaRPr sz="1200" i="1"/>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just" rtl="0">
              <a:lnSpc>
                <a:spcPct val="115000"/>
              </a:lnSpc>
              <a:spcBef>
                <a:spcPts val="1000"/>
              </a:spcBef>
              <a:spcAft>
                <a:spcPts val="1000"/>
              </a:spcAft>
              <a:buNone/>
            </a:pPr>
            <a:endParaRPr sz="1200" i="1"/>
          </a:p>
        </p:txBody>
      </p:sp>
      <p:sp>
        <p:nvSpPr>
          <p:cNvPr id="141" name="Google Shape;141;p20"/>
          <p:cNvSpPr txBox="1"/>
          <p:nvPr/>
        </p:nvSpPr>
        <p:spPr>
          <a:xfrm>
            <a:off x="4622725" y="4399625"/>
            <a:ext cx="4225500" cy="32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i="1">
                <a:latin typeface="Lato"/>
                <a:ea typeface="Lato"/>
                <a:cs typeface="Lato"/>
                <a:sym typeface="Lato"/>
              </a:rPr>
              <a:t>***Also please state any assumption in comment if you have any, </a:t>
            </a:r>
            <a:endParaRPr sz="1200" i="1">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1"/>
          <p:cNvSpPr txBox="1">
            <a:spLocks noGrp="1"/>
          </p:cNvSpPr>
          <p:nvPr>
            <p:ph type="title"/>
          </p:nvPr>
        </p:nvSpPr>
        <p:spPr>
          <a:xfrm>
            <a:off x="727600" y="5644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Problem</a:t>
            </a:r>
            <a:endParaRPr sz="2400"/>
          </a:p>
        </p:txBody>
      </p:sp>
      <p:sp>
        <p:nvSpPr>
          <p:cNvPr id="147" name="Google Shape;147;p21"/>
          <p:cNvSpPr txBox="1">
            <a:spLocks noGrp="1"/>
          </p:cNvSpPr>
          <p:nvPr>
            <p:ph type="subTitle" idx="4294967295"/>
          </p:nvPr>
        </p:nvSpPr>
        <p:spPr>
          <a:xfrm>
            <a:off x="730000" y="1485125"/>
            <a:ext cx="7688700" cy="34656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600" b="1"/>
              <a:t>Problem:</a:t>
            </a:r>
            <a:endParaRPr sz="1200"/>
          </a:p>
          <a:p>
            <a:pPr marL="0" lvl="0" indent="0" algn="l" rtl="0">
              <a:spcBef>
                <a:spcPts val="1000"/>
              </a:spcBef>
              <a:spcAft>
                <a:spcPts val="0"/>
              </a:spcAft>
              <a:buNone/>
            </a:pPr>
            <a:r>
              <a:rPr lang="en" sz="1200"/>
              <a:t>Construct query script to solve below problem using previous page dataset, preferably in sql code compatible with </a:t>
            </a:r>
            <a:r>
              <a:rPr lang="en" sz="1200" b="1"/>
              <a:t>PostgreSQL</a:t>
            </a:r>
            <a:r>
              <a:rPr lang="en" sz="1200"/>
              <a:t> standards:</a:t>
            </a:r>
            <a:endParaRPr sz="1200"/>
          </a:p>
          <a:p>
            <a:pPr marL="457200" lvl="0" indent="-304800" algn="l" rtl="0">
              <a:spcBef>
                <a:spcPts val="1000"/>
              </a:spcBef>
              <a:spcAft>
                <a:spcPts val="0"/>
              </a:spcAft>
              <a:buSzPts val="1200"/>
              <a:buAutoNum type="arabicPeriod" startAt="3"/>
            </a:pPr>
            <a:r>
              <a:rPr lang="en" sz="1200"/>
              <a:t>For each customer and their tenure selection, we need their first transaction eff_date, due_date, and paid_off_time if they already paid. Then afterwards for each first transaction of that hasn’t paid we need to calculate their days_past_due compared to today. Terms and tenure is same.</a:t>
            </a:r>
            <a:endParaRPr sz="1200"/>
          </a:p>
          <a:p>
            <a:pPr marL="0" lvl="0" indent="0" algn="l" rtl="0">
              <a:spcBef>
                <a:spcPts val="1000"/>
              </a:spcBef>
              <a:spcAft>
                <a:spcPts val="0"/>
              </a:spcAft>
              <a:buNone/>
            </a:pPr>
            <a:endParaRPr sz="1200"/>
          </a:p>
          <a:p>
            <a:pPr marL="45720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i="1"/>
          </a:p>
          <a:p>
            <a:pPr marL="0" lvl="0" indent="0" algn="l" rtl="0">
              <a:spcBef>
                <a:spcPts val="1000"/>
              </a:spcBef>
              <a:spcAft>
                <a:spcPts val="0"/>
              </a:spcAft>
              <a:buNone/>
            </a:pPr>
            <a:r>
              <a:rPr lang="en" sz="1200" i="1"/>
              <a:t>**Expected result : &lt;sql-script-file&gt;.sql</a:t>
            </a:r>
            <a:endParaRPr sz="1200" i="1"/>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just" rtl="0">
              <a:lnSpc>
                <a:spcPct val="115000"/>
              </a:lnSpc>
              <a:spcBef>
                <a:spcPts val="1000"/>
              </a:spcBef>
              <a:spcAft>
                <a:spcPts val="1000"/>
              </a:spcAft>
              <a:buNone/>
            </a:pPr>
            <a:endParaRPr sz="1200" i="1"/>
          </a:p>
        </p:txBody>
      </p:sp>
      <p:pic>
        <p:nvPicPr>
          <p:cNvPr id="148" name="Google Shape;148;p21"/>
          <p:cNvPicPr preferRelativeResize="0"/>
          <p:nvPr/>
        </p:nvPicPr>
        <p:blipFill>
          <a:blip r:embed="rId3">
            <a:alphaModFix/>
          </a:blip>
          <a:stretch>
            <a:fillRect/>
          </a:stretch>
        </p:blipFill>
        <p:spPr>
          <a:xfrm>
            <a:off x="1259163" y="3354288"/>
            <a:ext cx="4029075" cy="771525"/>
          </a:xfrm>
          <a:prstGeom prst="rect">
            <a:avLst/>
          </a:prstGeom>
          <a:noFill/>
          <a:ln>
            <a:noFill/>
          </a:ln>
        </p:spPr>
      </p:pic>
      <p:sp>
        <p:nvSpPr>
          <p:cNvPr id="149" name="Google Shape;149;p21"/>
          <p:cNvSpPr txBox="1"/>
          <p:nvPr/>
        </p:nvSpPr>
        <p:spPr>
          <a:xfrm>
            <a:off x="4622725" y="4552025"/>
            <a:ext cx="4225500" cy="32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i="1">
                <a:latin typeface="Lato"/>
                <a:ea typeface="Lato"/>
                <a:cs typeface="Lato"/>
                <a:sym typeface="Lato"/>
              </a:rPr>
              <a:t>***Also please state any assumption in comment if you have any, </a:t>
            </a:r>
            <a:endParaRPr sz="1200" i="1">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2"/>
          <p:cNvSpPr txBox="1">
            <a:spLocks noGrp="1"/>
          </p:cNvSpPr>
          <p:nvPr>
            <p:ph type="title"/>
          </p:nvPr>
        </p:nvSpPr>
        <p:spPr>
          <a:xfrm>
            <a:off x="727600" y="5644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Problem</a:t>
            </a:r>
            <a:endParaRPr sz="2400"/>
          </a:p>
        </p:txBody>
      </p:sp>
      <p:sp>
        <p:nvSpPr>
          <p:cNvPr id="155" name="Google Shape;155;p22"/>
          <p:cNvSpPr txBox="1">
            <a:spLocks noGrp="1"/>
          </p:cNvSpPr>
          <p:nvPr>
            <p:ph type="subTitle" idx="4294967295"/>
          </p:nvPr>
        </p:nvSpPr>
        <p:spPr>
          <a:xfrm>
            <a:off x="730000" y="1485125"/>
            <a:ext cx="7688700" cy="33036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600" b="1"/>
              <a:t>Problem:</a:t>
            </a:r>
            <a:endParaRPr sz="1200"/>
          </a:p>
          <a:p>
            <a:pPr marL="0" lvl="0" indent="0" algn="l" rtl="0">
              <a:spcBef>
                <a:spcPts val="1000"/>
              </a:spcBef>
              <a:spcAft>
                <a:spcPts val="0"/>
              </a:spcAft>
              <a:buNone/>
            </a:pPr>
            <a:r>
              <a:rPr lang="en" sz="1200"/>
              <a:t>Construct query script to solve below problem using previous page dataset, preferably in sql code compatible with </a:t>
            </a:r>
            <a:r>
              <a:rPr lang="en" sz="1200" b="1"/>
              <a:t>PostgreSQL</a:t>
            </a:r>
            <a:r>
              <a:rPr lang="en" sz="1200"/>
              <a:t> standards:</a:t>
            </a:r>
            <a:endParaRPr sz="1200"/>
          </a:p>
          <a:p>
            <a:pPr marL="457200" lvl="0" indent="-304800" algn="l" rtl="0">
              <a:spcBef>
                <a:spcPts val="1000"/>
              </a:spcBef>
              <a:spcAft>
                <a:spcPts val="0"/>
              </a:spcAft>
              <a:buSzPts val="1200"/>
              <a:buAutoNum type="arabicPeriod" startAt="4"/>
            </a:pPr>
            <a:r>
              <a:rPr lang="en" sz="1200"/>
              <a:t>Need a summarized customer table consist of below format. For every customer their summary of total amount, when is their first and last transaction, due date, and not forget their favorite tenure product (either 7, 15, 30, etc.). Terms and tenure is same.</a:t>
            </a:r>
            <a:endParaRPr sz="1200"/>
          </a:p>
          <a:p>
            <a:pPr marL="0" lvl="0" indent="0" algn="l" rtl="0">
              <a:spcBef>
                <a:spcPts val="1000"/>
              </a:spcBef>
              <a:spcAft>
                <a:spcPts val="0"/>
              </a:spcAft>
              <a:buNone/>
            </a:pPr>
            <a:endParaRPr sz="1200"/>
          </a:p>
          <a:p>
            <a:pPr marL="45720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r>
              <a:rPr lang="en" sz="1200" i="1"/>
              <a:t>**Expected result : &lt;sql-script-file&gt;.sql</a:t>
            </a: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just" rtl="0">
              <a:lnSpc>
                <a:spcPct val="115000"/>
              </a:lnSpc>
              <a:spcBef>
                <a:spcPts val="1000"/>
              </a:spcBef>
              <a:spcAft>
                <a:spcPts val="1000"/>
              </a:spcAft>
              <a:buNone/>
            </a:pPr>
            <a:endParaRPr sz="1200" i="1"/>
          </a:p>
        </p:txBody>
      </p:sp>
      <p:pic>
        <p:nvPicPr>
          <p:cNvPr id="156" name="Google Shape;156;p22"/>
          <p:cNvPicPr preferRelativeResize="0"/>
          <p:nvPr/>
        </p:nvPicPr>
        <p:blipFill>
          <a:blip r:embed="rId3">
            <a:alphaModFix/>
          </a:blip>
          <a:stretch>
            <a:fillRect/>
          </a:stretch>
        </p:blipFill>
        <p:spPr>
          <a:xfrm>
            <a:off x="1260500" y="3425875"/>
            <a:ext cx="5376950" cy="498250"/>
          </a:xfrm>
          <a:prstGeom prst="rect">
            <a:avLst/>
          </a:prstGeom>
          <a:noFill/>
          <a:ln>
            <a:noFill/>
          </a:ln>
        </p:spPr>
      </p:pic>
      <p:sp>
        <p:nvSpPr>
          <p:cNvPr id="157" name="Google Shape;157;p22"/>
          <p:cNvSpPr txBox="1"/>
          <p:nvPr/>
        </p:nvSpPr>
        <p:spPr>
          <a:xfrm>
            <a:off x="4622725" y="4475825"/>
            <a:ext cx="4225500" cy="32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i="1">
                <a:latin typeface="Lato"/>
                <a:ea typeface="Lato"/>
                <a:cs typeface="Lato"/>
                <a:sym typeface="Lato"/>
              </a:rPr>
              <a:t>***Also please state any assumption in comment if you have any, </a:t>
            </a:r>
            <a:endParaRPr sz="1200" i="1">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3"/>
          <p:cNvSpPr txBox="1">
            <a:spLocks noGrp="1"/>
          </p:cNvSpPr>
          <p:nvPr>
            <p:ph type="title"/>
          </p:nvPr>
        </p:nvSpPr>
        <p:spPr>
          <a:xfrm>
            <a:off x="727600" y="5644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Problem</a:t>
            </a:r>
            <a:endParaRPr sz="2400"/>
          </a:p>
        </p:txBody>
      </p:sp>
      <p:sp>
        <p:nvSpPr>
          <p:cNvPr id="163" name="Google Shape;163;p23"/>
          <p:cNvSpPr txBox="1">
            <a:spLocks noGrp="1"/>
          </p:cNvSpPr>
          <p:nvPr>
            <p:ph type="subTitle" idx="4294967295"/>
          </p:nvPr>
        </p:nvSpPr>
        <p:spPr>
          <a:xfrm>
            <a:off x="730000" y="1485125"/>
            <a:ext cx="7688700" cy="33036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600" b="1"/>
              <a:t>Problem:</a:t>
            </a:r>
            <a:endParaRPr sz="1200"/>
          </a:p>
          <a:p>
            <a:pPr marL="0" lvl="0" indent="0" algn="l" rtl="0">
              <a:spcBef>
                <a:spcPts val="1000"/>
              </a:spcBef>
              <a:spcAft>
                <a:spcPts val="0"/>
              </a:spcAft>
              <a:buNone/>
            </a:pPr>
            <a:r>
              <a:rPr lang="en" sz="1200"/>
              <a:t>Construct query script to solve below problem using previous page dataset, preferably in sql code compatible with </a:t>
            </a:r>
            <a:r>
              <a:rPr lang="en" sz="1200" b="1"/>
              <a:t>PostgreSQL</a:t>
            </a:r>
            <a:r>
              <a:rPr lang="en" sz="1200"/>
              <a:t> standards:</a:t>
            </a:r>
            <a:endParaRPr sz="1200"/>
          </a:p>
          <a:p>
            <a:pPr marL="457200" lvl="0" indent="-304800" algn="l" rtl="0">
              <a:spcBef>
                <a:spcPts val="1000"/>
              </a:spcBef>
              <a:spcAft>
                <a:spcPts val="0"/>
              </a:spcAft>
              <a:buSzPts val="1200"/>
              <a:buAutoNum type="arabicPeriod" startAt="5"/>
            </a:pPr>
            <a:r>
              <a:rPr lang="en" sz="1200"/>
              <a:t>We need a summary table of age profiling as below with age bucket and their top and bottom amount in transposed format. And within their age group top-3 (biggest amount) and  bottom-3 (smallest amount) along with their customer_id all in a transposed format as below.</a:t>
            </a: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1000"/>
              </a:spcAft>
              <a:buNone/>
            </a:pPr>
            <a:r>
              <a:rPr lang="en" sz="1200" i="1"/>
              <a:t>**Expected result : &lt;sql-script-file&gt;.sql</a:t>
            </a:r>
            <a:endParaRPr sz="1200" i="1"/>
          </a:p>
        </p:txBody>
      </p:sp>
      <p:pic>
        <p:nvPicPr>
          <p:cNvPr id="164" name="Google Shape;164;p23"/>
          <p:cNvPicPr preferRelativeResize="0"/>
          <p:nvPr/>
        </p:nvPicPr>
        <p:blipFill>
          <a:blip r:embed="rId3">
            <a:alphaModFix/>
          </a:blip>
          <a:stretch>
            <a:fillRect/>
          </a:stretch>
        </p:blipFill>
        <p:spPr>
          <a:xfrm>
            <a:off x="1262925" y="3309975"/>
            <a:ext cx="5372100" cy="914400"/>
          </a:xfrm>
          <a:prstGeom prst="rect">
            <a:avLst/>
          </a:prstGeom>
          <a:noFill/>
          <a:ln>
            <a:noFill/>
          </a:ln>
        </p:spPr>
      </p:pic>
      <p:sp>
        <p:nvSpPr>
          <p:cNvPr id="165" name="Google Shape;165;p23"/>
          <p:cNvSpPr txBox="1"/>
          <p:nvPr/>
        </p:nvSpPr>
        <p:spPr>
          <a:xfrm>
            <a:off x="4622725" y="4475825"/>
            <a:ext cx="4225500" cy="32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i="1">
                <a:latin typeface="Lato"/>
                <a:ea typeface="Lato"/>
                <a:cs typeface="Lato"/>
                <a:sym typeface="Lato"/>
              </a:rPr>
              <a:t>***Also please state any assumption in comment if you have any, </a:t>
            </a:r>
            <a:endParaRPr sz="1200" i="1">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953</Words>
  <Application>Microsoft Macintosh PowerPoint</Application>
  <PresentationFormat>On-screen Show (16:9)</PresentationFormat>
  <Paragraphs>94</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Raleway</vt:lpstr>
      <vt:lpstr>Arial</vt:lpstr>
      <vt:lpstr>Lato</vt:lpstr>
      <vt:lpstr>Streamline</vt:lpstr>
      <vt:lpstr>Data Engineering and Analytics  Test Case</vt:lpstr>
      <vt:lpstr>Instruction</vt:lpstr>
      <vt:lpstr>SQL</vt:lpstr>
      <vt:lpstr>SQL Case</vt:lpstr>
      <vt:lpstr>Dataset</vt:lpstr>
      <vt:lpstr>Problem</vt:lpstr>
      <vt:lpstr>Problem</vt:lpstr>
      <vt:lpstr>Problem</vt:lpstr>
      <vt:lpstr>Problem</vt:lpstr>
      <vt:lpstr>Technical Programming</vt:lpstr>
      <vt:lpstr>Data Collection Case</vt:lpstr>
      <vt:lpstr>GGWP</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Engineering and Analytics  Test Case</dc:title>
  <cp:lastModifiedBy>Adityo August</cp:lastModifiedBy>
  <cp:revision>1</cp:revision>
  <dcterms:modified xsi:type="dcterms:W3CDTF">2019-09-05T04:31:58Z</dcterms:modified>
</cp:coreProperties>
</file>