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2"/>
  </p:notesMasterIdLst>
  <p:sldIdLst>
    <p:sldId id="257" r:id="rId2"/>
    <p:sldId id="258" r:id="rId3"/>
    <p:sldId id="259" r:id="rId4"/>
    <p:sldId id="260" r:id="rId5"/>
    <p:sldId id="261" r:id="rId6"/>
    <p:sldId id="262" r:id="rId7"/>
    <p:sldId id="263" r:id="rId8"/>
    <p:sldId id="265" r:id="rId9"/>
    <p:sldId id="270" r:id="rId10"/>
    <p:sldId id="275" r:id="rId11"/>
    <p:sldId id="276" r:id="rId12"/>
    <p:sldId id="280" r:id="rId13"/>
    <p:sldId id="281" r:id="rId14"/>
    <p:sldId id="282" r:id="rId15"/>
    <p:sldId id="284" r:id="rId16"/>
    <p:sldId id="285" r:id="rId17"/>
    <p:sldId id="288" r:id="rId18"/>
    <p:sldId id="289" r:id="rId19"/>
    <p:sldId id="290" r:id="rId20"/>
    <p:sldId id="300" r:id="rId21"/>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7A03"/>
    <a:srgbClr val="FFDCA3"/>
    <a:srgbClr val="C2AA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p:scale>
          <a:sx n="75" d="100"/>
          <a:sy n="75" d="100"/>
        </p:scale>
        <p:origin x="-342"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3" Type="http://schemas.openxmlformats.org/officeDocument/2006/relationships/slide" Target="slides/slide4.xml"/><Relationship Id="rId7" Type="http://schemas.openxmlformats.org/officeDocument/2006/relationships/slide" Target="slides/slide12.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11.xml"/><Relationship Id="rId5" Type="http://schemas.openxmlformats.org/officeDocument/2006/relationships/slide" Target="slides/slide8.xml"/><Relationship Id="rId10" Type="http://schemas.openxmlformats.org/officeDocument/2006/relationships/slide" Target="slides/slide20.xml"/><Relationship Id="rId4" Type="http://schemas.openxmlformats.org/officeDocument/2006/relationships/slide" Target="slides/slide6.xml"/><Relationship Id="rId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fr-FR" altLang="fr-FR"/>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fr-FR" altLang="fr-FR"/>
          </a:p>
        </p:txBody>
      </p:sp>
      <p:sp>
        <p:nvSpPr>
          <p:cNvPr id="512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fr-FR" altLang="fr-FR"/>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39C917F4-DA9A-4947-BB80-BD9FF013004B}" type="slidenum">
              <a:rPr lang="fr-FR" altLang="fr-FR"/>
              <a:pPr/>
              <a:t>‹N°›</a:t>
            </a:fld>
            <a:endParaRPr lang="fr-FR" altLang="fr-FR"/>
          </a:p>
        </p:txBody>
      </p:sp>
    </p:spTree>
    <p:extLst>
      <p:ext uri="{BB962C8B-B14F-4D97-AF65-F5344CB8AC3E}">
        <p14:creationId xmlns:p14="http://schemas.microsoft.com/office/powerpoint/2010/main" val="28162066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51BCA-F8B1-4B2B-9069-5231ABB48BDA}" type="slidenum">
              <a:rPr lang="fr-FR" altLang="fr-FR"/>
              <a:pPr/>
              <a:t>1</a:t>
            </a:fld>
            <a:endParaRPr lang="fr-FR" altLang="fr-FR"/>
          </a:p>
        </p:txBody>
      </p:sp>
      <p:sp>
        <p:nvSpPr>
          <p:cNvPr id="6146"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147" name="WordArt 3" descr="Papier Kraft"/>
          <p:cNvSpPr>
            <a:spLocks noChangeArrowheads="1" noChangeShapeType="1" noTextEdit="1"/>
          </p:cNvSpPr>
          <p:nvPr/>
        </p:nvSpPr>
        <p:spPr bwMode="auto">
          <a:xfrm>
            <a:off x="476250" y="5419725"/>
            <a:ext cx="5905500" cy="1285875"/>
          </a:xfrm>
          <a:prstGeom prst="rect">
            <a:avLst/>
          </a:prstGeom>
        </p:spPr>
        <p:txBody>
          <a:bodyPr wrap="none" fromWordArt="1">
            <a:prstTxWarp prst="textSlantUp">
              <a:avLst>
                <a:gd name="adj" fmla="val 32056"/>
              </a:avLst>
            </a:prstTxWarp>
          </a:bodyPr>
          <a:lstStyle/>
          <a:p>
            <a:pPr algn="ctr"/>
            <a:r>
              <a:rPr lang="fr-FR" sz="3600" kern="10">
                <a:ln w="9525">
                  <a:solidFill>
                    <a:srgbClr val="993300"/>
                  </a:solidFill>
                  <a:round/>
                  <a:headEnd/>
                  <a:tailEnd/>
                </a:ln>
                <a:blipFill dpi="0" rotWithShape="0">
                  <a:blip r:embed="rId3"/>
                  <a:srcRect/>
                  <a:tile tx="0" ty="0" sx="100000" sy="100000" flip="none" algn="tl"/>
                </a:blipFill>
                <a:effectLst>
                  <a:outerShdw dist="53882" dir="2700000" algn="ctr" rotWithShape="0">
                    <a:srgbClr val="9999FF"/>
                  </a:outerShdw>
                </a:effectLst>
                <a:latin typeface="Impact"/>
              </a:rPr>
              <a:t>Classes et objets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79780B-0ACA-4688-9917-12DCA115AC2C}" type="slidenum">
              <a:rPr lang="fr-FR" altLang="fr-FR"/>
              <a:pPr/>
              <a:t>11</a:t>
            </a:fld>
            <a:endParaRPr lang="fr-FR" altLang="fr-FR"/>
          </a:p>
        </p:txBody>
      </p:sp>
      <p:sp>
        <p:nvSpPr>
          <p:cNvPr id="43010"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30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a:solidFill>
                  <a:schemeClr val="accent2"/>
                </a:solidFill>
              </a:rPr>
              <a:t>Notes :</a:t>
            </a:r>
            <a:br>
              <a:rPr lang="fr-FR" altLang="fr-FR">
                <a:solidFill>
                  <a:schemeClr val="accent2"/>
                </a:solidFill>
              </a:rPr>
            </a:br>
            <a:r>
              <a:rPr lang="fr-FR" altLang="fr-FR">
                <a:solidFill>
                  <a:schemeClr val="accent2"/>
                </a:solidFill>
              </a:rPr>
              <a:t>……………………………………………………………………………………………………………………………………………………………………………………………………………………………………………………………………………………………………………………………………………………………………………………………………………………………………………………………………………………………………………………………………………………………………………………………………………………………………………………………………………………………………………………………………………………………………………………………………………………………………………………………………………………………………………………………………………………………………………………………………………………………………………………………………………………………………………………………………………………………………………………………………</a:t>
            </a:r>
          </a:p>
          <a:p>
            <a:pPr lvl="1">
              <a:buFont typeface="Wingdings" pitchFamily="2" charset="2"/>
              <a:buChar char="ü"/>
            </a:pPr>
            <a:endParaRPr lang="fr-FR" altLang="fr-FR">
              <a:solidFill>
                <a:schemeClr val="accent2"/>
              </a:solidFill>
            </a:endParaRPr>
          </a:p>
          <a:p>
            <a:pPr>
              <a:buFont typeface="Wingdings" pitchFamily="2" charset="2"/>
              <a:buNone/>
            </a:pPr>
            <a:endParaRPr lang="fr-FR" altLang="fr-FR">
              <a:solidFill>
                <a:schemeClr val="accent2"/>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45CE09-510A-463D-97EC-B3DDB3CB49A0}" type="slidenum">
              <a:rPr lang="fr-FR" altLang="fr-FR"/>
              <a:pPr/>
              <a:t>12</a:t>
            </a:fld>
            <a:endParaRPr lang="fr-FR" altLang="fr-FR"/>
          </a:p>
        </p:txBody>
      </p:sp>
      <p:sp>
        <p:nvSpPr>
          <p:cNvPr id="51202"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a:solidFill>
                  <a:schemeClr val="accent2"/>
                </a:solidFill>
              </a:rPr>
              <a:t>Notes :</a:t>
            </a:r>
            <a:br>
              <a:rPr lang="fr-FR" altLang="fr-FR">
                <a:solidFill>
                  <a:schemeClr val="accent2"/>
                </a:solidFill>
              </a:rPr>
            </a:br>
            <a:r>
              <a:rPr lang="fr-FR" altLang="fr-FR">
                <a:solidFill>
                  <a:schemeClr val="accent2"/>
                </a:solidFill>
              </a:rPr>
              <a:t>……………………………………………………………………………………………………………………………………………………………………………………………………………………………………………………………………………………………………………………………………………………………………………………………………………………………………………………………………………………………………………………………………………………………………………………………………………………………………………………………………………………………………………………………………………………………………………………………………………………………………………………………………………………………………………………………………………………………………………………………………………………………………………………………………………………………………………………………………………………………………………………………………</a:t>
            </a:r>
          </a:p>
          <a:p>
            <a:pPr lvl="1">
              <a:buFont typeface="Wingdings" pitchFamily="2" charset="2"/>
              <a:buChar char="ü"/>
            </a:pPr>
            <a:endParaRPr lang="fr-FR" altLang="fr-FR">
              <a:solidFill>
                <a:schemeClr val="accent2"/>
              </a:solidFill>
            </a:endParaRPr>
          </a:p>
          <a:p>
            <a:pPr>
              <a:buFont typeface="Wingdings" pitchFamily="2" charset="2"/>
              <a:buNone/>
            </a:pPr>
            <a:endParaRPr lang="fr-FR" altLang="fr-FR">
              <a:solidFill>
                <a:schemeClr val="accent2"/>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203EF-8B52-40C4-B9C4-36351D930F7F}" type="slidenum">
              <a:rPr lang="fr-FR" altLang="fr-FR"/>
              <a:pPr/>
              <a:t>13</a:t>
            </a:fld>
            <a:endParaRPr lang="fr-FR" altLang="fr-FR"/>
          </a:p>
        </p:txBody>
      </p:sp>
      <p:sp>
        <p:nvSpPr>
          <p:cNvPr id="53250"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a:solidFill>
                  <a:schemeClr val="accent2"/>
                </a:solidFill>
              </a:rPr>
              <a:t>Notes :</a:t>
            </a:r>
            <a:br>
              <a:rPr lang="fr-FR" altLang="fr-FR">
                <a:solidFill>
                  <a:schemeClr val="accent2"/>
                </a:solidFill>
              </a:rPr>
            </a:br>
            <a:r>
              <a:rPr lang="fr-FR" altLang="fr-FR">
                <a:solidFill>
                  <a:schemeClr val="accent2"/>
                </a:solidFill>
              </a:rPr>
              <a:t>……………………………………………………………………………………………………………………………………………………………………………………………………………………………………………………………………………………………………………………………………………………………………………………………………………………………………………………………………………………………………………………………………………………………………………………………………………………………………………………………………………………………………………………………………………………………………………………………………………………………………………………………………………………………………………………………………………………………………………………………………………………………………………………………………………………………………………………………………………………………………………………………………</a:t>
            </a:r>
          </a:p>
          <a:p>
            <a:pPr lvl="1">
              <a:buFont typeface="Wingdings" pitchFamily="2" charset="2"/>
              <a:buChar char="ü"/>
            </a:pPr>
            <a:endParaRPr lang="fr-FR" altLang="fr-FR">
              <a:solidFill>
                <a:schemeClr val="accent2"/>
              </a:solidFill>
            </a:endParaRPr>
          </a:p>
          <a:p>
            <a:pPr>
              <a:buFont typeface="Wingdings" pitchFamily="2" charset="2"/>
              <a:buNone/>
            </a:pPr>
            <a:endParaRPr lang="fr-FR" altLang="fr-FR">
              <a:solidFill>
                <a:schemeClr val="accent2"/>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DF2ED9-4F69-4C6C-9F1B-95510F63FD4C}" type="slidenum">
              <a:rPr lang="fr-FR" altLang="fr-FR"/>
              <a:pPr/>
              <a:t>14</a:t>
            </a:fld>
            <a:endParaRPr lang="fr-FR" altLang="fr-FR"/>
          </a:p>
        </p:txBody>
      </p:sp>
      <p:sp>
        <p:nvSpPr>
          <p:cNvPr id="55298"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52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a:solidFill>
                  <a:schemeClr val="accent2"/>
                </a:solidFill>
              </a:rPr>
              <a:t>Notes :</a:t>
            </a:r>
            <a:br>
              <a:rPr lang="fr-FR" altLang="fr-FR">
                <a:solidFill>
                  <a:schemeClr val="accent2"/>
                </a:solidFill>
              </a:rPr>
            </a:br>
            <a:r>
              <a:rPr lang="fr-FR" altLang="fr-FR">
                <a:solidFill>
                  <a:schemeClr val="accent2"/>
                </a:solidFill>
              </a:rPr>
              <a:t>……………………………………………………………………………………………………………………………………………………………………………………………………………………………………………………………………………………………………………………………………………………………………………………………………………………………………………………………………………………………………………………………………………………………………………………………………………………………………………………………………………………………………………………………………………………………………………………………………………………………………………………………………………………………………………………………………………………………………………………………………………………………………………………………………………………………………………………………………………………………………………………………………</a:t>
            </a:r>
          </a:p>
          <a:p>
            <a:pPr lvl="1">
              <a:buFont typeface="Wingdings" pitchFamily="2" charset="2"/>
              <a:buChar char="ü"/>
            </a:pPr>
            <a:endParaRPr lang="fr-FR" altLang="fr-FR">
              <a:solidFill>
                <a:schemeClr val="accent2"/>
              </a:solidFill>
            </a:endParaRPr>
          </a:p>
          <a:p>
            <a:pPr>
              <a:buFont typeface="Wingdings" pitchFamily="2" charset="2"/>
              <a:buNone/>
            </a:pPr>
            <a:endParaRPr lang="fr-FR" altLang="fr-FR">
              <a:solidFill>
                <a:schemeClr val="accent2"/>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3FCFC6-DBF5-46F8-8566-FFE8F52BC89C}" type="slidenum">
              <a:rPr lang="fr-FR" altLang="fr-FR"/>
              <a:pPr/>
              <a:t>15</a:t>
            </a:fld>
            <a:endParaRPr lang="fr-FR" altLang="fr-FR"/>
          </a:p>
        </p:txBody>
      </p:sp>
      <p:sp>
        <p:nvSpPr>
          <p:cNvPr id="59394"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a:solidFill>
                  <a:schemeClr val="accent2"/>
                </a:solidFill>
              </a:rPr>
              <a:t>Notes :</a:t>
            </a:r>
            <a:br>
              <a:rPr lang="fr-FR" altLang="fr-FR">
                <a:solidFill>
                  <a:schemeClr val="accent2"/>
                </a:solidFill>
              </a:rPr>
            </a:br>
            <a:r>
              <a:rPr lang="fr-FR" altLang="fr-FR">
                <a:solidFill>
                  <a:schemeClr val="accent2"/>
                </a:solidFill>
              </a:rPr>
              <a:t>……………………………………………………………………………………………………………………………………………………………………………………………………………………………………………………………………………………………………………………………………………………………………………………………………………………………………………………………………………………………………………………………………………………………………………………………………………………………………………………………………………………………………………………………………………………………………………………………………………………………………………………………………………………………………………………………………………………………………………………………………………………………………………………………………………………………………………………………………………………………………………………………………</a:t>
            </a:r>
          </a:p>
          <a:p>
            <a:pPr lvl="1">
              <a:buFont typeface="Wingdings" pitchFamily="2" charset="2"/>
              <a:buChar char="ü"/>
            </a:pPr>
            <a:endParaRPr lang="fr-FR" altLang="fr-FR">
              <a:solidFill>
                <a:schemeClr val="accent2"/>
              </a:solidFill>
            </a:endParaRPr>
          </a:p>
          <a:p>
            <a:pPr>
              <a:buFont typeface="Wingdings" pitchFamily="2" charset="2"/>
              <a:buNone/>
            </a:pPr>
            <a:endParaRPr lang="fr-FR" altLang="fr-FR">
              <a:solidFill>
                <a:schemeClr val="accent2"/>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DF23EB-9B83-458D-9938-478C0082FFCD}" type="slidenum">
              <a:rPr lang="fr-FR" altLang="fr-FR"/>
              <a:pPr/>
              <a:t>16</a:t>
            </a:fld>
            <a:endParaRPr lang="fr-FR" altLang="fr-FR"/>
          </a:p>
        </p:txBody>
      </p:sp>
      <p:sp>
        <p:nvSpPr>
          <p:cNvPr id="61442"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14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a:solidFill>
                  <a:schemeClr val="accent2"/>
                </a:solidFill>
              </a:rPr>
              <a:t>Notes :</a:t>
            </a:r>
            <a:br>
              <a:rPr lang="fr-FR" altLang="fr-FR">
                <a:solidFill>
                  <a:schemeClr val="accent2"/>
                </a:solidFill>
              </a:rPr>
            </a:br>
            <a:r>
              <a:rPr lang="fr-FR" altLang="fr-FR">
                <a:solidFill>
                  <a:schemeClr val="accent2"/>
                </a:solidFill>
              </a:rPr>
              <a:t>……………………………………………………………………………………………………………………………………………………………………………………………………………………………………………………………………………………………………………………………………………………………………………………………………………………………………………………………………………………………………………………………………………………………………………………………………………………………………………………………………………………………………………………………………………………………………………………………………………………………………………………………………………………………………………………………………………………………………………………………………………………………………………………………………………………………………………………………………………………………………………………………………</a:t>
            </a:r>
          </a:p>
          <a:p>
            <a:pPr lvl="1">
              <a:buFont typeface="Wingdings" pitchFamily="2" charset="2"/>
              <a:buChar char="ü"/>
            </a:pPr>
            <a:endParaRPr lang="fr-FR" altLang="fr-FR">
              <a:solidFill>
                <a:schemeClr val="accent2"/>
              </a:solidFill>
            </a:endParaRPr>
          </a:p>
          <a:p>
            <a:pPr>
              <a:buFont typeface="Wingdings" pitchFamily="2" charset="2"/>
              <a:buNone/>
            </a:pPr>
            <a:endParaRPr lang="fr-FR" altLang="fr-FR">
              <a:solidFill>
                <a:schemeClr val="accent2"/>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76E2E8-13EF-400F-83DC-0EA0FACD5321}" type="slidenum">
              <a:rPr lang="fr-FR" altLang="fr-FR"/>
              <a:pPr/>
              <a:t>17</a:t>
            </a:fld>
            <a:endParaRPr lang="fr-FR" altLang="fr-FR"/>
          </a:p>
        </p:txBody>
      </p:sp>
      <p:sp>
        <p:nvSpPr>
          <p:cNvPr id="67586"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75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a:solidFill>
                  <a:schemeClr val="accent2"/>
                </a:solidFill>
              </a:rPr>
              <a:t>Notes :</a:t>
            </a:r>
            <a:br>
              <a:rPr lang="fr-FR" altLang="fr-FR">
                <a:solidFill>
                  <a:schemeClr val="accent2"/>
                </a:solidFill>
              </a:rPr>
            </a:br>
            <a:r>
              <a:rPr lang="fr-FR" altLang="fr-FR">
                <a:solidFill>
                  <a:schemeClr val="accent2"/>
                </a:solidFill>
              </a:rPr>
              <a:t>……………………………………………………………………………………………………………………………………………………………………………………………………………………………………………………………………………………………………………………………………………………………………………………………………………………………………………………………………………………………………………………………………………………………………………………………………………………………………………………………………………………………………………………………………………………………………………………………………………………………………………………………………………………………………………………………………………………………………………………………………………………………………………………………………………………………………………………………………………………………………………………………………</a:t>
            </a:r>
          </a:p>
          <a:p>
            <a:pPr lvl="1">
              <a:buFont typeface="Wingdings" pitchFamily="2" charset="2"/>
              <a:buChar char="ü"/>
            </a:pPr>
            <a:endParaRPr lang="fr-FR" altLang="fr-FR">
              <a:solidFill>
                <a:schemeClr val="accent2"/>
              </a:solidFill>
            </a:endParaRPr>
          </a:p>
          <a:p>
            <a:pPr>
              <a:buFont typeface="Wingdings" pitchFamily="2" charset="2"/>
              <a:buNone/>
            </a:pPr>
            <a:endParaRPr lang="fr-FR" altLang="fr-FR">
              <a:solidFill>
                <a:schemeClr val="accent2"/>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CCE059-499F-4575-B8BB-F648FFF44566}" type="slidenum">
              <a:rPr lang="fr-FR" altLang="fr-FR"/>
              <a:pPr/>
              <a:t>20</a:t>
            </a:fld>
            <a:endParaRPr lang="fr-FR" altLang="fr-FR"/>
          </a:p>
        </p:txBody>
      </p:sp>
      <p:sp>
        <p:nvSpPr>
          <p:cNvPr id="80898"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08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a:solidFill>
                  <a:schemeClr val="accent2"/>
                </a:solidFill>
              </a:rPr>
              <a:t>Notes :</a:t>
            </a:r>
            <a:br>
              <a:rPr lang="fr-FR" altLang="fr-FR">
                <a:solidFill>
                  <a:schemeClr val="accent2"/>
                </a:solidFill>
              </a:rPr>
            </a:br>
            <a:r>
              <a:rPr lang="fr-FR" altLang="fr-FR">
                <a:solidFill>
                  <a:schemeClr val="accent2"/>
                </a:solidFill>
              </a:rPr>
              <a:t>……………………………………………………………………………………………………………………………………………………………………………………………………………………………………………………………………………………………………………………………………………………………………………………………………………………………………………………………………………………………………………………………………………………………………………………………………………………………………………………………………………………………………………………………………………………………………………………………………………………………………………………………………………………………………………………………………………………………………………………………………………………………………………………………………………………………………………………………………………………………………………………………………</a:t>
            </a:r>
          </a:p>
          <a:p>
            <a:pPr lvl="1">
              <a:buFont typeface="Wingdings" pitchFamily="2" charset="2"/>
              <a:buChar char="ü"/>
            </a:pPr>
            <a:endParaRPr lang="fr-FR" altLang="fr-FR">
              <a:solidFill>
                <a:schemeClr val="accent2"/>
              </a:solidFill>
            </a:endParaRPr>
          </a:p>
          <a:p>
            <a:pPr>
              <a:buFont typeface="Wingdings" pitchFamily="2" charset="2"/>
              <a:buNone/>
            </a:pPr>
            <a:endParaRPr lang="fr-FR" altLang="fr-FR">
              <a:solidFill>
                <a:schemeClr val="accent2"/>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7C6716-D154-4E5E-BA87-72FBBCC21591}" type="slidenum">
              <a:rPr lang="fr-FR" altLang="fr-FR"/>
              <a:pPr/>
              <a:t>2</a:t>
            </a:fld>
            <a:endParaRPr lang="fr-FR" altLang="fr-FR"/>
          </a:p>
        </p:txBody>
      </p:sp>
      <p:sp>
        <p:nvSpPr>
          <p:cNvPr id="8194"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1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a:solidFill>
                  <a:schemeClr val="accent2"/>
                </a:solidFill>
              </a:rPr>
              <a:t>Notes :</a:t>
            </a:r>
            <a:br>
              <a:rPr lang="fr-FR" altLang="fr-FR">
                <a:solidFill>
                  <a:schemeClr val="accent2"/>
                </a:solidFill>
              </a:rPr>
            </a:br>
            <a:r>
              <a:rPr lang="fr-FR" altLang="fr-FR">
                <a:solidFill>
                  <a:schemeClr val="accent2"/>
                </a:solidFill>
              </a:rPr>
              <a:t>……………………………………………………………………………………………………………………………………………………………………………………………………………………………………………………………………………………………………………………………………………………………………………………………………………………………………………………………………………………………………………………………………………………………………………………………………………………………………………………………………………………………………………………………………………………………………………………………………………………………………………………………………………………………………………………………………………………………………………………………………………………………………………………………………………………………………………………………………………………………………………………………………</a:t>
            </a:r>
          </a:p>
          <a:p>
            <a:pPr lvl="1">
              <a:buFont typeface="Wingdings" pitchFamily="2" charset="2"/>
              <a:buChar char="ü"/>
            </a:pPr>
            <a:endParaRPr lang="fr-FR" altLang="fr-FR">
              <a:solidFill>
                <a:schemeClr val="accent2"/>
              </a:solidFill>
            </a:endParaRPr>
          </a:p>
          <a:p>
            <a:pPr>
              <a:buFont typeface="Wingdings" pitchFamily="2" charset="2"/>
              <a:buNone/>
            </a:pPr>
            <a:endParaRPr lang="fr-FR" altLang="fr-FR">
              <a:solidFill>
                <a:schemeClr val="accent2"/>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316836-179B-4FC1-91AB-B22D8B4952EC}" type="slidenum">
              <a:rPr lang="fr-FR" altLang="fr-FR"/>
              <a:pPr/>
              <a:t>3</a:t>
            </a:fld>
            <a:endParaRPr lang="fr-FR" altLang="fr-FR"/>
          </a:p>
        </p:txBody>
      </p:sp>
      <p:sp>
        <p:nvSpPr>
          <p:cNvPr id="10242"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2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a:solidFill>
                  <a:schemeClr val="accent2"/>
                </a:solidFill>
              </a:rPr>
              <a:t>Notes :</a:t>
            </a:r>
            <a:br>
              <a:rPr lang="fr-FR" altLang="fr-FR">
                <a:solidFill>
                  <a:schemeClr val="accent2"/>
                </a:solidFill>
              </a:rPr>
            </a:br>
            <a:r>
              <a:rPr lang="fr-FR" altLang="fr-FR">
                <a:solidFill>
                  <a:schemeClr val="accent2"/>
                </a:solidFill>
              </a:rPr>
              <a:t>……………………………………………………………………………………………………………………………………………………………………………………………………………………………………………………………………………………………………………………………………………………………………………………………………………………………………………………………………………………………………………………………………………………………………………………………………………………………………………………………………………………………………………………………………………………………………………………………………………………………………………………………………………………………………………………………………………………………………………………………………………………………………………………………………………………………………………………………………………………………………………………………………</a:t>
            </a:r>
          </a:p>
          <a:p>
            <a:pPr lvl="1">
              <a:buFont typeface="Wingdings" pitchFamily="2" charset="2"/>
              <a:buChar char="ü"/>
            </a:pPr>
            <a:endParaRPr lang="fr-FR" altLang="fr-FR">
              <a:solidFill>
                <a:schemeClr val="accent2"/>
              </a:solidFill>
            </a:endParaRPr>
          </a:p>
          <a:p>
            <a:pPr>
              <a:buFont typeface="Wingdings" pitchFamily="2" charset="2"/>
              <a:buNone/>
            </a:pPr>
            <a:endParaRPr lang="fr-FR" altLang="fr-FR">
              <a:solidFill>
                <a:schemeClr val="accent2"/>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BDEB9C-443F-4E31-ACDE-25B1BECA1D37}" type="slidenum">
              <a:rPr lang="fr-FR" altLang="fr-FR"/>
              <a:pPr/>
              <a:t>4</a:t>
            </a:fld>
            <a:endParaRPr lang="fr-FR" altLang="fr-FR"/>
          </a:p>
        </p:txBody>
      </p:sp>
      <p:sp>
        <p:nvSpPr>
          <p:cNvPr id="12290"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2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a:solidFill>
                  <a:schemeClr val="accent2"/>
                </a:solidFill>
              </a:rPr>
              <a:t>Notes :</a:t>
            </a:r>
            <a:br>
              <a:rPr lang="fr-FR" altLang="fr-FR">
                <a:solidFill>
                  <a:schemeClr val="accent2"/>
                </a:solidFill>
              </a:rPr>
            </a:br>
            <a:r>
              <a:rPr lang="fr-FR" altLang="fr-FR">
                <a:solidFill>
                  <a:schemeClr val="accent2"/>
                </a:solidFill>
              </a:rPr>
              <a:t>……………………………………………………………………………………………………………………………………………………………………………………………………………………………………………………………………………………………………………………………………………………………………………………………………………………………………………………………………………………………………………………………………………………………………………………………………………………………………………………………………………………………………………………………………………………………………………………………………………………………………………………………………………………………………………………………………………………………………………………………………………………………………………………………………………………………………………………………………………………………………………………………………</a:t>
            </a:r>
          </a:p>
          <a:p>
            <a:pPr lvl="1">
              <a:buFont typeface="Wingdings" pitchFamily="2" charset="2"/>
              <a:buChar char="ü"/>
            </a:pPr>
            <a:endParaRPr lang="fr-FR" altLang="fr-FR">
              <a:solidFill>
                <a:schemeClr val="accent2"/>
              </a:solidFill>
            </a:endParaRPr>
          </a:p>
          <a:p>
            <a:pPr>
              <a:buFont typeface="Wingdings" pitchFamily="2" charset="2"/>
              <a:buNone/>
            </a:pPr>
            <a:endParaRPr lang="fr-FR" altLang="fr-FR">
              <a:solidFill>
                <a:schemeClr val="accent2"/>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B320C0-FC5F-4076-855A-859CFAE267BD}" type="slidenum">
              <a:rPr lang="fr-FR" altLang="fr-FR"/>
              <a:pPr/>
              <a:t>5</a:t>
            </a:fld>
            <a:endParaRPr lang="fr-FR" altLang="fr-FR"/>
          </a:p>
        </p:txBody>
      </p:sp>
      <p:sp>
        <p:nvSpPr>
          <p:cNvPr id="14338"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a:solidFill>
                  <a:schemeClr val="accent2"/>
                </a:solidFill>
              </a:rPr>
              <a:t>Notes :</a:t>
            </a:r>
            <a:br>
              <a:rPr lang="fr-FR" altLang="fr-FR">
                <a:solidFill>
                  <a:schemeClr val="accent2"/>
                </a:solidFill>
              </a:rPr>
            </a:br>
            <a:r>
              <a:rPr lang="fr-FR" altLang="fr-FR">
                <a:solidFill>
                  <a:schemeClr val="accent2"/>
                </a:solidFill>
              </a:rPr>
              <a:t>……………………………………………………………………………………………………………………………………………………………………………………………………………………………………………………………………………………………………………………………………………………………………………………………………………………………………………………………………………………………………………………………………………………………………………………………………………………………………………………………………………………………………………………………………………………………………………………………………………………………………………………………………………………………………………………………………………………………………………………………………………………………………………………………………………………………………………………………………………………………………………………………………</a:t>
            </a:r>
          </a:p>
          <a:p>
            <a:pPr lvl="1">
              <a:buFont typeface="Wingdings" pitchFamily="2" charset="2"/>
              <a:buChar char="ü"/>
            </a:pPr>
            <a:endParaRPr lang="fr-FR" altLang="fr-FR">
              <a:solidFill>
                <a:schemeClr val="accent2"/>
              </a:solidFill>
            </a:endParaRPr>
          </a:p>
          <a:p>
            <a:pPr>
              <a:buFont typeface="Wingdings" pitchFamily="2" charset="2"/>
              <a:buNone/>
            </a:pPr>
            <a:endParaRPr lang="fr-FR" altLang="fr-FR">
              <a:solidFill>
                <a:schemeClr val="accent2"/>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CD2AB-8EC9-4A17-981A-2B410EADC8D6}" type="slidenum">
              <a:rPr lang="fr-FR" altLang="fr-FR"/>
              <a:pPr/>
              <a:t>6</a:t>
            </a:fld>
            <a:endParaRPr lang="fr-FR" altLang="fr-FR"/>
          </a:p>
        </p:txBody>
      </p:sp>
      <p:sp>
        <p:nvSpPr>
          <p:cNvPr id="16386"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3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a:solidFill>
                  <a:schemeClr val="accent2"/>
                </a:solidFill>
              </a:rPr>
              <a:t>Notes :</a:t>
            </a:r>
            <a:br>
              <a:rPr lang="fr-FR" altLang="fr-FR">
                <a:solidFill>
                  <a:schemeClr val="accent2"/>
                </a:solidFill>
              </a:rPr>
            </a:br>
            <a:r>
              <a:rPr lang="fr-FR" altLang="fr-FR">
                <a:solidFill>
                  <a:schemeClr val="accent2"/>
                </a:solidFill>
              </a:rPr>
              <a:t>……………………………………………………………………………………………………………………………………………………………………………………………………………………………………………………………………………………………………………………………………………………………………………………………………………………………………………………………………………………………………………………………………………………………………………………………………………………………………………………………………………………………………………………………………………………………………………………………………………………………………………………………………………………………………………………………………………………………………………………………………………………………………………………………………………………………………………………………………………………………………………………………………</a:t>
            </a:r>
          </a:p>
          <a:p>
            <a:pPr lvl="1">
              <a:buFont typeface="Wingdings" pitchFamily="2" charset="2"/>
              <a:buChar char="ü"/>
            </a:pPr>
            <a:endParaRPr lang="fr-FR" altLang="fr-FR">
              <a:solidFill>
                <a:schemeClr val="accent2"/>
              </a:solidFill>
            </a:endParaRPr>
          </a:p>
          <a:p>
            <a:pPr>
              <a:buFont typeface="Wingdings" pitchFamily="2" charset="2"/>
              <a:buNone/>
            </a:pPr>
            <a:endParaRPr lang="fr-FR" altLang="fr-FR">
              <a:solidFill>
                <a:schemeClr val="accent2"/>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B6B1FF-CBBF-40E5-B856-F95A85B81686}" type="slidenum">
              <a:rPr lang="fr-FR" altLang="fr-FR"/>
              <a:pPr/>
              <a:t>7</a:t>
            </a:fld>
            <a:endParaRPr lang="fr-FR" altLang="fr-FR"/>
          </a:p>
        </p:txBody>
      </p:sp>
      <p:sp>
        <p:nvSpPr>
          <p:cNvPr id="18434"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4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a:solidFill>
                  <a:schemeClr val="accent2"/>
                </a:solidFill>
              </a:rPr>
              <a:t>Notes :</a:t>
            </a:r>
            <a:br>
              <a:rPr lang="fr-FR" altLang="fr-FR">
                <a:solidFill>
                  <a:schemeClr val="accent2"/>
                </a:solidFill>
              </a:rPr>
            </a:br>
            <a:r>
              <a:rPr lang="fr-FR" altLang="fr-FR">
                <a:solidFill>
                  <a:schemeClr val="accent2"/>
                </a:solidFill>
              </a:rPr>
              <a:t>……………………………………………………………………………………………………………………………………………………………………………………………………………………………………………………………………………………………………………………………………………………………………………………………………………………………………………………………………………………………………………………………………………………………………………………………………………………………………………………………………………………………………………………………………………………………………………………………………………………………………………………………………………………………………………………………………………………………………………………………………………………………………………………………………………………………………………………………………………………………………………………………………</a:t>
            </a:r>
          </a:p>
          <a:p>
            <a:pPr lvl="1">
              <a:buFont typeface="Wingdings" pitchFamily="2" charset="2"/>
              <a:buChar char="ü"/>
            </a:pPr>
            <a:endParaRPr lang="fr-FR" altLang="fr-FR">
              <a:solidFill>
                <a:schemeClr val="accent2"/>
              </a:solidFill>
            </a:endParaRPr>
          </a:p>
          <a:p>
            <a:pPr>
              <a:buFont typeface="Wingdings" pitchFamily="2" charset="2"/>
              <a:buNone/>
            </a:pPr>
            <a:endParaRPr lang="fr-FR" altLang="fr-FR">
              <a:solidFill>
                <a:schemeClr val="accent2"/>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92BC98-1B80-4B13-B6F7-0CF30B8F72B2}" type="slidenum">
              <a:rPr lang="fr-FR" altLang="fr-FR"/>
              <a:pPr/>
              <a:t>9</a:t>
            </a:fld>
            <a:endParaRPr lang="fr-FR" altLang="fr-FR"/>
          </a:p>
        </p:txBody>
      </p:sp>
      <p:sp>
        <p:nvSpPr>
          <p:cNvPr id="30722"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7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a:solidFill>
                  <a:schemeClr val="accent2"/>
                </a:solidFill>
              </a:rPr>
              <a:t>Notes :</a:t>
            </a:r>
            <a:br>
              <a:rPr lang="fr-FR" altLang="fr-FR">
                <a:solidFill>
                  <a:schemeClr val="accent2"/>
                </a:solidFill>
              </a:rPr>
            </a:br>
            <a:r>
              <a:rPr lang="fr-FR" altLang="fr-FR">
                <a:solidFill>
                  <a:schemeClr val="accent2"/>
                </a:solidFill>
              </a:rPr>
              <a:t>……………………………………………………………………………………………………………………………………………………………………………………………………………………………………………………………………………………………………………………………………………………………………………………………………………………………………………………………………………………………………………………………………………………………………………………………………………………………………………………………………………………………………………………………………………………………………………………………………………………………………………………………………………………………………………………………………………………………………………………………………………………………………………………………………………………………………………………………………………………………………………………………………</a:t>
            </a:r>
          </a:p>
          <a:p>
            <a:pPr lvl="1">
              <a:buFont typeface="Wingdings" pitchFamily="2" charset="2"/>
              <a:buChar char="ü"/>
            </a:pPr>
            <a:endParaRPr lang="fr-FR" altLang="fr-FR">
              <a:solidFill>
                <a:schemeClr val="accent2"/>
              </a:solidFill>
            </a:endParaRPr>
          </a:p>
          <a:p>
            <a:pPr>
              <a:buFont typeface="Wingdings" pitchFamily="2" charset="2"/>
              <a:buNone/>
            </a:pPr>
            <a:endParaRPr lang="fr-FR" altLang="fr-FR">
              <a:solidFill>
                <a:schemeClr val="accent2"/>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6142E0-CE0A-4260-A394-67721AA4E91C}" type="slidenum">
              <a:rPr lang="fr-FR" altLang="fr-FR"/>
              <a:pPr/>
              <a:t>10</a:t>
            </a:fld>
            <a:endParaRPr lang="fr-FR" altLang="fr-FR"/>
          </a:p>
        </p:txBody>
      </p:sp>
      <p:sp>
        <p:nvSpPr>
          <p:cNvPr id="40962"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09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a:solidFill>
                  <a:schemeClr val="accent2"/>
                </a:solidFill>
              </a:rPr>
              <a:t>Notes :</a:t>
            </a:r>
            <a:br>
              <a:rPr lang="fr-FR" altLang="fr-FR">
                <a:solidFill>
                  <a:schemeClr val="accent2"/>
                </a:solidFill>
              </a:rPr>
            </a:br>
            <a:r>
              <a:rPr lang="fr-FR" altLang="fr-FR">
                <a:solidFill>
                  <a:schemeClr val="accent2"/>
                </a:solidFill>
              </a:rPr>
              <a:t>……………………………………………………………………………………………………………………………………………………………………………………………………………………………………………………………………………………………………………………………………………………………………………………………………………………………………………………………………………………………………………………………………………………………………………………………………………………………………………………………………………………………………………………………………………………………………………………………………………………………………………………………………………………………………………………………………………………………………………………………………………………………………………………………………………………………………………………………………………………………………………………………………</a:t>
            </a:r>
          </a:p>
          <a:p>
            <a:pPr lvl="1">
              <a:buFont typeface="Wingdings" pitchFamily="2" charset="2"/>
              <a:buChar char="ü"/>
            </a:pPr>
            <a:endParaRPr lang="fr-FR" altLang="fr-FR">
              <a:solidFill>
                <a:schemeClr val="accent2"/>
              </a:solidFill>
            </a:endParaRPr>
          </a:p>
          <a:p>
            <a:pPr>
              <a:buFont typeface="Wingdings" pitchFamily="2" charset="2"/>
              <a:buNone/>
            </a:pPr>
            <a:endParaRPr lang="fr-FR" altLang="fr-FR">
              <a:solidFill>
                <a:schemeClr val="accent2"/>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pPr>
              <a:defRPr/>
            </a:pPr>
            <a:endParaRPr lang="fr-FR"/>
          </a:p>
        </p:txBody>
      </p:sp>
    </p:spTree>
    <p:extLst>
      <p:ext uri="{BB962C8B-B14F-4D97-AF65-F5344CB8AC3E}">
        <p14:creationId xmlns:p14="http://schemas.microsoft.com/office/powerpoint/2010/main" val="120015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endParaRPr lang="fr-FR"/>
          </a:p>
        </p:txBody>
      </p:sp>
    </p:spTree>
    <p:extLst>
      <p:ext uri="{BB962C8B-B14F-4D97-AF65-F5344CB8AC3E}">
        <p14:creationId xmlns:p14="http://schemas.microsoft.com/office/powerpoint/2010/main" val="287110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245350" y="44450"/>
            <a:ext cx="1898650" cy="6038850"/>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1547813" y="44450"/>
            <a:ext cx="5545137" cy="60388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endParaRPr lang="fr-FR"/>
          </a:p>
        </p:txBody>
      </p:sp>
    </p:spTree>
    <p:extLst>
      <p:ext uri="{BB962C8B-B14F-4D97-AF65-F5344CB8AC3E}">
        <p14:creationId xmlns:p14="http://schemas.microsoft.com/office/powerpoint/2010/main" val="4230901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endParaRPr lang="fr-FR"/>
          </a:p>
        </p:txBody>
      </p:sp>
    </p:spTree>
    <p:extLst>
      <p:ext uri="{BB962C8B-B14F-4D97-AF65-F5344CB8AC3E}">
        <p14:creationId xmlns:p14="http://schemas.microsoft.com/office/powerpoint/2010/main" val="144961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lvl1pPr>
              <a:defRPr/>
            </a:lvl1pPr>
          </a:lstStyle>
          <a:p>
            <a:pPr>
              <a:defRPr/>
            </a:pPr>
            <a:endParaRPr lang="fr-FR"/>
          </a:p>
        </p:txBody>
      </p:sp>
    </p:spTree>
    <p:extLst>
      <p:ext uri="{BB962C8B-B14F-4D97-AF65-F5344CB8AC3E}">
        <p14:creationId xmlns:p14="http://schemas.microsoft.com/office/powerpoint/2010/main" val="2701437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1547813" y="1557338"/>
            <a:ext cx="3636962"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337175" y="1557338"/>
            <a:ext cx="363855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lvl1pPr>
              <a:defRPr/>
            </a:lvl1pPr>
          </a:lstStyle>
          <a:p>
            <a:pPr>
              <a:defRPr/>
            </a:pPr>
            <a:endParaRPr lang="fr-FR"/>
          </a:p>
        </p:txBody>
      </p:sp>
    </p:spTree>
    <p:extLst>
      <p:ext uri="{BB962C8B-B14F-4D97-AF65-F5344CB8AC3E}">
        <p14:creationId xmlns:p14="http://schemas.microsoft.com/office/powerpoint/2010/main" val="244835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lvl1pPr>
              <a:defRPr/>
            </a:lvl1pPr>
          </a:lstStyle>
          <a:p>
            <a:pPr>
              <a:defRPr/>
            </a:pPr>
            <a:endParaRPr lang="fr-FR"/>
          </a:p>
        </p:txBody>
      </p:sp>
    </p:spTree>
    <p:extLst>
      <p:ext uri="{BB962C8B-B14F-4D97-AF65-F5344CB8AC3E}">
        <p14:creationId xmlns:p14="http://schemas.microsoft.com/office/powerpoint/2010/main" val="282447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lvl1pPr>
              <a:defRPr/>
            </a:lvl1pPr>
          </a:lstStyle>
          <a:p>
            <a:pPr>
              <a:defRPr/>
            </a:pPr>
            <a:endParaRPr lang="fr-FR"/>
          </a:p>
        </p:txBody>
      </p:sp>
    </p:spTree>
    <p:extLst>
      <p:ext uri="{BB962C8B-B14F-4D97-AF65-F5344CB8AC3E}">
        <p14:creationId xmlns:p14="http://schemas.microsoft.com/office/powerpoint/2010/main" val="3379017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pPr>
              <a:defRPr/>
            </a:pPr>
            <a:endParaRPr lang="fr-FR"/>
          </a:p>
        </p:txBody>
      </p:sp>
    </p:spTree>
    <p:extLst>
      <p:ext uri="{BB962C8B-B14F-4D97-AF65-F5344CB8AC3E}">
        <p14:creationId xmlns:p14="http://schemas.microsoft.com/office/powerpoint/2010/main" val="1011482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pPr>
              <a:defRPr/>
            </a:pPr>
            <a:endParaRPr lang="fr-FR"/>
          </a:p>
        </p:txBody>
      </p:sp>
    </p:spTree>
    <p:extLst>
      <p:ext uri="{BB962C8B-B14F-4D97-AF65-F5344CB8AC3E}">
        <p14:creationId xmlns:p14="http://schemas.microsoft.com/office/powerpoint/2010/main" val="3419947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pPr>
              <a:defRPr/>
            </a:pPr>
            <a:endParaRPr lang="fr-FR"/>
          </a:p>
        </p:txBody>
      </p:sp>
    </p:spTree>
    <p:extLst>
      <p:ext uri="{BB962C8B-B14F-4D97-AF65-F5344CB8AC3E}">
        <p14:creationId xmlns:p14="http://schemas.microsoft.com/office/powerpoint/2010/main" val="716164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0114" name="Picture 2" descr="fondPPTentreprise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463" y="-12700"/>
            <a:ext cx="9180513"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8" name="Line 6"/>
          <p:cNvSpPr>
            <a:spLocks noChangeShapeType="1"/>
          </p:cNvSpPr>
          <p:nvPr/>
        </p:nvSpPr>
        <p:spPr bwMode="auto">
          <a:xfrm>
            <a:off x="1547813" y="1196975"/>
            <a:ext cx="7596187" cy="0"/>
          </a:xfrm>
          <a:prstGeom prst="line">
            <a:avLst/>
          </a:prstGeom>
          <a:noFill/>
          <a:ln w="25400">
            <a:solidFill>
              <a:srgbClr val="D8C9B4"/>
            </a:solidFill>
            <a:round/>
            <a:headEnd/>
            <a:tailEnd/>
          </a:ln>
          <a:effectLst/>
        </p:spPr>
        <p:txBody>
          <a:bodyPr/>
          <a:lstStyle/>
          <a:p>
            <a:pPr>
              <a:defRPr/>
            </a:pPr>
            <a:endParaRPr lang="fr-FR"/>
          </a:p>
        </p:txBody>
      </p:sp>
      <p:sp>
        <p:nvSpPr>
          <p:cNvPr id="279559" name="Rectangle 7"/>
          <p:cNvSpPr>
            <a:spLocks noChangeArrowheads="1"/>
          </p:cNvSpPr>
          <p:nvPr/>
        </p:nvSpPr>
        <p:spPr bwMode="auto">
          <a:xfrm>
            <a:off x="4211638" y="6286500"/>
            <a:ext cx="3673475" cy="476250"/>
          </a:xfrm>
          <a:prstGeom prst="rect">
            <a:avLst/>
          </a:prstGeom>
          <a:noFill/>
          <a:ln w="9525">
            <a:noFill/>
            <a:miter lim="800000"/>
            <a:headEnd/>
            <a:tailEnd/>
          </a:ln>
          <a:effectLst/>
        </p:spPr>
        <p:txBody>
          <a:bodyPr/>
          <a:lstStyle/>
          <a:p>
            <a:pPr algn="r">
              <a:defRPr/>
            </a:pPr>
            <a:endParaRPr lang="fr-FR" sz="1200" b="1">
              <a:solidFill>
                <a:srgbClr val="B2B2B2"/>
              </a:solidFill>
              <a:latin typeface="Verdana" pitchFamily="34" charset="0"/>
            </a:endParaRPr>
          </a:p>
        </p:txBody>
      </p:sp>
      <p:sp>
        <p:nvSpPr>
          <p:cNvPr id="9" name="Rectangle 5"/>
          <p:cNvSpPr txBox="1">
            <a:spLocks noChangeArrowheads="1"/>
          </p:cNvSpPr>
          <p:nvPr/>
        </p:nvSpPr>
        <p:spPr>
          <a:xfrm>
            <a:off x="0" y="6511925"/>
            <a:ext cx="1258888" cy="250825"/>
          </a:xfrm>
          <a:prstGeom prst="rect">
            <a:avLst/>
          </a:prstGeom>
          <a:ln/>
        </p:spPr>
        <p:txBody>
          <a:bodyPr/>
          <a:lstStyle>
            <a:lvl1pPr>
              <a:defRPr/>
            </a:lvl1pPr>
          </a:lstStyle>
          <a:p>
            <a:pPr algn="ctr">
              <a:defRPr/>
            </a:pPr>
            <a:fld id="{C9C0DECC-15D5-42B7-B0C2-CCB352CDEC32}" type="slidenum">
              <a:rPr lang="fr-FR" sz="1400" smtClean="0"/>
              <a:pPr algn="ctr">
                <a:defRPr/>
              </a:pPr>
              <a:t>‹N°›</a:t>
            </a:fld>
            <a:endParaRPr lang="fr-FR" sz="1400" dirty="0"/>
          </a:p>
        </p:txBody>
      </p:sp>
      <p:sp>
        <p:nvSpPr>
          <p:cNvPr id="90118" name="Rectangle 3"/>
          <p:cNvSpPr>
            <a:spLocks noGrp="1" noChangeArrowheads="1"/>
          </p:cNvSpPr>
          <p:nvPr>
            <p:ph type="title"/>
          </p:nvPr>
        </p:nvSpPr>
        <p:spPr bwMode="auto">
          <a:xfrm>
            <a:off x="1547813" y="44450"/>
            <a:ext cx="75961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fr-FR" altLang="fr-FR" smtClean="0"/>
              <a:t>Cliquez pour modifier le style du titre</a:t>
            </a:r>
          </a:p>
        </p:txBody>
      </p:sp>
      <p:sp>
        <p:nvSpPr>
          <p:cNvPr id="90119" name="Rectangle 4"/>
          <p:cNvSpPr>
            <a:spLocks noGrp="1" noChangeArrowheads="1"/>
          </p:cNvSpPr>
          <p:nvPr>
            <p:ph type="body" idx="1"/>
          </p:nvPr>
        </p:nvSpPr>
        <p:spPr bwMode="auto">
          <a:xfrm>
            <a:off x="1547813" y="1557338"/>
            <a:ext cx="7427912"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1" name="Rectangle 8"/>
          <p:cNvSpPr>
            <a:spLocks noGrp="1" noChangeArrowheads="1"/>
          </p:cNvSpPr>
          <p:nvPr>
            <p:ph type="dt" sz="half" idx="2"/>
          </p:nvPr>
        </p:nvSpPr>
        <p:spPr bwMode="auto">
          <a:xfrm>
            <a:off x="7885113" y="6286500"/>
            <a:ext cx="1258887"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rgbClr val="B2B2B2"/>
                </a:solidFill>
                <a:latin typeface="+mn-lt"/>
              </a:defRPr>
            </a:lvl1pPr>
          </a:lstStyle>
          <a:p>
            <a:pPr>
              <a:defRPr/>
            </a:pPr>
            <a:endParaRPr lang="fr-F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r" rtl="0" eaLnBrk="0" fontAlgn="base" hangingPunct="0">
        <a:spcBef>
          <a:spcPct val="0"/>
        </a:spcBef>
        <a:spcAft>
          <a:spcPct val="0"/>
        </a:spcAft>
        <a:defRPr sz="2800" b="1">
          <a:solidFill>
            <a:srgbClr val="B2B2B2"/>
          </a:solidFill>
          <a:latin typeface="+mj-lt"/>
          <a:ea typeface="+mj-ea"/>
          <a:cs typeface="+mj-cs"/>
        </a:defRPr>
      </a:lvl1pPr>
      <a:lvl2pPr algn="r" rtl="0" eaLnBrk="0" fontAlgn="base" hangingPunct="0">
        <a:spcBef>
          <a:spcPct val="0"/>
        </a:spcBef>
        <a:spcAft>
          <a:spcPct val="0"/>
        </a:spcAft>
        <a:defRPr sz="2800" b="1">
          <a:solidFill>
            <a:srgbClr val="B2B2B2"/>
          </a:solidFill>
          <a:latin typeface="Verdana" pitchFamily="34" charset="0"/>
        </a:defRPr>
      </a:lvl2pPr>
      <a:lvl3pPr algn="r" rtl="0" eaLnBrk="0" fontAlgn="base" hangingPunct="0">
        <a:spcBef>
          <a:spcPct val="0"/>
        </a:spcBef>
        <a:spcAft>
          <a:spcPct val="0"/>
        </a:spcAft>
        <a:defRPr sz="2800" b="1">
          <a:solidFill>
            <a:srgbClr val="B2B2B2"/>
          </a:solidFill>
          <a:latin typeface="Verdana" pitchFamily="34" charset="0"/>
        </a:defRPr>
      </a:lvl3pPr>
      <a:lvl4pPr algn="r" rtl="0" eaLnBrk="0" fontAlgn="base" hangingPunct="0">
        <a:spcBef>
          <a:spcPct val="0"/>
        </a:spcBef>
        <a:spcAft>
          <a:spcPct val="0"/>
        </a:spcAft>
        <a:defRPr sz="2800" b="1">
          <a:solidFill>
            <a:srgbClr val="B2B2B2"/>
          </a:solidFill>
          <a:latin typeface="Verdana" pitchFamily="34" charset="0"/>
        </a:defRPr>
      </a:lvl4pPr>
      <a:lvl5pPr algn="r" rtl="0" eaLnBrk="0" fontAlgn="base" hangingPunct="0">
        <a:spcBef>
          <a:spcPct val="0"/>
        </a:spcBef>
        <a:spcAft>
          <a:spcPct val="0"/>
        </a:spcAft>
        <a:defRPr sz="2800" b="1">
          <a:solidFill>
            <a:srgbClr val="B2B2B2"/>
          </a:solidFill>
          <a:latin typeface="Verdana" pitchFamily="34" charset="0"/>
        </a:defRPr>
      </a:lvl5pPr>
      <a:lvl6pPr marL="457200" algn="r" rtl="0" eaLnBrk="0" fontAlgn="base" hangingPunct="0">
        <a:spcBef>
          <a:spcPct val="0"/>
        </a:spcBef>
        <a:spcAft>
          <a:spcPct val="0"/>
        </a:spcAft>
        <a:defRPr sz="2800" b="1">
          <a:solidFill>
            <a:srgbClr val="B2B2B2"/>
          </a:solidFill>
          <a:latin typeface="Verdana" pitchFamily="34" charset="0"/>
        </a:defRPr>
      </a:lvl6pPr>
      <a:lvl7pPr marL="914400" algn="r" rtl="0" eaLnBrk="0" fontAlgn="base" hangingPunct="0">
        <a:spcBef>
          <a:spcPct val="0"/>
        </a:spcBef>
        <a:spcAft>
          <a:spcPct val="0"/>
        </a:spcAft>
        <a:defRPr sz="2800" b="1">
          <a:solidFill>
            <a:srgbClr val="B2B2B2"/>
          </a:solidFill>
          <a:latin typeface="Verdana" pitchFamily="34" charset="0"/>
        </a:defRPr>
      </a:lvl7pPr>
      <a:lvl8pPr marL="1371600" algn="r" rtl="0" eaLnBrk="0" fontAlgn="base" hangingPunct="0">
        <a:spcBef>
          <a:spcPct val="0"/>
        </a:spcBef>
        <a:spcAft>
          <a:spcPct val="0"/>
        </a:spcAft>
        <a:defRPr sz="2800" b="1">
          <a:solidFill>
            <a:srgbClr val="B2B2B2"/>
          </a:solidFill>
          <a:latin typeface="Verdana" pitchFamily="34" charset="0"/>
        </a:defRPr>
      </a:lvl8pPr>
      <a:lvl9pPr marL="1828800" algn="r" rtl="0" eaLnBrk="0" fontAlgn="base" hangingPunct="0">
        <a:spcBef>
          <a:spcPct val="0"/>
        </a:spcBef>
        <a:spcAft>
          <a:spcPct val="0"/>
        </a:spcAft>
        <a:defRPr sz="2800" b="1">
          <a:solidFill>
            <a:srgbClr val="B2B2B2"/>
          </a:solidFill>
          <a:latin typeface="Verdana" pitchFamily="34" charset="0"/>
        </a:defRPr>
      </a:lvl9pPr>
    </p:titleStyle>
    <p:bodyStyle>
      <a:lvl1pPr marL="342900" indent="-342900" algn="l" rtl="0" eaLnBrk="0" fontAlgn="base" hangingPunct="0">
        <a:spcBef>
          <a:spcPct val="20000"/>
        </a:spcBef>
        <a:spcAft>
          <a:spcPct val="0"/>
        </a:spcAft>
        <a:buClr>
          <a:srgbClr val="D8C9B4"/>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D8C9B4"/>
        </a:buClr>
        <a:buFont typeface="Wingdings"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rgbClr val="D8C9B4"/>
        </a:buClr>
        <a:buFont typeface="Wingdings" pitchFamily="2" charset="2"/>
        <a:buChar char="§"/>
        <a:defRPr sz="2000">
          <a:solidFill>
            <a:schemeClr val="tx1"/>
          </a:solidFill>
          <a:latin typeface="+mn-lt"/>
        </a:defRPr>
      </a:lvl3pPr>
      <a:lvl4pPr marL="1600200" indent="-228600" algn="l" rtl="0" eaLnBrk="0" fontAlgn="base" hangingPunct="0">
        <a:spcBef>
          <a:spcPct val="20000"/>
        </a:spcBef>
        <a:spcAft>
          <a:spcPct val="0"/>
        </a:spcAft>
        <a:buClr>
          <a:srgbClr val="D8C9B4"/>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rgbClr val="D8C9B4"/>
        </a:buClr>
        <a:buFont typeface="Wingdings" pitchFamily="2" charset="2"/>
        <a:buChar char="§"/>
        <a:defRPr sz="1600">
          <a:solidFill>
            <a:schemeClr val="tx1"/>
          </a:solidFill>
          <a:latin typeface="+mn-lt"/>
        </a:defRPr>
      </a:lvl5pPr>
      <a:lvl6pPr marL="2514600" indent="-228600" algn="l" rtl="0" eaLnBrk="0" fontAlgn="base" hangingPunct="0">
        <a:spcBef>
          <a:spcPct val="20000"/>
        </a:spcBef>
        <a:spcAft>
          <a:spcPct val="0"/>
        </a:spcAft>
        <a:buClr>
          <a:srgbClr val="D8C9B4"/>
        </a:buClr>
        <a:buFont typeface="Wingdings" pitchFamily="2" charset="2"/>
        <a:buChar char="§"/>
        <a:defRPr sz="1600">
          <a:solidFill>
            <a:schemeClr val="tx1"/>
          </a:solidFill>
          <a:latin typeface="+mn-lt"/>
        </a:defRPr>
      </a:lvl6pPr>
      <a:lvl7pPr marL="2971800" indent="-228600" algn="l" rtl="0" eaLnBrk="0" fontAlgn="base" hangingPunct="0">
        <a:spcBef>
          <a:spcPct val="20000"/>
        </a:spcBef>
        <a:spcAft>
          <a:spcPct val="0"/>
        </a:spcAft>
        <a:buClr>
          <a:srgbClr val="D8C9B4"/>
        </a:buClr>
        <a:buFont typeface="Wingdings" pitchFamily="2" charset="2"/>
        <a:buChar char="§"/>
        <a:defRPr sz="1600">
          <a:solidFill>
            <a:schemeClr val="tx1"/>
          </a:solidFill>
          <a:latin typeface="+mn-lt"/>
        </a:defRPr>
      </a:lvl7pPr>
      <a:lvl8pPr marL="3429000" indent="-228600" algn="l" rtl="0" eaLnBrk="0" fontAlgn="base" hangingPunct="0">
        <a:spcBef>
          <a:spcPct val="20000"/>
        </a:spcBef>
        <a:spcAft>
          <a:spcPct val="0"/>
        </a:spcAft>
        <a:buClr>
          <a:srgbClr val="D8C9B4"/>
        </a:buClr>
        <a:buFont typeface="Wingdings" pitchFamily="2" charset="2"/>
        <a:buChar char="§"/>
        <a:defRPr sz="1600">
          <a:solidFill>
            <a:schemeClr val="tx1"/>
          </a:solidFill>
          <a:latin typeface="+mn-lt"/>
        </a:defRPr>
      </a:lvl8pPr>
      <a:lvl9pPr marL="3886200" indent="-228600" algn="l" rtl="0" eaLnBrk="0" fontAlgn="base" hangingPunct="0">
        <a:spcBef>
          <a:spcPct val="20000"/>
        </a:spcBef>
        <a:spcAft>
          <a:spcPct val="0"/>
        </a:spcAft>
        <a:buClr>
          <a:srgbClr val="D8C9B4"/>
        </a:buClr>
        <a:buFont typeface="Wingdings" pitchFamily="2" charset="2"/>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5.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6.gif"/><Relationship Id="rId10" Type="http://schemas.openxmlformats.org/officeDocument/2006/relationships/image" Target="../media/image9.gif"/><Relationship Id="rId4" Type="http://schemas.openxmlformats.org/officeDocument/2006/relationships/image" Target="../media/image5.gif"/><Relationship Id="rId9" Type="http://schemas.openxmlformats.org/officeDocument/2006/relationships/image" Target="../media/image8.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WordArt 11"/>
          <p:cNvSpPr>
            <a:spLocks noChangeArrowheads="1" noChangeShapeType="1" noTextEdit="1"/>
          </p:cNvSpPr>
          <p:nvPr/>
        </p:nvSpPr>
        <p:spPr bwMode="auto">
          <a:xfrm>
            <a:off x="1676400" y="3124200"/>
            <a:ext cx="7010400" cy="4114800"/>
          </a:xfrm>
          <a:prstGeom prst="rect">
            <a:avLst/>
          </a:prstGeom>
        </p:spPr>
        <p:txBody>
          <a:bodyPr wrap="none" fromWordArt="1">
            <a:prstTxWarp prst="textTriangleInverted">
              <a:avLst>
                <a:gd name="adj" fmla="val 50000"/>
              </a:avLst>
            </a:prstTxWarp>
          </a:bodyPr>
          <a:lstStyle/>
          <a:p>
            <a:pPr algn="ctr"/>
            <a:r>
              <a:rPr lang="fr-FR" sz="5400" b="1" kern="10">
                <a:ln w="19050">
                  <a:solidFill>
                    <a:srgbClr val="FFCC99"/>
                  </a:solidFill>
                  <a:round/>
                  <a:headEnd/>
                  <a:tailEnd/>
                </a:ln>
                <a:gradFill rotWithShape="0">
                  <a:gsLst>
                    <a:gs pos="0">
                      <a:srgbClr val="FD7A03"/>
                    </a:gs>
                    <a:gs pos="100000">
                      <a:srgbClr val="FD7A03">
                        <a:gamma/>
                        <a:shade val="37255"/>
                        <a:invGamma/>
                      </a:srgbClr>
                    </a:gs>
                  </a:gsLst>
                  <a:path path="rect">
                    <a:fillToRect l="50000" t="50000" r="50000" b="50000"/>
                  </a:path>
                </a:gradFill>
                <a:effectLst>
                  <a:outerShdw dist="35921" dir="2700000" algn="ctr" rotWithShape="0">
                    <a:srgbClr val="990000"/>
                  </a:outerShdw>
                </a:effectLst>
                <a:latin typeface="Times New Roman"/>
                <a:cs typeface="Times New Roman"/>
              </a:rPr>
              <a:t>Diagramme </a:t>
            </a:r>
          </a:p>
          <a:p>
            <a:pPr algn="ctr"/>
            <a:r>
              <a:rPr lang="fr-FR" sz="5400" b="1" kern="10">
                <a:ln w="19050">
                  <a:solidFill>
                    <a:srgbClr val="FFCC99"/>
                  </a:solidFill>
                  <a:round/>
                  <a:headEnd/>
                  <a:tailEnd/>
                </a:ln>
                <a:gradFill rotWithShape="0">
                  <a:gsLst>
                    <a:gs pos="0">
                      <a:srgbClr val="FD7A03"/>
                    </a:gs>
                    <a:gs pos="100000">
                      <a:srgbClr val="FD7A03">
                        <a:gamma/>
                        <a:shade val="37255"/>
                        <a:invGamma/>
                      </a:srgbClr>
                    </a:gs>
                  </a:gsLst>
                  <a:path path="rect">
                    <a:fillToRect l="50000" t="50000" r="50000" b="50000"/>
                  </a:path>
                </a:gradFill>
                <a:effectLst>
                  <a:outerShdw dist="35921" dir="2700000" algn="ctr" rotWithShape="0">
                    <a:srgbClr val="990000"/>
                  </a:outerShdw>
                </a:effectLst>
                <a:latin typeface="Times New Roman"/>
                <a:cs typeface="Times New Roman"/>
              </a:rPr>
              <a:t> des </a:t>
            </a:r>
          </a:p>
          <a:p>
            <a:pPr algn="ctr"/>
            <a:r>
              <a:rPr lang="fr-FR" sz="5400" b="1" kern="10">
                <a:ln w="19050">
                  <a:solidFill>
                    <a:srgbClr val="FFCC99"/>
                  </a:solidFill>
                  <a:round/>
                  <a:headEnd/>
                  <a:tailEnd/>
                </a:ln>
                <a:gradFill rotWithShape="0">
                  <a:gsLst>
                    <a:gs pos="0">
                      <a:srgbClr val="FD7A03"/>
                    </a:gs>
                    <a:gs pos="100000">
                      <a:srgbClr val="FD7A03">
                        <a:gamma/>
                        <a:shade val="37255"/>
                        <a:invGamma/>
                      </a:srgbClr>
                    </a:gs>
                  </a:gsLst>
                  <a:path path="rect">
                    <a:fillToRect l="50000" t="50000" r="50000" b="50000"/>
                  </a:path>
                </a:gradFill>
                <a:effectLst>
                  <a:outerShdw dist="35921" dir="2700000" algn="ctr" rotWithShape="0">
                    <a:srgbClr val="990000"/>
                  </a:outerShdw>
                </a:effectLst>
                <a:latin typeface="Times New Roman"/>
                <a:cs typeface="Times New Roman"/>
              </a:rPr>
              <a:t>Classes et                Objets</a:t>
            </a:r>
          </a:p>
        </p:txBody>
      </p:sp>
      <p:pic>
        <p:nvPicPr>
          <p:cNvPr id="4108" name="Picture 12" descr="C:\Mes documents\Parcours ED3\UML\um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914400"/>
            <a:ext cx="2667000" cy="2051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632200" y="533400"/>
            <a:ext cx="5511800" cy="609600"/>
          </a:xfrm>
        </p:spPr>
        <p:txBody>
          <a:bodyPr/>
          <a:lstStyle/>
          <a:p>
            <a:r>
              <a:rPr lang="fr-FR" altLang="fr-FR" sz="2400">
                <a:solidFill>
                  <a:srgbClr val="993300"/>
                </a:solidFill>
                <a:latin typeface="Myriad Pro" pitchFamily="34" charset="0"/>
              </a:rPr>
              <a:t>Classes et objets</a:t>
            </a:r>
            <a:br>
              <a:rPr lang="fr-FR" altLang="fr-FR" sz="2400">
                <a:solidFill>
                  <a:srgbClr val="993300"/>
                </a:solidFill>
                <a:latin typeface="Myriad Pro" pitchFamily="34" charset="0"/>
              </a:rPr>
            </a:br>
            <a:r>
              <a:rPr lang="fr-FR" altLang="fr-FR" sz="2400">
                <a:solidFill>
                  <a:srgbClr val="993300"/>
                </a:solidFill>
                <a:latin typeface="Myriad Pro" pitchFamily="34" charset="0"/>
              </a:rPr>
              <a:t>Les relations</a:t>
            </a:r>
          </a:p>
        </p:txBody>
      </p:sp>
      <p:sp>
        <p:nvSpPr>
          <p:cNvPr id="39939" name="Text Box 3"/>
          <p:cNvSpPr txBox="1">
            <a:spLocks noChangeArrowheads="1"/>
          </p:cNvSpPr>
          <p:nvPr/>
        </p:nvSpPr>
        <p:spPr bwMode="auto">
          <a:xfrm>
            <a:off x="1600200" y="1489075"/>
            <a:ext cx="75438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 typeface="Wingdings" pitchFamily="2" charset="2"/>
              <a:buNone/>
            </a:pPr>
            <a:r>
              <a:rPr lang="fr-FR" altLang="fr-FR" sz="1600">
                <a:solidFill>
                  <a:srgbClr val="993300"/>
                </a:solidFill>
                <a:latin typeface="Myriad Pro" pitchFamily="34" charset="0"/>
              </a:rPr>
              <a:t>Pourquoi ?</a:t>
            </a:r>
          </a:p>
          <a:p>
            <a:pPr lvl="1" eaLnBrk="0" hangingPunct="0">
              <a:spcBef>
                <a:spcPct val="50000"/>
              </a:spcBef>
              <a:buClr>
                <a:srgbClr val="C2AA8A"/>
              </a:buClr>
              <a:buFont typeface="Wingdings" pitchFamily="2" charset="2"/>
              <a:buChar char="Ø"/>
            </a:pPr>
            <a:r>
              <a:rPr lang="fr-FR" altLang="fr-FR" sz="1600">
                <a:solidFill>
                  <a:srgbClr val="993300"/>
                </a:solidFill>
                <a:latin typeface="Myriad Pro" pitchFamily="34" charset="0"/>
              </a:rPr>
              <a:t> Tout système comporte de nombreuses classes et objets,</a:t>
            </a:r>
          </a:p>
          <a:p>
            <a:pPr lvl="1" eaLnBrk="0" hangingPunct="0">
              <a:spcBef>
                <a:spcPct val="50000"/>
              </a:spcBef>
              <a:buClr>
                <a:srgbClr val="C2AA8A"/>
              </a:buClr>
              <a:buFont typeface="Wingdings" pitchFamily="2" charset="2"/>
              <a:buChar char="Ø"/>
            </a:pPr>
            <a:r>
              <a:rPr lang="fr-FR" altLang="fr-FR" sz="1600">
                <a:solidFill>
                  <a:srgbClr val="993300"/>
                </a:solidFill>
                <a:latin typeface="Myriad Pro" pitchFamily="34" charset="0"/>
              </a:rPr>
              <a:t> Les objets contribuent au comportement du système en collaborant avec d'autres objets; cette collaboration est représentée par des relations.</a:t>
            </a:r>
            <a:br>
              <a:rPr lang="fr-FR" altLang="fr-FR" sz="1600">
                <a:solidFill>
                  <a:srgbClr val="993300"/>
                </a:solidFill>
                <a:latin typeface="Myriad Pro" pitchFamily="34" charset="0"/>
              </a:rPr>
            </a:br>
            <a:endParaRPr lang="fr-FR" altLang="fr-FR" sz="1600">
              <a:solidFill>
                <a:srgbClr val="993300"/>
              </a:solidFill>
              <a:latin typeface="Myriad Pro" pitchFamily="34" charset="0"/>
            </a:endParaRPr>
          </a:p>
        </p:txBody>
      </p:sp>
      <p:sp>
        <p:nvSpPr>
          <p:cNvPr id="39944" name="Text Box 8"/>
          <p:cNvSpPr txBox="1">
            <a:spLocks noChangeArrowheads="1"/>
          </p:cNvSpPr>
          <p:nvPr/>
        </p:nvSpPr>
        <p:spPr bwMode="auto">
          <a:xfrm>
            <a:off x="1600200" y="3429000"/>
            <a:ext cx="6400800"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 typeface="Wingdings" pitchFamily="2" charset="2"/>
              <a:buNone/>
            </a:pPr>
            <a:endParaRPr lang="fr-FR" altLang="fr-FR" sz="1600" dirty="0">
              <a:solidFill>
                <a:srgbClr val="993300"/>
              </a:solidFill>
              <a:latin typeface="Myriad Pro" pitchFamily="34" charset="0"/>
            </a:endParaRPr>
          </a:p>
          <a:p>
            <a:pPr eaLnBrk="0" hangingPunct="0">
              <a:spcBef>
                <a:spcPct val="50000"/>
              </a:spcBef>
              <a:buFont typeface="Wingdings" pitchFamily="2" charset="2"/>
              <a:buNone/>
            </a:pPr>
            <a:r>
              <a:rPr lang="fr-FR" altLang="fr-FR" sz="1600" dirty="0">
                <a:solidFill>
                  <a:srgbClr val="993300"/>
                </a:solidFill>
                <a:latin typeface="Myriad Pro" pitchFamily="34" charset="0"/>
              </a:rPr>
              <a:t>Il existe deux grands types de relations </a:t>
            </a:r>
          </a:p>
          <a:p>
            <a:pPr lvl="1" eaLnBrk="0" hangingPunct="0">
              <a:spcBef>
                <a:spcPct val="50000"/>
              </a:spcBef>
              <a:buClr>
                <a:srgbClr val="C2AA8A"/>
              </a:buClr>
              <a:buFont typeface="Wingdings" pitchFamily="2" charset="2"/>
              <a:buChar char="Ø"/>
            </a:pPr>
            <a:r>
              <a:rPr lang="fr-FR" altLang="fr-FR" sz="1600" dirty="0">
                <a:solidFill>
                  <a:srgbClr val="993300"/>
                </a:solidFill>
                <a:latin typeface="Myriad Pro" pitchFamily="34" charset="0"/>
              </a:rPr>
              <a:t> L'association</a:t>
            </a:r>
          </a:p>
          <a:p>
            <a:pPr lvl="1" eaLnBrk="0" hangingPunct="0">
              <a:spcBef>
                <a:spcPct val="50000"/>
              </a:spcBef>
              <a:buClr>
                <a:srgbClr val="C2AA8A"/>
              </a:buClr>
              <a:buFont typeface="Wingdings" pitchFamily="2" charset="2"/>
              <a:buChar char="Ø"/>
            </a:pPr>
            <a:r>
              <a:rPr lang="fr-FR" altLang="fr-FR" sz="1600" dirty="0">
                <a:solidFill>
                  <a:srgbClr val="993300"/>
                </a:solidFill>
                <a:latin typeface="Myriad Pro" pitchFamily="34" charset="0"/>
              </a:rPr>
              <a:t> L'agrégation</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4267200" y="5181600"/>
            <a:ext cx="6032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500">
                <a:solidFill>
                  <a:srgbClr val="993300"/>
                </a:solidFill>
              </a:rPr>
              <a:t>Attribut</a:t>
            </a:r>
            <a:br>
              <a:rPr lang="fr-FR" altLang="fr-FR" sz="1500">
                <a:solidFill>
                  <a:srgbClr val="993300"/>
                </a:solidFill>
              </a:rPr>
            </a:br>
            <a:r>
              <a:rPr lang="fr-FR" altLang="fr-FR" sz="1500">
                <a:solidFill>
                  <a:srgbClr val="993300"/>
                </a:solidFill>
              </a:rPr>
              <a:t/>
            </a:r>
            <a:br>
              <a:rPr lang="fr-FR" altLang="fr-FR" sz="1500">
                <a:solidFill>
                  <a:srgbClr val="993300"/>
                </a:solidFill>
              </a:rPr>
            </a:br>
            <a:r>
              <a:rPr lang="fr-FR" altLang="fr-FR" sz="1500">
                <a:solidFill>
                  <a:srgbClr val="993300"/>
                </a:solidFill>
              </a:rPr>
              <a:t>?</a:t>
            </a:r>
            <a:endParaRPr lang="fr-FR" altLang="fr-FR" sz="2400">
              <a:solidFill>
                <a:srgbClr val="993300"/>
              </a:solidFill>
              <a:latin typeface="Times New Roman" pitchFamily="18" charset="0"/>
            </a:endParaRPr>
          </a:p>
        </p:txBody>
      </p:sp>
      <p:grpSp>
        <p:nvGrpSpPr>
          <p:cNvPr id="41987" name="Group 3"/>
          <p:cNvGrpSpPr>
            <a:grpSpLocks/>
          </p:cNvGrpSpPr>
          <p:nvPr/>
        </p:nvGrpSpPr>
        <p:grpSpPr bwMode="auto">
          <a:xfrm>
            <a:off x="3838575" y="4237038"/>
            <a:ext cx="1539875" cy="1668462"/>
            <a:chOff x="2418" y="2669"/>
            <a:chExt cx="970" cy="1051"/>
          </a:xfrm>
        </p:grpSpPr>
        <p:sp>
          <p:nvSpPr>
            <p:cNvPr id="41988" name="Rectangle 4"/>
            <p:cNvSpPr>
              <a:spLocks noChangeArrowheads="1"/>
            </p:cNvSpPr>
            <p:nvPr/>
          </p:nvSpPr>
          <p:spPr bwMode="auto">
            <a:xfrm>
              <a:off x="2418" y="3185"/>
              <a:ext cx="970" cy="535"/>
            </a:xfrm>
            <a:prstGeom prst="rect">
              <a:avLst/>
            </a:prstGeom>
            <a:solidFill>
              <a:srgbClr val="FFDCA3"/>
            </a:solidFill>
            <a:ln w="0">
              <a:solidFill>
                <a:srgbClr val="C2AA8A"/>
              </a:solidFill>
              <a:miter lim="800000"/>
              <a:headEnd/>
              <a:tailEnd/>
            </a:ln>
          </p:spPr>
          <p:txBody>
            <a:bodyPr/>
            <a:lstStyle/>
            <a:p>
              <a:endParaRPr lang="fr-FR" altLang="fr-FR" sz="1600">
                <a:latin typeface="Myriad Pro" pitchFamily="34" charset="0"/>
              </a:endParaRPr>
            </a:p>
          </p:txBody>
        </p:sp>
        <p:sp>
          <p:nvSpPr>
            <p:cNvPr id="41989" name="Rectangle 5"/>
            <p:cNvSpPr>
              <a:spLocks noChangeArrowheads="1"/>
            </p:cNvSpPr>
            <p:nvPr/>
          </p:nvSpPr>
          <p:spPr bwMode="auto">
            <a:xfrm>
              <a:off x="2622" y="3221"/>
              <a:ext cx="625" cy="160"/>
            </a:xfrm>
            <a:prstGeom prst="rect">
              <a:avLst/>
            </a:prstGeom>
            <a:solidFill>
              <a:srgbClr val="FFDCA3"/>
            </a:solidFill>
            <a:ln w="9525">
              <a:solidFill>
                <a:srgbClr val="C2AA8A"/>
              </a:solidFill>
              <a:miter lim="800000"/>
              <a:headEnd/>
              <a:tailEnd/>
            </a:ln>
          </p:spPr>
          <p:txBody>
            <a:bodyPr wrap="none" lIns="0" tIns="0" rIns="0" bIns="0">
              <a:spAutoFit/>
            </a:bodyPr>
            <a:lstStyle/>
            <a:p>
              <a:pPr algn="ctr" eaLnBrk="0" hangingPunct="0"/>
              <a:r>
                <a:rPr lang="fr-FR" altLang="fr-FR" sz="1600">
                  <a:solidFill>
                    <a:srgbClr val="993300"/>
                  </a:solidFill>
                  <a:latin typeface="Myriad Pro" pitchFamily="34" charset="0"/>
                </a:rPr>
                <a:t>Inscriptions</a:t>
              </a:r>
            </a:p>
          </p:txBody>
        </p:sp>
        <p:sp>
          <p:nvSpPr>
            <p:cNvPr id="41990" name="Rectangle 6"/>
            <p:cNvSpPr>
              <a:spLocks noChangeArrowheads="1"/>
            </p:cNvSpPr>
            <p:nvPr/>
          </p:nvSpPr>
          <p:spPr bwMode="auto">
            <a:xfrm>
              <a:off x="2418" y="3375"/>
              <a:ext cx="970" cy="345"/>
            </a:xfrm>
            <a:prstGeom prst="rect">
              <a:avLst/>
            </a:prstGeom>
            <a:solidFill>
              <a:srgbClr val="FFDCA3"/>
            </a:solidFill>
            <a:ln w="0">
              <a:solidFill>
                <a:srgbClr val="C2AA8A"/>
              </a:solidFill>
              <a:miter lim="800000"/>
              <a:headEnd/>
              <a:tailEnd/>
            </a:ln>
          </p:spPr>
          <p:txBody>
            <a:bodyPr/>
            <a:lstStyle/>
            <a:p>
              <a:endParaRPr lang="fr-FR"/>
            </a:p>
          </p:txBody>
        </p:sp>
        <p:sp>
          <p:nvSpPr>
            <p:cNvPr id="41991" name="Rectangle 7"/>
            <p:cNvSpPr>
              <a:spLocks noChangeArrowheads="1"/>
            </p:cNvSpPr>
            <p:nvPr/>
          </p:nvSpPr>
          <p:spPr bwMode="auto">
            <a:xfrm>
              <a:off x="2418" y="3593"/>
              <a:ext cx="970" cy="127"/>
            </a:xfrm>
            <a:prstGeom prst="rect">
              <a:avLst/>
            </a:prstGeom>
            <a:solidFill>
              <a:srgbClr val="FFDCA3"/>
            </a:solidFill>
            <a:ln w="0">
              <a:solidFill>
                <a:srgbClr val="C2AA8A"/>
              </a:solidFill>
              <a:miter lim="800000"/>
              <a:headEnd/>
              <a:tailEnd/>
            </a:ln>
          </p:spPr>
          <p:txBody>
            <a:bodyPr/>
            <a:lstStyle/>
            <a:p>
              <a:endParaRPr lang="fr-FR"/>
            </a:p>
          </p:txBody>
        </p:sp>
        <p:sp>
          <p:nvSpPr>
            <p:cNvPr id="41992" name="Line 8"/>
            <p:cNvSpPr>
              <a:spLocks noChangeShapeType="1"/>
            </p:cNvSpPr>
            <p:nvPr/>
          </p:nvSpPr>
          <p:spPr bwMode="auto">
            <a:xfrm flipH="1" flipV="1">
              <a:off x="2817" y="2669"/>
              <a:ext cx="54" cy="507"/>
            </a:xfrm>
            <a:prstGeom prst="line">
              <a:avLst/>
            </a:prstGeom>
            <a:noFill/>
            <a:ln w="28575">
              <a:solidFill>
                <a:srgbClr val="C2AA8A"/>
              </a:solidFill>
              <a:prstDash val="sysDash"/>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41993" name="Text Box 9"/>
          <p:cNvSpPr txBox="1">
            <a:spLocks noChangeArrowheads="1"/>
          </p:cNvSpPr>
          <p:nvPr/>
        </p:nvSpPr>
        <p:spPr bwMode="auto">
          <a:xfrm>
            <a:off x="2057400" y="2819400"/>
            <a:ext cx="487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sz="1600" u="sng">
                <a:solidFill>
                  <a:srgbClr val="993300"/>
                </a:solidFill>
                <a:latin typeface="Myriad Pro" pitchFamily="34" charset="0"/>
              </a:rPr>
              <a:t>Association binaire non porteuse d'attributs</a:t>
            </a:r>
          </a:p>
        </p:txBody>
      </p:sp>
      <p:grpSp>
        <p:nvGrpSpPr>
          <p:cNvPr id="41994" name="Group 10"/>
          <p:cNvGrpSpPr>
            <a:grpSpLocks/>
          </p:cNvGrpSpPr>
          <p:nvPr/>
        </p:nvGrpSpPr>
        <p:grpSpPr bwMode="auto">
          <a:xfrm>
            <a:off x="3505200" y="2438400"/>
            <a:ext cx="1898650" cy="1588"/>
            <a:chOff x="2055" y="1178"/>
            <a:chExt cx="1196" cy="1"/>
          </a:xfrm>
        </p:grpSpPr>
        <p:sp>
          <p:nvSpPr>
            <p:cNvPr id="41995" name="Line 11"/>
            <p:cNvSpPr>
              <a:spLocks noChangeShapeType="1"/>
            </p:cNvSpPr>
            <p:nvPr/>
          </p:nvSpPr>
          <p:spPr bwMode="auto">
            <a:xfrm>
              <a:off x="2653" y="1178"/>
              <a:ext cx="598" cy="1"/>
            </a:xfrm>
            <a:prstGeom prst="line">
              <a:avLst/>
            </a:prstGeom>
            <a:noFill/>
            <a:ln w="28575">
              <a:solidFill>
                <a:srgbClr val="C2AA8A"/>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1996" name="Line 12"/>
            <p:cNvSpPr>
              <a:spLocks noChangeShapeType="1"/>
            </p:cNvSpPr>
            <p:nvPr/>
          </p:nvSpPr>
          <p:spPr bwMode="auto">
            <a:xfrm flipH="1">
              <a:off x="2055" y="1178"/>
              <a:ext cx="598" cy="1"/>
            </a:xfrm>
            <a:prstGeom prst="line">
              <a:avLst/>
            </a:prstGeom>
            <a:noFill/>
            <a:ln w="28575">
              <a:solidFill>
                <a:srgbClr val="C2AA8A"/>
              </a:solidFill>
              <a:round/>
              <a:headEnd/>
              <a:tailEnd/>
            </a:ln>
            <a:extLst>
              <a:ext uri="{909E8E84-426E-40DD-AFC4-6F175D3DCCD1}">
                <a14:hiddenFill xmlns:a14="http://schemas.microsoft.com/office/drawing/2010/main">
                  <a:noFill/>
                </a14:hiddenFill>
              </a:ext>
            </a:extLst>
          </p:spPr>
          <p:txBody>
            <a:bodyPr/>
            <a:lstStyle/>
            <a:p>
              <a:endParaRPr lang="fr-FR"/>
            </a:p>
          </p:txBody>
        </p:sp>
      </p:grpSp>
      <p:grpSp>
        <p:nvGrpSpPr>
          <p:cNvPr id="41997" name="Group 13"/>
          <p:cNvGrpSpPr>
            <a:grpSpLocks/>
          </p:cNvGrpSpPr>
          <p:nvPr/>
        </p:nvGrpSpPr>
        <p:grpSpPr bwMode="auto">
          <a:xfrm>
            <a:off x="2424113" y="2146300"/>
            <a:ext cx="1065212" cy="582613"/>
            <a:chOff x="1384" y="994"/>
            <a:chExt cx="671" cy="367"/>
          </a:xfrm>
        </p:grpSpPr>
        <p:sp>
          <p:nvSpPr>
            <p:cNvPr id="41998" name="Rectangle 14"/>
            <p:cNvSpPr>
              <a:spLocks noChangeArrowheads="1"/>
            </p:cNvSpPr>
            <p:nvPr/>
          </p:nvSpPr>
          <p:spPr bwMode="auto">
            <a:xfrm>
              <a:off x="1384" y="994"/>
              <a:ext cx="671" cy="367"/>
            </a:xfrm>
            <a:prstGeom prst="rect">
              <a:avLst/>
            </a:prstGeom>
            <a:solidFill>
              <a:srgbClr val="FFDCA3"/>
            </a:solidFill>
            <a:ln w="0">
              <a:solidFill>
                <a:srgbClr val="990033"/>
              </a:solidFill>
              <a:miter lim="800000"/>
              <a:headEnd/>
              <a:tailEnd/>
            </a:ln>
          </p:spPr>
          <p:txBody>
            <a:bodyPr/>
            <a:lstStyle/>
            <a:p>
              <a:endParaRPr lang="fr-FR"/>
            </a:p>
          </p:txBody>
        </p:sp>
        <p:sp>
          <p:nvSpPr>
            <p:cNvPr id="41999" name="Rectangle 15"/>
            <p:cNvSpPr>
              <a:spLocks noChangeArrowheads="1"/>
            </p:cNvSpPr>
            <p:nvPr/>
          </p:nvSpPr>
          <p:spPr bwMode="auto">
            <a:xfrm>
              <a:off x="1502" y="1031"/>
              <a:ext cx="441" cy="154"/>
            </a:xfrm>
            <a:prstGeom prst="rect">
              <a:avLst/>
            </a:prstGeom>
            <a:solidFill>
              <a:srgbClr val="FFDCA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fr-FR" sz="1600">
                  <a:solidFill>
                    <a:srgbClr val="993300"/>
                  </a:solidFill>
                  <a:latin typeface="Myriad Pro" pitchFamily="34" charset="0"/>
                </a:rPr>
                <a:t>Sociétés</a:t>
              </a:r>
            </a:p>
          </p:txBody>
        </p:sp>
        <p:sp>
          <p:nvSpPr>
            <p:cNvPr id="42000" name="Rectangle 16"/>
            <p:cNvSpPr>
              <a:spLocks noChangeArrowheads="1"/>
            </p:cNvSpPr>
            <p:nvPr/>
          </p:nvSpPr>
          <p:spPr bwMode="auto">
            <a:xfrm>
              <a:off x="1384" y="1187"/>
              <a:ext cx="671" cy="174"/>
            </a:xfrm>
            <a:prstGeom prst="rect">
              <a:avLst/>
            </a:prstGeom>
            <a:solidFill>
              <a:srgbClr val="FFDCA3"/>
            </a:solidFill>
            <a:ln w="0">
              <a:solidFill>
                <a:srgbClr val="990033"/>
              </a:solidFill>
              <a:miter lim="800000"/>
              <a:headEnd/>
              <a:tailEnd/>
            </a:ln>
          </p:spPr>
          <p:txBody>
            <a:bodyPr/>
            <a:lstStyle/>
            <a:p>
              <a:endParaRPr lang="fr-FR"/>
            </a:p>
          </p:txBody>
        </p:sp>
        <p:sp>
          <p:nvSpPr>
            <p:cNvPr id="42001" name="Rectangle 17"/>
            <p:cNvSpPr>
              <a:spLocks noChangeArrowheads="1"/>
            </p:cNvSpPr>
            <p:nvPr/>
          </p:nvSpPr>
          <p:spPr bwMode="auto">
            <a:xfrm>
              <a:off x="1384" y="1251"/>
              <a:ext cx="671" cy="110"/>
            </a:xfrm>
            <a:prstGeom prst="rect">
              <a:avLst/>
            </a:prstGeom>
            <a:solidFill>
              <a:srgbClr val="FFDCA3"/>
            </a:solidFill>
            <a:ln w="0">
              <a:solidFill>
                <a:srgbClr val="990033"/>
              </a:solidFill>
              <a:miter lim="800000"/>
              <a:headEnd/>
              <a:tailEnd/>
            </a:ln>
          </p:spPr>
          <p:txBody>
            <a:bodyPr/>
            <a:lstStyle/>
            <a:p>
              <a:endParaRPr lang="fr-FR"/>
            </a:p>
          </p:txBody>
        </p:sp>
      </p:grpSp>
      <p:grpSp>
        <p:nvGrpSpPr>
          <p:cNvPr id="42002" name="Group 18"/>
          <p:cNvGrpSpPr>
            <a:grpSpLocks/>
          </p:cNvGrpSpPr>
          <p:nvPr/>
        </p:nvGrpSpPr>
        <p:grpSpPr bwMode="auto">
          <a:xfrm>
            <a:off x="5387975" y="2146300"/>
            <a:ext cx="1165225" cy="582613"/>
            <a:chOff x="3251" y="994"/>
            <a:chExt cx="734" cy="367"/>
          </a:xfrm>
        </p:grpSpPr>
        <p:grpSp>
          <p:nvGrpSpPr>
            <p:cNvPr id="42003" name="Group 19"/>
            <p:cNvGrpSpPr>
              <a:grpSpLocks/>
            </p:cNvGrpSpPr>
            <p:nvPr/>
          </p:nvGrpSpPr>
          <p:grpSpPr bwMode="auto">
            <a:xfrm>
              <a:off x="3251" y="994"/>
              <a:ext cx="734" cy="367"/>
              <a:chOff x="3251" y="994"/>
              <a:chExt cx="734" cy="367"/>
            </a:xfrm>
          </p:grpSpPr>
          <p:sp>
            <p:nvSpPr>
              <p:cNvPr id="42004" name="Rectangle 20"/>
              <p:cNvSpPr>
                <a:spLocks noChangeArrowheads="1"/>
              </p:cNvSpPr>
              <p:nvPr/>
            </p:nvSpPr>
            <p:spPr bwMode="auto">
              <a:xfrm>
                <a:off x="3251" y="994"/>
                <a:ext cx="734" cy="367"/>
              </a:xfrm>
              <a:prstGeom prst="rect">
                <a:avLst/>
              </a:prstGeom>
              <a:solidFill>
                <a:srgbClr val="FFDCA3"/>
              </a:solidFill>
              <a:ln w="0">
                <a:solidFill>
                  <a:srgbClr val="990033"/>
                </a:solidFill>
                <a:miter lim="800000"/>
                <a:headEnd/>
                <a:tailEnd/>
              </a:ln>
            </p:spPr>
            <p:txBody>
              <a:bodyPr/>
              <a:lstStyle/>
              <a:p>
                <a:endParaRPr lang="fr-FR"/>
              </a:p>
            </p:txBody>
          </p:sp>
          <p:sp>
            <p:nvSpPr>
              <p:cNvPr id="42005" name="Rectangle 21"/>
              <p:cNvSpPr>
                <a:spLocks noChangeArrowheads="1"/>
              </p:cNvSpPr>
              <p:nvPr/>
            </p:nvSpPr>
            <p:spPr bwMode="auto">
              <a:xfrm>
                <a:off x="3341" y="1031"/>
                <a:ext cx="552" cy="154"/>
              </a:xfrm>
              <a:prstGeom prst="rect">
                <a:avLst/>
              </a:prstGeom>
              <a:solidFill>
                <a:srgbClr val="FFDCA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fr-FR" sz="1600">
                    <a:solidFill>
                      <a:srgbClr val="993300"/>
                    </a:solidFill>
                    <a:latin typeface="Myriad Pro" pitchFamily="34" charset="0"/>
                  </a:rPr>
                  <a:t>Personnes</a:t>
                </a:r>
              </a:p>
            </p:txBody>
          </p:sp>
          <p:sp>
            <p:nvSpPr>
              <p:cNvPr id="42006" name="Rectangle 22"/>
              <p:cNvSpPr>
                <a:spLocks noChangeArrowheads="1"/>
              </p:cNvSpPr>
              <p:nvPr/>
            </p:nvSpPr>
            <p:spPr bwMode="auto">
              <a:xfrm>
                <a:off x="3251" y="1251"/>
                <a:ext cx="734" cy="110"/>
              </a:xfrm>
              <a:prstGeom prst="rect">
                <a:avLst/>
              </a:prstGeom>
              <a:solidFill>
                <a:srgbClr val="FFDCA3"/>
              </a:solidFill>
              <a:ln w="0">
                <a:solidFill>
                  <a:srgbClr val="990033"/>
                </a:solidFill>
                <a:miter lim="800000"/>
                <a:headEnd/>
                <a:tailEnd/>
              </a:ln>
            </p:spPr>
            <p:txBody>
              <a:bodyPr/>
              <a:lstStyle/>
              <a:p>
                <a:endParaRPr lang="fr-FR"/>
              </a:p>
            </p:txBody>
          </p:sp>
        </p:grpSp>
        <p:sp>
          <p:nvSpPr>
            <p:cNvPr id="42007" name="Rectangle 23"/>
            <p:cNvSpPr>
              <a:spLocks noChangeArrowheads="1"/>
            </p:cNvSpPr>
            <p:nvPr/>
          </p:nvSpPr>
          <p:spPr bwMode="auto">
            <a:xfrm>
              <a:off x="3251" y="1187"/>
              <a:ext cx="734" cy="174"/>
            </a:xfrm>
            <a:prstGeom prst="rect">
              <a:avLst/>
            </a:prstGeom>
            <a:solidFill>
              <a:srgbClr val="FFDCA3"/>
            </a:solidFill>
            <a:ln w="0">
              <a:solidFill>
                <a:srgbClr val="990033"/>
              </a:solidFill>
              <a:miter lim="800000"/>
              <a:headEnd/>
              <a:tailEnd/>
            </a:ln>
          </p:spPr>
          <p:txBody>
            <a:bodyPr/>
            <a:lstStyle/>
            <a:p>
              <a:endParaRPr lang="fr-FR"/>
            </a:p>
          </p:txBody>
        </p:sp>
      </p:grpSp>
      <p:sp>
        <p:nvSpPr>
          <p:cNvPr id="42008" name="Rectangle 24"/>
          <p:cNvSpPr>
            <a:spLocks noChangeArrowheads="1"/>
          </p:cNvSpPr>
          <p:nvPr/>
        </p:nvSpPr>
        <p:spPr bwMode="auto">
          <a:xfrm>
            <a:off x="3919538" y="2058988"/>
            <a:ext cx="9509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fr-FR" sz="1400" i="1">
                <a:solidFill>
                  <a:srgbClr val="993300"/>
                </a:solidFill>
                <a:latin typeface="Myriad Pro" pitchFamily="34" charset="0"/>
              </a:rPr>
              <a:t>travaille pour</a:t>
            </a:r>
            <a:endParaRPr lang="fr-FR" altLang="fr-FR" sz="1400">
              <a:solidFill>
                <a:srgbClr val="993300"/>
              </a:solidFill>
              <a:latin typeface="Myriad Pro" pitchFamily="34" charset="0"/>
            </a:endParaRPr>
          </a:p>
        </p:txBody>
      </p:sp>
      <p:grpSp>
        <p:nvGrpSpPr>
          <p:cNvPr id="42009" name="Group 25"/>
          <p:cNvGrpSpPr>
            <a:grpSpLocks/>
          </p:cNvGrpSpPr>
          <p:nvPr/>
        </p:nvGrpSpPr>
        <p:grpSpPr bwMode="auto">
          <a:xfrm>
            <a:off x="2455863" y="3949700"/>
            <a:ext cx="1065212" cy="574675"/>
            <a:chOff x="1547" y="2488"/>
            <a:chExt cx="671" cy="362"/>
          </a:xfrm>
        </p:grpSpPr>
        <p:sp>
          <p:nvSpPr>
            <p:cNvPr id="42010" name="Rectangle 26"/>
            <p:cNvSpPr>
              <a:spLocks noChangeArrowheads="1"/>
            </p:cNvSpPr>
            <p:nvPr/>
          </p:nvSpPr>
          <p:spPr bwMode="auto">
            <a:xfrm>
              <a:off x="1547" y="2488"/>
              <a:ext cx="671" cy="362"/>
            </a:xfrm>
            <a:prstGeom prst="rect">
              <a:avLst/>
            </a:prstGeom>
            <a:solidFill>
              <a:srgbClr val="FFDCA3"/>
            </a:solidFill>
            <a:ln w="0">
              <a:solidFill>
                <a:srgbClr val="990033"/>
              </a:solidFill>
              <a:miter lim="800000"/>
              <a:headEnd/>
              <a:tailEnd/>
            </a:ln>
          </p:spPr>
          <p:txBody>
            <a:bodyPr/>
            <a:lstStyle/>
            <a:p>
              <a:endParaRPr lang="fr-FR"/>
            </a:p>
          </p:txBody>
        </p:sp>
        <p:sp>
          <p:nvSpPr>
            <p:cNvPr id="42011" name="Rectangle 27"/>
            <p:cNvSpPr>
              <a:spLocks noChangeArrowheads="1"/>
            </p:cNvSpPr>
            <p:nvPr/>
          </p:nvSpPr>
          <p:spPr bwMode="auto">
            <a:xfrm>
              <a:off x="1661" y="2524"/>
              <a:ext cx="506" cy="154"/>
            </a:xfrm>
            <a:prstGeom prst="rect">
              <a:avLst/>
            </a:prstGeom>
            <a:solidFill>
              <a:srgbClr val="FFDCA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600">
                  <a:solidFill>
                    <a:srgbClr val="993300"/>
                  </a:solidFill>
                  <a:latin typeface="Myriad Pro" pitchFamily="34" charset="0"/>
                </a:rPr>
                <a:t>Concours</a:t>
              </a:r>
            </a:p>
          </p:txBody>
        </p:sp>
        <p:sp>
          <p:nvSpPr>
            <p:cNvPr id="42012" name="Rectangle 28"/>
            <p:cNvSpPr>
              <a:spLocks noChangeArrowheads="1"/>
            </p:cNvSpPr>
            <p:nvPr/>
          </p:nvSpPr>
          <p:spPr bwMode="auto">
            <a:xfrm>
              <a:off x="1547" y="2678"/>
              <a:ext cx="671" cy="172"/>
            </a:xfrm>
            <a:prstGeom prst="rect">
              <a:avLst/>
            </a:prstGeom>
            <a:solidFill>
              <a:srgbClr val="FFDCA3"/>
            </a:solidFill>
            <a:ln w="0">
              <a:solidFill>
                <a:srgbClr val="990033"/>
              </a:solidFill>
              <a:miter lim="800000"/>
              <a:headEnd/>
              <a:tailEnd/>
            </a:ln>
          </p:spPr>
          <p:txBody>
            <a:bodyPr/>
            <a:lstStyle/>
            <a:p>
              <a:endParaRPr lang="fr-FR"/>
            </a:p>
          </p:txBody>
        </p:sp>
        <p:sp>
          <p:nvSpPr>
            <p:cNvPr id="42013" name="Rectangle 29"/>
            <p:cNvSpPr>
              <a:spLocks noChangeArrowheads="1"/>
            </p:cNvSpPr>
            <p:nvPr/>
          </p:nvSpPr>
          <p:spPr bwMode="auto">
            <a:xfrm>
              <a:off x="1547" y="2750"/>
              <a:ext cx="671" cy="100"/>
            </a:xfrm>
            <a:prstGeom prst="rect">
              <a:avLst/>
            </a:prstGeom>
            <a:solidFill>
              <a:srgbClr val="FFDCA3"/>
            </a:solidFill>
            <a:ln w="0">
              <a:solidFill>
                <a:srgbClr val="990033"/>
              </a:solidFill>
              <a:miter lim="800000"/>
              <a:headEnd/>
              <a:tailEnd/>
            </a:ln>
          </p:spPr>
          <p:txBody>
            <a:bodyPr/>
            <a:lstStyle/>
            <a:p>
              <a:endParaRPr lang="fr-FR"/>
            </a:p>
          </p:txBody>
        </p:sp>
      </p:grpSp>
      <p:grpSp>
        <p:nvGrpSpPr>
          <p:cNvPr id="42014" name="Group 30"/>
          <p:cNvGrpSpPr>
            <a:grpSpLocks/>
          </p:cNvGrpSpPr>
          <p:nvPr/>
        </p:nvGrpSpPr>
        <p:grpSpPr bwMode="auto">
          <a:xfrm>
            <a:off x="5421313" y="3949700"/>
            <a:ext cx="1166812" cy="574675"/>
            <a:chOff x="3415" y="2488"/>
            <a:chExt cx="735" cy="362"/>
          </a:xfrm>
        </p:grpSpPr>
        <p:sp>
          <p:nvSpPr>
            <p:cNvPr id="42015" name="Rectangle 31"/>
            <p:cNvSpPr>
              <a:spLocks noChangeArrowheads="1"/>
            </p:cNvSpPr>
            <p:nvPr/>
          </p:nvSpPr>
          <p:spPr bwMode="auto">
            <a:xfrm>
              <a:off x="3415" y="2488"/>
              <a:ext cx="735" cy="362"/>
            </a:xfrm>
            <a:prstGeom prst="rect">
              <a:avLst/>
            </a:prstGeom>
            <a:solidFill>
              <a:srgbClr val="FFDCA3"/>
            </a:solidFill>
            <a:ln w="0">
              <a:solidFill>
                <a:srgbClr val="990033"/>
              </a:solidFill>
              <a:miter lim="800000"/>
              <a:headEnd/>
              <a:tailEnd/>
            </a:ln>
          </p:spPr>
          <p:txBody>
            <a:bodyPr/>
            <a:lstStyle/>
            <a:p>
              <a:endParaRPr lang="fr-FR"/>
            </a:p>
          </p:txBody>
        </p:sp>
        <p:sp>
          <p:nvSpPr>
            <p:cNvPr id="42016" name="Rectangle 32"/>
            <p:cNvSpPr>
              <a:spLocks noChangeArrowheads="1"/>
            </p:cNvSpPr>
            <p:nvPr/>
          </p:nvSpPr>
          <p:spPr bwMode="auto">
            <a:xfrm>
              <a:off x="3532" y="2524"/>
              <a:ext cx="555" cy="154"/>
            </a:xfrm>
            <a:prstGeom prst="rect">
              <a:avLst/>
            </a:prstGeom>
            <a:solidFill>
              <a:srgbClr val="FFDCA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600">
                  <a:solidFill>
                    <a:srgbClr val="993300"/>
                  </a:solidFill>
                  <a:latin typeface="Myriad Pro" pitchFamily="34" charset="0"/>
                </a:rPr>
                <a:t>Adhérents</a:t>
              </a:r>
            </a:p>
          </p:txBody>
        </p:sp>
        <p:sp>
          <p:nvSpPr>
            <p:cNvPr id="42017" name="Rectangle 33"/>
            <p:cNvSpPr>
              <a:spLocks noChangeArrowheads="1"/>
            </p:cNvSpPr>
            <p:nvPr/>
          </p:nvSpPr>
          <p:spPr bwMode="auto">
            <a:xfrm>
              <a:off x="3415" y="2678"/>
              <a:ext cx="735" cy="172"/>
            </a:xfrm>
            <a:prstGeom prst="rect">
              <a:avLst/>
            </a:prstGeom>
            <a:solidFill>
              <a:srgbClr val="FFDCA3"/>
            </a:solidFill>
            <a:ln w="0">
              <a:solidFill>
                <a:srgbClr val="990033"/>
              </a:solidFill>
              <a:miter lim="800000"/>
              <a:headEnd/>
              <a:tailEnd/>
            </a:ln>
          </p:spPr>
          <p:txBody>
            <a:bodyPr/>
            <a:lstStyle/>
            <a:p>
              <a:endParaRPr lang="fr-FR"/>
            </a:p>
          </p:txBody>
        </p:sp>
        <p:sp>
          <p:nvSpPr>
            <p:cNvPr id="42018" name="Rectangle 34"/>
            <p:cNvSpPr>
              <a:spLocks noChangeArrowheads="1"/>
            </p:cNvSpPr>
            <p:nvPr/>
          </p:nvSpPr>
          <p:spPr bwMode="auto">
            <a:xfrm>
              <a:off x="3415" y="2750"/>
              <a:ext cx="735" cy="100"/>
            </a:xfrm>
            <a:prstGeom prst="rect">
              <a:avLst/>
            </a:prstGeom>
            <a:solidFill>
              <a:srgbClr val="FFDCA3"/>
            </a:solidFill>
            <a:ln w="0">
              <a:solidFill>
                <a:srgbClr val="990033"/>
              </a:solidFill>
              <a:miter lim="800000"/>
              <a:headEnd/>
              <a:tailEnd/>
            </a:ln>
          </p:spPr>
          <p:txBody>
            <a:bodyPr/>
            <a:lstStyle/>
            <a:p>
              <a:endParaRPr lang="fr-FR"/>
            </a:p>
          </p:txBody>
        </p:sp>
      </p:grpSp>
      <p:sp>
        <p:nvSpPr>
          <p:cNvPr id="42019" name="Rectangle 35"/>
          <p:cNvSpPr>
            <a:spLocks noChangeArrowheads="1"/>
          </p:cNvSpPr>
          <p:nvPr/>
        </p:nvSpPr>
        <p:spPr bwMode="auto">
          <a:xfrm>
            <a:off x="4216400" y="3848100"/>
            <a:ext cx="6111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i="1">
                <a:solidFill>
                  <a:srgbClr val="993300"/>
                </a:solidFill>
                <a:latin typeface="Myriad Pro" pitchFamily="34" charset="0"/>
              </a:rPr>
              <a:t>s'inscrire</a:t>
            </a:r>
            <a:endParaRPr lang="fr-FR" altLang="fr-FR" sz="1400">
              <a:solidFill>
                <a:srgbClr val="993300"/>
              </a:solidFill>
              <a:latin typeface="Myriad Pro" pitchFamily="34" charset="0"/>
            </a:endParaRPr>
          </a:p>
        </p:txBody>
      </p:sp>
      <p:grpSp>
        <p:nvGrpSpPr>
          <p:cNvPr id="42020" name="Group 36"/>
          <p:cNvGrpSpPr>
            <a:grpSpLocks/>
          </p:cNvGrpSpPr>
          <p:nvPr/>
        </p:nvGrpSpPr>
        <p:grpSpPr bwMode="auto">
          <a:xfrm>
            <a:off x="3521075" y="4237038"/>
            <a:ext cx="1900238" cy="1587"/>
            <a:chOff x="2218" y="2669"/>
            <a:chExt cx="1197" cy="1"/>
          </a:xfrm>
        </p:grpSpPr>
        <p:sp>
          <p:nvSpPr>
            <p:cNvPr id="42021" name="Line 37"/>
            <p:cNvSpPr>
              <a:spLocks noChangeShapeType="1"/>
            </p:cNvSpPr>
            <p:nvPr/>
          </p:nvSpPr>
          <p:spPr bwMode="auto">
            <a:xfrm>
              <a:off x="2817" y="2669"/>
              <a:ext cx="598" cy="1"/>
            </a:xfrm>
            <a:prstGeom prst="line">
              <a:avLst/>
            </a:prstGeom>
            <a:noFill/>
            <a:ln w="28575">
              <a:solidFill>
                <a:srgbClr val="C2AA8A"/>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2022" name="Line 38"/>
            <p:cNvSpPr>
              <a:spLocks noChangeShapeType="1"/>
            </p:cNvSpPr>
            <p:nvPr/>
          </p:nvSpPr>
          <p:spPr bwMode="auto">
            <a:xfrm flipH="1">
              <a:off x="2218" y="2669"/>
              <a:ext cx="599" cy="1"/>
            </a:xfrm>
            <a:prstGeom prst="line">
              <a:avLst/>
            </a:prstGeom>
            <a:noFill/>
            <a:ln w="28575">
              <a:solidFill>
                <a:srgbClr val="C2AA8A"/>
              </a:solidFill>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42023" name="Rectangle 39"/>
          <p:cNvSpPr>
            <a:spLocks noChangeArrowheads="1"/>
          </p:cNvSpPr>
          <p:nvPr/>
        </p:nvSpPr>
        <p:spPr bwMode="auto">
          <a:xfrm>
            <a:off x="3962400" y="5386388"/>
            <a:ext cx="12414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500">
                <a:solidFill>
                  <a:srgbClr val="993300"/>
                </a:solidFill>
              </a:rPr>
              <a:t>dateInscription</a:t>
            </a:r>
            <a:endParaRPr lang="fr-FR" altLang="fr-FR" sz="2400">
              <a:solidFill>
                <a:srgbClr val="993300"/>
              </a:solidFill>
              <a:latin typeface="Times New Roman" pitchFamily="18" charset="0"/>
            </a:endParaRPr>
          </a:p>
        </p:txBody>
      </p:sp>
      <p:sp>
        <p:nvSpPr>
          <p:cNvPr id="42024" name="Rectangle 40"/>
          <p:cNvSpPr>
            <a:spLocks noChangeArrowheads="1"/>
          </p:cNvSpPr>
          <p:nvPr/>
        </p:nvSpPr>
        <p:spPr bwMode="auto">
          <a:xfrm>
            <a:off x="2314575" y="5984875"/>
            <a:ext cx="451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FR" altLang="fr-FR" sz="1600" u="sng">
                <a:solidFill>
                  <a:srgbClr val="993300"/>
                </a:solidFill>
                <a:latin typeface="Myriad Pro" pitchFamily="34" charset="0"/>
              </a:rPr>
              <a:t>Classe association : Association porteuse d'attributs</a:t>
            </a:r>
          </a:p>
        </p:txBody>
      </p:sp>
      <p:sp>
        <p:nvSpPr>
          <p:cNvPr id="42029" name="Rectangle 45"/>
          <p:cNvSpPr>
            <a:spLocks noGrp="1" noChangeArrowheads="1"/>
          </p:cNvSpPr>
          <p:nvPr>
            <p:ph type="title"/>
          </p:nvPr>
        </p:nvSpPr>
        <p:spPr>
          <a:xfrm>
            <a:off x="3352800" y="457200"/>
            <a:ext cx="5511800" cy="6096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fr-FR" altLang="fr-FR" sz="2400">
                <a:solidFill>
                  <a:srgbClr val="993300"/>
                </a:solidFill>
                <a:latin typeface="Myriad Pro" pitchFamily="34" charset="0"/>
              </a:rPr>
              <a:t>Classes et objets</a:t>
            </a:r>
            <a:br>
              <a:rPr lang="fr-FR" altLang="fr-FR" sz="2400">
                <a:solidFill>
                  <a:srgbClr val="993300"/>
                </a:solidFill>
                <a:latin typeface="Myriad Pro" pitchFamily="34" charset="0"/>
              </a:rPr>
            </a:br>
            <a:r>
              <a:rPr lang="fr-FR" altLang="fr-FR" sz="2400">
                <a:solidFill>
                  <a:srgbClr val="993300"/>
                </a:solidFill>
                <a:latin typeface="Myriad Pro" pitchFamily="34" charset="0"/>
              </a:rPr>
              <a:t>Les relations : association</a:t>
            </a:r>
          </a:p>
        </p:txBody>
      </p:sp>
      <p:sp>
        <p:nvSpPr>
          <p:cNvPr id="42030" name="Text Box 46"/>
          <p:cNvSpPr txBox="1">
            <a:spLocks noChangeArrowheads="1"/>
          </p:cNvSpPr>
          <p:nvPr/>
        </p:nvSpPr>
        <p:spPr bwMode="auto">
          <a:xfrm>
            <a:off x="1295400" y="1339850"/>
            <a:ext cx="7010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sz="1600" b="1">
                <a:solidFill>
                  <a:srgbClr val="993300"/>
                </a:solidFill>
                <a:latin typeface="Myriad Pro" pitchFamily="34" charset="0"/>
              </a:rPr>
              <a:t>Association = connexion sémantique bidirectionnelle entre deux classes</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2"/>
          <p:cNvGrpSpPr>
            <a:grpSpLocks/>
          </p:cNvGrpSpPr>
          <p:nvPr/>
        </p:nvGrpSpPr>
        <p:grpSpPr bwMode="auto">
          <a:xfrm>
            <a:off x="1676400" y="4662488"/>
            <a:ext cx="4648200" cy="1108075"/>
            <a:chOff x="528" y="3430"/>
            <a:chExt cx="2928" cy="698"/>
          </a:xfrm>
        </p:grpSpPr>
        <p:sp>
          <p:nvSpPr>
            <p:cNvPr id="50179" name="Rectangle 3"/>
            <p:cNvSpPr>
              <a:spLocks noChangeArrowheads="1"/>
            </p:cNvSpPr>
            <p:nvPr/>
          </p:nvSpPr>
          <p:spPr bwMode="auto">
            <a:xfrm>
              <a:off x="1524" y="3438"/>
              <a:ext cx="780" cy="690"/>
            </a:xfrm>
            <a:prstGeom prst="rect">
              <a:avLst/>
            </a:prstGeom>
            <a:solidFill>
              <a:srgbClr val="F69D60"/>
            </a:solidFill>
            <a:ln w="0">
              <a:solidFill>
                <a:srgbClr val="990033"/>
              </a:solidFill>
              <a:miter lim="800000"/>
              <a:headEnd/>
              <a:tailEnd/>
            </a:ln>
          </p:spPr>
          <p:txBody>
            <a:bodyPr/>
            <a:lstStyle/>
            <a:p>
              <a:endParaRPr lang="fr-FR"/>
            </a:p>
          </p:txBody>
        </p:sp>
        <p:sp>
          <p:nvSpPr>
            <p:cNvPr id="50180" name="Rectangle 4"/>
            <p:cNvSpPr>
              <a:spLocks noChangeArrowheads="1"/>
            </p:cNvSpPr>
            <p:nvPr/>
          </p:nvSpPr>
          <p:spPr bwMode="auto">
            <a:xfrm>
              <a:off x="2676" y="3438"/>
              <a:ext cx="780" cy="690"/>
            </a:xfrm>
            <a:prstGeom prst="rect">
              <a:avLst/>
            </a:prstGeom>
            <a:solidFill>
              <a:srgbClr val="F69D60"/>
            </a:solidFill>
            <a:ln w="0">
              <a:solidFill>
                <a:srgbClr val="990033"/>
              </a:solidFill>
              <a:miter lim="800000"/>
              <a:headEnd/>
              <a:tailEnd/>
            </a:ln>
          </p:spPr>
          <p:txBody>
            <a:bodyPr/>
            <a:lstStyle/>
            <a:p>
              <a:endParaRPr lang="fr-FR"/>
            </a:p>
          </p:txBody>
        </p:sp>
        <p:sp>
          <p:nvSpPr>
            <p:cNvPr id="50181" name="Rectangle 5"/>
            <p:cNvSpPr>
              <a:spLocks noChangeArrowheads="1"/>
            </p:cNvSpPr>
            <p:nvPr/>
          </p:nvSpPr>
          <p:spPr bwMode="auto">
            <a:xfrm>
              <a:off x="528" y="3430"/>
              <a:ext cx="780" cy="690"/>
            </a:xfrm>
            <a:prstGeom prst="rect">
              <a:avLst/>
            </a:prstGeom>
            <a:solidFill>
              <a:srgbClr val="F69D60"/>
            </a:solidFill>
            <a:ln w="0">
              <a:solidFill>
                <a:srgbClr val="990033"/>
              </a:solidFill>
              <a:miter lim="800000"/>
              <a:headEnd/>
              <a:tailEnd/>
            </a:ln>
          </p:spPr>
          <p:txBody>
            <a:bodyPr/>
            <a:lstStyle/>
            <a:p>
              <a:endParaRPr lang="fr-FR"/>
            </a:p>
          </p:txBody>
        </p:sp>
        <p:sp>
          <p:nvSpPr>
            <p:cNvPr id="50182" name="Rectangle 6"/>
            <p:cNvSpPr>
              <a:spLocks noChangeArrowheads="1"/>
            </p:cNvSpPr>
            <p:nvPr/>
          </p:nvSpPr>
          <p:spPr bwMode="auto">
            <a:xfrm>
              <a:off x="2676" y="3984"/>
              <a:ext cx="780" cy="136"/>
            </a:xfrm>
            <a:prstGeom prst="rect">
              <a:avLst/>
            </a:prstGeom>
            <a:solidFill>
              <a:srgbClr val="F69D60"/>
            </a:solidFill>
            <a:ln w="0">
              <a:solidFill>
                <a:srgbClr val="990033"/>
              </a:solidFill>
              <a:miter lim="800000"/>
              <a:headEnd/>
              <a:tailEnd/>
            </a:ln>
          </p:spPr>
          <p:txBody>
            <a:bodyPr/>
            <a:lstStyle/>
            <a:p>
              <a:endParaRPr lang="fr-FR"/>
            </a:p>
          </p:txBody>
        </p:sp>
        <p:sp>
          <p:nvSpPr>
            <p:cNvPr id="50183" name="Rectangle 7"/>
            <p:cNvSpPr>
              <a:spLocks noChangeArrowheads="1"/>
            </p:cNvSpPr>
            <p:nvPr/>
          </p:nvSpPr>
          <p:spPr bwMode="auto">
            <a:xfrm>
              <a:off x="1524" y="3629"/>
              <a:ext cx="780" cy="499"/>
            </a:xfrm>
            <a:prstGeom prst="rect">
              <a:avLst/>
            </a:prstGeom>
            <a:solidFill>
              <a:srgbClr val="F69D60"/>
            </a:solidFill>
            <a:ln w="0">
              <a:solidFill>
                <a:srgbClr val="990033"/>
              </a:solidFill>
              <a:miter lim="800000"/>
              <a:headEnd/>
              <a:tailEnd/>
            </a:ln>
          </p:spPr>
          <p:txBody>
            <a:bodyPr/>
            <a:lstStyle/>
            <a:p>
              <a:endParaRPr lang="fr-FR"/>
            </a:p>
          </p:txBody>
        </p:sp>
        <p:sp>
          <p:nvSpPr>
            <p:cNvPr id="50184" name="Rectangle 8"/>
            <p:cNvSpPr>
              <a:spLocks noChangeArrowheads="1"/>
            </p:cNvSpPr>
            <p:nvPr/>
          </p:nvSpPr>
          <p:spPr bwMode="auto">
            <a:xfrm>
              <a:off x="854" y="3462"/>
              <a:ext cx="3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400">
                  <a:solidFill>
                    <a:srgbClr val="993300"/>
                  </a:solidFill>
                  <a:latin typeface="Myriad Pro" pitchFamily="34" charset="0"/>
                </a:rPr>
                <a:t>Clients</a:t>
              </a:r>
            </a:p>
          </p:txBody>
        </p:sp>
        <p:sp>
          <p:nvSpPr>
            <p:cNvPr id="50185" name="Rectangle 9"/>
            <p:cNvSpPr>
              <a:spLocks noChangeArrowheads="1"/>
            </p:cNvSpPr>
            <p:nvPr/>
          </p:nvSpPr>
          <p:spPr bwMode="auto">
            <a:xfrm>
              <a:off x="528" y="3621"/>
              <a:ext cx="780" cy="49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50186" name="Rectangle 10"/>
            <p:cNvSpPr>
              <a:spLocks noChangeArrowheads="1"/>
            </p:cNvSpPr>
            <p:nvPr/>
          </p:nvSpPr>
          <p:spPr bwMode="auto">
            <a:xfrm>
              <a:off x="528" y="3984"/>
              <a:ext cx="780" cy="13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50187" name="Rectangle 11"/>
            <p:cNvSpPr>
              <a:spLocks noChangeArrowheads="1"/>
            </p:cNvSpPr>
            <p:nvPr/>
          </p:nvSpPr>
          <p:spPr bwMode="auto">
            <a:xfrm>
              <a:off x="831" y="3634"/>
              <a:ext cx="51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400">
                  <a:solidFill>
                    <a:srgbClr val="993300"/>
                  </a:solidFill>
                  <a:latin typeface="Myriad Pro" pitchFamily="34" charset="0"/>
                </a:rPr>
                <a:t>nCaAnnuel</a:t>
              </a:r>
            </a:p>
          </p:txBody>
        </p:sp>
        <p:sp>
          <p:nvSpPr>
            <p:cNvPr id="50188" name="Rectangle 12"/>
            <p:cNvSpPr>
              <a:spLocks noChangeArrowheads="1"/>
            </p:cNvSpPr>
            <p:nvPr/>
          </p:nvSpPr>
          <p:spPr bwMode="auto">
            <a:xfrm>
              <a:off x="831" y="3779"/>
              <a:ext cx="45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400">
                  <a:solidFill>
                    <a:srgbClr val="993300"/>
                  </a:solidFill>
                  <a:latin typeface="Myriad Pro" pitchFamily="34" charset="0"/>
                </a:rPr>
                <a:t>strFamille</a:t>
              </a:r>
            </a:p>
          </p:txBody>
        </p:sp>
        <p:sp>
          <p:nvSpPr>
            <p:cNvPr id="50189" name="Rectangle 13"/>
            <p:cNvSpPr>
              <a:spLocks noChangeArrowheads="1"/>
            </p:cNvSpPr>
            <p:nvPr/>
          </p:nvSpPr>
          <p:spPr bwMode="auto">
            <a:xfrm>
              <a:off x="1658" y="3489"/>
              <a:ext cx="59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400">
                  <a:solidFill>
                    <a:srgbClr val="993300"/>
                  </a:solidFill>
                  <a:latin typeface="Myriad Pro" pitchFamily="34" charset="0"/>
                </a:rPr>
                <a:t>Fournisseurs</a:t>
              </a:r>
            </a:p>
          </p:txBody>
        </p:sp>
        <p:sp>
          <p:nvSpPr>
            <p:cNvPr id="50190" name="Rectangle 14"/>
            <p:cNvSpPr>
              <a:spLocks noChangeArrowheads="1"/>
            </p:cNvSpPr>
            <p:nvPr/>
          </p:nvSpPr>
          <p:spPr bwMode="auto">
            <a:xfrm>
              <a:off x="1782" y="3661"/>
              <a:ext cx="47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400">
                  <a:solidFill>
                    <a:srgbClr val="993300"/>
                  </a:solidFill>
                  <a:latin typeface="Myriad Pro" pitchFamily="34" charset="0"/>
                </a:rPr>
                <a:t>strSecteur</a:t>
              </a:r>
            </a:p>
          </p:txBody>
        </p:sp>
        <p:sp>
          <p:nvSpPr>
            <p:cNvPr id="50191" name="Rectangle 15"/>
            <p:cNvSpPr>
              <a:spLocks noChangeArrowheads="1"/>
            </p:cNvSpPr>
            <p:nvPr/>
          </p:nvSpPr>
          <p:spPr bwMode="auto">
            <a:xfrm>
              <a:off x="2974" y="3462"/>
              <a:ext cx="35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400">
                  <a:solidFill>
                    <a:srgbClr val="993300"/>
                  </a:solidFill>
                  <a:latin typeface="Myriad Pro" pitchFamily="34" charset="0"/>
                </a:rPr>
                <a:t>Salariés</a:t>
              </a:r>
            </a:p>
          </p:txBody>
        </p:sp>
        <p:sp>
          <p:nvSpPr>
            <p:cNvPr id="50192" name="Rectangle 16"/>
            <p:cNvSpPr>
              <a:spLocks noChangeArrowheads="1"/>
            </p:cNvSpPr>
            <p:nvPr/>
          </p:nvSpPr>
          <p:spPr bwMode="auto">
            <a:xfrm>
              <a:off x="3016" y="3634"/>
              <a:ext cx="34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400">
                  <a:solidFill>
                    <a:srgbClr val="993300"/>
                  </a:solidFill>
                  <a:latin typeface="Myriad Pro" pitchFamily="34" charset="0"/>
                </a:rPr>
                <a:t>nQualif</a:t>
              </a:r>
            </a:p>
          </p:txBody>
        </p:sp>
        <p:sp>
          <p:nvSpPr>
            <p:cNvPr id="50193" name="Rectangle 17"/>
            <p:cNvSpPr>
              <a:spLocks noChangeArrowheads="1"/>
            </p:cNvSpPr>
            <p:nvPr/>
          </p:nvSpPr>
          <p:spPr bwMode="auto">
            <a:xfrm>
              <a:off x="3035" y="3779"/>
              <a:ext cx="37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400">
                  <a:solidFill>
                    <a:srgbClr val="993300"/>
                  </a:solidFill>
                  <a:latin typeface="Myriad Pro" pitchFamily="34" charset="0"/>
                </a:rPr>
                <a:t>dSalaire</a:t>
              </a:r>
            </a:p>
          </p:txBody>
        </p:sp>
        <p:sp>
          <p:nvSpPr>
            <p:cNvPr id="50194" name="Rectangle 18"/>
            <p:cNvSpPr>
              <a:spLocks noChangeArrowheads="1"/>
            </p:cNvSpPr>
            <p:nvPr/>
          </p:nvSpPr>
          <p:spPr bwMode="auto">
            <a:xfrm>
              <a:off x="1524" y="3984"/>
              <a:ext cx="780" cy="13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50195" name="Rectangle 19"/>
            <p:cNvSpPr>
              <a:spLocks noChangeArrowheads="1"/>
            </p:cNvSpPr>
            <p:nvPr/>
          </p:nvSpPr>
          <p:spPr bwMode="auto">
            <a:xfrm>
              <a:off x="2676" y="3629"/>
              <a:ext cx="780" cy="49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grpSp>
      <p:grpSp>
        <p:nvGrpSpPr>
          <p:cNvPr id="50196" name="Group 20"/>
          <p:cNvGrpSpPr>
            <a:grpSpLocks/>
          </p:cNvGrpSpPr>
          <p:nvPr/>
        </p:nvGrpSpPr>
        <p:grpSpPr bwMode="auto">
          <a:xfrm>
            <a:off x="3108325" y="2133600"/>
            <a:ext cx="1468438" cy="1555750"/>
            <a:chOff x="1430" y="1837"/>
            <a:chExt cx="925" cy="980"/>
          </a:xfrm>
        </p:grpSpPr>
        <p:sp>
          <p:nvSpPr>
            <p:cNvPr id="50197" name="Rectangle 21"/>
            <p:cNvSpPr>
              <a:spLocks noChangeArrowheads="1"/>
            </p:cNvSpPr>
            <p:nvPr/>
          </p:nvSpPr>
          <p:spPr bwMode="auto">
            <a:xfrm>
              <a:off x="1430" y="1837"/>
              <a:ext cx="925" cy="980"/>
            </a:xfrm>
            <a:prstGeom prst="rect">
              <a:avLst/>
            </a:prstGeom>
            <a:solidFill>
              <a:srgbClr val="FFDCA3"/>
            </a:solidFill>
            <a:ln w="0">
              <a:solidFill>
                <a:srgbClr val="990033"/>
              </a:solidFill>
              <a:miter lim="800000"/>
              <a:headEnd/>
              <a:tailEnd/>
            </a:ln>
          </p:spPr>
          <p:txBody>
            <a:bodyPr/>
            <a:lstStyle/>
            <a:p>
              <a:endParaRPr lang="fr-FR"/>
            </a:p>
          </p:txBody>
        </p:sp>
        <p:sp>
          <p:nvSpPr>
            <p:cNvPr id="50198" name="Rectangle 22"/>
            <p:cNvSpPr>
              <a:spLocks noChangeArrowheads="1"/>
            </p:cNvSpPr>
            <p:nvPr/>
          </p:nvSpPr>
          <p:spPr bwMode="auto">
            <a:xfrm>
              <a:off x="1644" y="1873"/>
              <a:ext cx="552" cy="154"/>
            </a:xfrm>
            <a:prstGeom prst="rect">
              <a:avLst/>
            </a:prstGeom>
            <a:solidFill>
              <a:srgbClr val="FFDCA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600">
                  <a:solidFill>
                    <a:srgbClr val="993300"/>
                  </a:solidFill>
                  <a:latin typeface="Myriad Pro" pitchFamily="34" charset="0"/>
                </a:rPr>
                <a:t>Personnes</a:t>
              </a:r>
            </a:p>
          </p:txBody>
        </p:sp>
        <p:sp>
          <p:nvSpPr>
            <p:cNvPr id="50199" name="Rectangle 23"/>
            <p:cNvSpPr>
              <a:spLocks noChangeArrowheads="1"/>
            </p:cNvSpPr>
            <p:nvPr/>
          </p:nvSpPr>
          <p:spPr bwMode="auto">
            <a:xfrm>
              <a:off x="1430" y="2037"/>
              <a:ext cx="925" cy="780"/>
            </a:xfrm>
            <a:prstGeom prst="rect">
              <a:avLst/>
            </a:prstGeom>
            <a:solidFill>
              <a:srgbClr val="FFDCA3"/>
            </a:solidFill>
            <a:ln w="0">
              <a:solidFill>
                <a:srgbClr val="990033"/>
              </a:solidFill>
              <a:miter lim="800000"/>
              <a:headEnd/>
              <a:tailEnd/>
            </a:ln>
          </p:spPr>
          <p:txBody>
            <a:bodyPr/>
            <a:lstStyle/>
            <a:p>
              <a:endParaRPr lang="fr-FR"/>
            </a:p>
          </p:txBody>
        </p:sp>
        <p:sp>
          <p:nvSpPr>
            <p:cNvPr id="50200" name="Rectangle 24"/>
            <p:cNvSpPr>
              <a:spLocks noChangeArrowheads="1"/>
            </p:cNvSpPr>
            <p:nvPr/>
          </p:nvSpPr>
          <p:spPr bwMode="auto">
            <a:xfrm>
              <a:off x="1430" y="2690"/>
              <a:ext cx="925" cy="127"/>
            </a:xfrm>
            <a:prstGeom prst="rect">
              <a:avLst/>
            </a:prstGeom>
            <a:solidFill>
              <a:srgbClr val="FFDCA3"/>
            </a:solidFill>
            <a:ln w="0">
              <a:solidFill>
                <a:srgbClr val="990033"/>
              </a:solidFill>
              <a:miter lim="800000"/>
              <a:headEnd/>
              <a:tailEnd/>
            </a:ln>
          </p:spPr>
          <p:txBody>
            <a:bodyPr/>
            <a:lstStyle/>
            <a:p>
              <a:endParaRPr lang="fr-FR"/>
            </a:p>
          </p:txBody>
        </p:sp>
        <p:sp>
          <p:nvSpPr>
            <p:cNvPr id="50201" name="Rectangle 25"/>
            <p:cNvSpPr>
              <a:spLocks noChangeArrowheads="1"/>
            </p:cNvSpPr>
            <p:nvPr/>
          </p:nvSpPr>
          <p:spPr bwMode="auto">
            <a:xfrm>
              <a:off x="1621" y="2046"/>
              <a:ext cx="396" cy="154"/>
            </a:xfrm>
            <a:prstGeom prst="rect">
              <a:avLst/>
            </a:prstGeom>
            <a:solidFill>
              <a:srgbClr val="FFDCA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600">
                  <a:solidFill>
                    <a:srgbClr val="993300"/>
                  </a:solidFill>
                  <a:latin typeface="Myriad Pro" pitchFamily="34" charset="0"/>
                </a:rPr>
                <a:t>strNom</a:t>
              </a:r>
            </a:p>
          </p:txBody>
        </p:sp>
        <p:sp>
          <p:nvSpPr>
            <p:cNvPr id="50202" name="Rectangle 26"/>
            <p:cNvSpPr>
              <a:spLocks noChangeArrowheads="1"/>
            </p:cNvSpPr>
            <p:nvPr/>
          </p:nvSpPr>
          <p:spPr bwMode="auto">
            <a:xfrm>
              <a:off x="1622" y="2191"/>
              <a:ext cx="557" cy="154"/>
            </a:xfrm>
            <a:prstGeom prst="rect">
              <a:avLst/>
            </a:prstGeom>
            <a:solidFill>
              <a:srgbClr val="FFDCA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600">
                  <a:solidFill>
                    <a:srgbClr val="993300"/>
                  </a:solidFill>
                  <a:latin typeface="Myriad Pro" pitchFamily="34" charset="0"/>
                </a:rPr>
                <a:t>strPrenom</a:t>
              </a:r>
            </a:p>
          </p:txBody>
        </p:sp>
        <p:sp>
          <p:nvSpPr>
            <p:cNvPr id="50203" name="Rectangle 27"/>
            <p:cNvSpPr>
              <a:spLocks noChangeArrowheads="1"/>
            </p:cNvSpPr>
            <p:nvPr/>
          </p:nvSpPr>
          <p:spPr bwMode="auto">
            <a:xfrm>
              <a:off x="1633" y="2336"/>
              <a:ext cx="708" cy="154"/>
            </a:xfrm>
            <a:prstGeom prst="rect">
              <a:avLst/>
            </a:prstGeom>
            <a:solidFill>
              <a:srgbClr val="FFDCA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600">
                  <a:solidFill>
                    <a:srgbClr val="993300"/>
                  </a:solidFill>
                  <a:latin typeface="Myriad Pro" pitchFamily="34" charset="0"/>
                </a:rPr>
                <a:t>datNaissance</a:t>
              </a:r>
            </a:p>
          </p:txBody>
        </p:sp>
        <p:sp>
          <p:nvSpPr>
            <p:cNvPr id="50204" name="Rectangle 28"/>
            <p:cNvSpPr>
              <a:spLocks noChangeArrowheads="1"/>
            </p:cNvSpPr>
            <p:nvPr/>
          </p:nvSpPr>
          <p:spPr bwMode="auto">
            <a:xfrm>
              <a:off x="1636" y="2481"/>
              <a:ext cx="557" cy="154"/>
            </a:xfrm>
            <a:prstGeom prst="rect">
              <a:avLst/>
            </a:prstGeom>
            <a:solidFill>
              <a:srgbClr val="FFDCA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600">
                  <a:solidFill>
                    <a:srgbClr val="993300"/>
                  </a:solidFill>
                  <a:latin typeface="Myriad Pro" pitchFamily="34" charset="0"/>
                </a:rPr>
                <a:t>strAdresse</a:t>
              </a:r>
            </a:p>
          </p:txBody>
        </p:sp>
      </p:grpSp>
      <p:grpSp>
        <p:nvGrpSpPr>
          <p:cNvPr id="50205" name="Group 29"/>
          <p:cNvGrpSpPr>
            <a:grpSpLocks/>
          </p:cNvGrpSpPr>
          <p:nvPr/>
        </p:nvGrpSpPr>
        <p:grpSpPr bwMode="auto">
          <a:xfrm>
            <a:off x="2719388" y="3689350"/>
            <a:ext cx="619125" cy="965200"/>
            <a:chOff x="1713" y="2817"/>
            <a:chExt cx="390" cy="608"/>
          </a:xfrm>
        </p:grpSpPr>
        <p:sp>
          <p:nvSpPr>
            <p:cNvPr id="50206" name="Line 30"/>
            <p:cNvSpPr>
              <a:spLocks noChangeShapeType="1"/>
            </p:cNvSpPr>
            <p:nvPr/>
          </p:nvSpPr>
          <p:spPr bwMode="auto">
            <a:xfrm flipV="1">
              <a:off x="1713" y="2817"/>
              <a:ext cx="390" cy="60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0207" name="Freeform 31"/>
            <p:cNvSpPr>
              <a:spLocks/>
            </p:cNvSpPr>
            <p:nvPr/>
          </p:nvSpPr>
          <p:spPr bwMode="auto">
            <a:xfrm>
              <a:off x="1949" y="2817"/>
              <a:ext cx="154" cy="182"/>
            </a:xfrm>
            <a:custGeom>
              <a:avLst/>
              <a:gdLst>
                <a:gd name="T0" fmla="*/ 154 w 154"/>
                <a:gd name="T1" fmla="*/ 0 h 182"/>
                <a:gd name="T2" fmla="*/ 108 w 154"/>
                <a:gd name="T3" fmla="*/ 182 h 182"/>
                <a:gd name="T4" fmla="*/ 0 w 154"/>
                <a:gd name="T5" fmla="*/ 109 h 182"/>
                <a:gd name="T6" fmla="*/ 154 w 154"/>
                <a:gd name="T7" fmla="*/ 0 h 182"/>
              </a:gdLst>
              <a:ahLst/>
              <a:cxnLst>
                <a:cxn ang="0">
                  <a:pos x="T0" y="T1"/>
                </a:cxn>
                <a:cxn ang="0">
                  <a:pos x="T2" y="T3"/>
                </a:cxn>
                <a:cxn ang="0">
                  <a:pos x="T4" y="T5"/>
                </a:cxn>
                <a:cxn ang="0">
                  <a:pos x="T6" y="T7"/>
                </a:cxn>
              </a:cxnLst>
              <a:rect l="0" t="0" r="r" b="b"/>
              <a:pathLst>
                <a:path w="154" h="182">
                  <a:moveTo>
                    <a:pt x="154" y="0"/>
                  </a:moveTo>
                  <a:lnTo>
                    <a:pt x="108" y="182"/>
                  </a:lnTo>
                  <a:lnTo>
                    <a:pt x="0" y="109"/>
                  </a:lnTo>
                  <a:lnTo>
                    <a:pt x="154" y="0"/>
                  </a:lnTo>
                  <a:close/>
                </a:path>
              </a:pathLst>
            </a:custGeom>
            <a:solidFill>
              <a:srgbClr val="FFFFFF"/>
            </a:solidFill>
            <a:ln w="0">
              <a:solidFill>
                <a:srgbClr val="990033"/>
              </a:solidFill>
              <a:prstDash val="solid"/>
              <a:round/>
              <a:headEnd/>
              <a:tailEnd/>
            </a:ln>
          </p:spPr>
          <p:txBody>
            <a:bodyPr/>
            <a:lstStyle/>
            <a:p>
              <a:endParaRPr lang="fr-FR"/>
            </a:p>
          </p:txBody>
        </p:sp>
      </p:grpSp>
      <p:grpSp>
        <p:nvGrpSpPr>
          <p:cNvPr id="50208" name="Group 32"/>
          <p:cNvGrpSpPr>
            <a:grpSpLocks/>
          </p:cNvGrpSpPr>
          <p:nvPr/>
        </p:nvGrpSpPr>
        <p:grpSpPr bwMode="auto">
          <a:xfrm>
            <a:off x="3741738" y="3689350"/>
            <a:ext cx="201612" cy="1009650"/>
            <a:chOff x="2357" y="2817"/>
            <a:chExt cx="127" cy="636"/>
          </a:xfrm>
        </p:grpSpPr>
        <p:sp>
          <p:nvSpPr>
            <p:cNvPr id="50209" name="Line 33"/>
            <p:cNvSpPr>
              <a:spLocks noChangeShapeType="1"/>
            </p:cNvSpPr>
            <p:nvPr/>
          </p:nvSpPr>
          <p:spPr bwMode="auto">
            <a:xfrm flipV="1">
              <a:off x="2420" y="2817"/>
              <a:ext cx="1" cy="63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0210" name="Freeform 34"/>
            <p:cNvSpPr>
              <a:spLocks/>
            </p:cNvSpPr>
            <p:nvPr/>
          </p:nvSpPr>
          <p:spPr bwMode="auto">
            <a:xfrm>
              <a:off x="2357" y="2817"/>
              <a:ext cx="127" cy="173"/>
            </a:xfrm>
            <a:custGeom>
              <a:avLst/>
              <a:gdLst>
                <a:gd name="T0" fmla="*/ 63 w 127"/>
                <a:gd name="T1" fmla="*/ 0 h 173"/>
                <a:gd name="T2" fmla="*/ 127 w 127"/>
                <a:gd name="T3" fmla="*/ 173 h 173"/>
                <a:gd name="T4" fmla="*/ 0 w 127"/>
                <a:gd name="T5" fmla="*/ 173 h 173"/>
                <a:gd name="T6" fmla="*/ 63 w 127"/>
                <a:gd name="T7" fmla="*/ 0 h 173"/>
              </a:gdLst>
              <a:ahLst/>
              <a:cxnLst>
                <a:cxn ang="0">
                  <a:pos x="T0" y="T1"/>
                </a:cxn>
                <a:cxn ang="0">
                  <a:pos x="T2" y="T3"/>
                </a:cxn>
                <a:cxn ang="0">
                  <a:pos x="T4" y="T5"/>
                </a:cxn>
                <a:cxn ang="0">
                  <a:pos x="T6" y="T7"/>
                </a:cxn>
              </a:cxnLst>
              <a:rect l="0" t="0" r="r" b="b"/>
              <a:pathLst>
                <a:path w="127" h="173">
                  <a:moveTo>
                    <a:pt x="63" y="0"/>
                  </a:moveTo>
                  <a:lnTo>
                    <a:pt x="127" y="173"/>
                  </a:lnTo>
                  <a:lnTo>
                    <a:pt x="0" y="173"/>
                  </a:lnTo>
                  <a:lnTo>
                    <a:pt x="63" y="0"/>
                  </a:lnTo>
                  <a:close/>
                </a:path>
              </a:pathLst>
            </a:custGeom>
            <a:solidFill>
              <a:srgbClr val="FFFFFF"/>
            </a:solidFill>
            <a:ln w="0">
              <a:solidFill>
                <a:srgbClr val="990033"/>
              </a:solidFill>
              <a:prstDash val="solid"/>
              <a:round/>
              <a:headEnd/>
              <a:tailEnd/>
            </a:ln>
          </p:spPr>
          <p:txBody>
            <a:bodyPr/>
            <a:lstStyle/>
            <a:p>
              <a:endParaRPr lang="fr-FR"/>
            </a:p>
          </p:txBody>
        </p:sp>
      </p:grpSp>
      <p:grpSp>
        <p:nvGrpSpPr>
          <p:cNvPr id="50211" name="Group 35"/>
          <p:cNvGrpSpPr>
            <a:grpSpLocks/>
          </p:cNvGrpSpPr>
          <p:nvPr/>
        </p:nvGrpSpPr>
        <p:grpSpPr bwMode="auto">
          <a:xfrm>
            <a:off x="4489450" y="3689350"/>
            <a:ext cx="806450" cy="965200"/>
            <a:chOff x="2828" y="2817"/>
            <a:chExt cx="508" cy="608"/>
          </a:xfrm>
        </p:grpSpPr>
        <p:sp>
          <p:nvSpPr>
            <p:cNvPr id="50212" name="Line 36"/>
            <p:cNvSpPr>
              <a:spLocks noChangeShapeType="1"/>
            </p:cNvSpPr>
            <p:nvPr/>
          </p:nvSpPr>
          <p:spPr bwMode="auto">
            <a:xfrm flipH="1" flipV="1">
              <a:off x="2828" y="2817"/>
              <a:ext cx="508" cy="60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0213" name="Freeform 37"/>
            <p:cNvSpPr>
              <a:spLocks/>
            </p:cNvSpPr>
            <p:nvPr/>
          </p:nvSpPr>
          <p:spPr bwMode="auto">
            <a:xfrm>
              <a:off x="2828" y="2817"/>
              <a:ext cx="164" cy="173"/>
            </a:xfrm>
            <a:custGeom>
              <a:avLst/>
              <a:gdLst>
                <a:gd name="T0" fmla="*/ 0 w 164"/>
                <a:gd name="T1" fmla="*/ 0 h 173"/>
                <a:gd name="T2" fmla="*/ 164 w 164"/>
                <a:gd name="T3" fmla="*/ 91 h 173"/>
                <a:gd name="T4" fmla="*/ 64 w 164"/>
                <a:gd name="T5" fmla="*/ 173 h 173"/>
                <a:gd name="T6" fmla="*/ 0 w 164"/>
                <a:gd name="T7" fmla="*/ 0 h 173"/>
              </a:gdLst>
              <a:ahLst/>
              <a:cxnLst>
                <a:cxn ang="0">
                  <a:pos x="T0" y="T1"/>
                </a:cxn>
                <a:cxn ang="0">
                  <a:pos x="T2" y="T3"/>
                </a:cxn>
                <a:cxn ang="0">
                  <a:pos x="T4" y="T5"/>
                </a:cxn>
                <a:cxn ang="0">
                  <a:pos x="T6" y="T7"/>
                </a:cxn>
              </a:cxnLst>
              <a:rect l="0" t="0" r="r" b="b"/>
              <a:pathLst>
                <a:path w="164" h="173">
                  <a:moveTo>
                    <a:pt x="0" y="0"/>
                  </a:moveTo>
                  <a:lnTo>
                    <a:pt x="164" y="91"/>
                  </a:lnTo>
                  <a:lnTo>
                    <a:pt x="64" y="173"/>
                  </a:lnTo>
                  <a:lnTo>
                    <a:pt x="0" y="0"/>
                  </a:lnTo>
                  <a:close/>
                </a:path>
              </a:pathLst>
            </a:custGeom>
            <a:solidFill>
              <a:srgbClr val="FFFFFF"/>
            </a:solidFill>
            <a:ln w="0">
              <a:solidFill>
                <a:srgbClr val="990033"/>
              </a:solidFill>
              <a:prstDash val="solid"/>
              <a:round/>
              <a:headEnd/>
              <a:tailEnd/>
            </a:ln>
          </p:spPr>
          <p:txBody>
            <a:bodyPr/>
            <a:lstStyle/>
            <a:p>
              <a:endParaRPr lang="fr-FR"/>
            </a:p>
          </p:txBody>
        </p:sp>
      </p:grpSp>
      <p:sp>
        <p:nvSpPr>
          <p:cNvPr id="50214" name="Text Box 38"/>
          <p:cNvSpPr txBox="1">
            <a:spLocks noChangeArrowheads="1"/>
          </p:cNvSpPr>
          <p:nvPr/>
        </p:nvSpPr>
        <p:spPr bwMode="auto">
          <a:xfrm>
            <a:off x="1981200" y="1447800"/>
            <a:ext cx="66405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600">
                <a:solidFill>
                  <a:srgbClr val="993300"/>
                </a:solidFill>
                <a:latin typeface="Myriad Pro" pitchFamily="34" charset="0"/>
              </a:rPr>
              <a:t>La généralisation est une relation entre un élément général (la super classe) et un élément plus spécifique.</a:t>
            </a:r>
          </a:p>
        </p:txBody>
      </p:sp>
      <p:sp>
        <p:nvSpPr>
          <p:cNvPr id="50215" name="Text Box 39"/>
          <p:cNvSpPr txBox="1">
            <a:spLocks noChangeArrowheads="1"/>
          </p:cNvSpPr>
          <p:nvPr/>
        </p:nvSpPr>
        <p:spPr bwMode="auto">
          <a:xfrm>
            <a:off x="5546725" y="2362200"/>
            <a:ext cx="344487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600">
                <a:solidFill>
                  <a:srgbClr val="993300"/>
                </a:solidFill>
                <a:latin typeface="Myriad Pro" pitchFamily="34" charset="0"/>
              </a:rPr>
              <a:t>Dans cet exemple de généralisation, les attributs de Client sont ceux de Personnes plus ceux  de Client.</a:t>
            </a:r>
            <a:br>
              <a:rPr lang="fr-FR" altLang="fr-FR" sz="1600">
                <a:solidFill>
                  <a:srgbClr val="993300"/>
                </a:solidFill>
                <a:latin typeface="Myriad Pro" pitchFamily="34" charset="0"/>
              </a:rPr>
            </a:br>
            <a:r>
              <a:rPr lang="fr-FR" altLang="fr-FR" sz="1600">
                <a:solidFill>
                  <a:srgbClr val="993300"/>
                </a:solidFill>
                <a:latin typeface="Myriad Pro" pitchFamily="34" charset="0"/>
              </a:rPr>
              <a:t/>
            </a:r>
            <a:br>
              <a:rPr lang="fr-FR" altLang="fr-FR" sz="1600">
                <a:solidFill>
                  <a:srgbClr val="993300"/>
                </a:solidFill>
                <a:latin typeface="Myriad Pro" pitchFamily="34" charset="0"/>
              </a:rPr>
            </a:br>
            <a:r>
              <a:rPr lang="fr-FR" altLang="fr-FR" sz="1600">
                <a:solidFill>
                  <a:srgbClr val="993300"/>
                </a:solidFill>
                <a:latin typeface="Myriad Pro" pitchFamily="34" charset="0"/>
              </a:rPr>
              <a:t>Dans Personnes, on retrouve les attributs qui sont communs aux classes Clients, Fournisseurs, Salariés.</a:t>
            </a:r>
          </a:p>
        </p:txBody>
      </p:sp>
      <p:sp>
        <p:nvSpPr>
          <p:cNvPr id="50220" name="Rectangle 44"/>
          <p:cNvSpPr>
            <a:spLocks noChangeArrowheads="1"/>
          </p:cNvSpPr>
          <p:nvPr/>
        </p:nvSpPr>
        <p:spPr bwMode="auto">
          <a:xfrm>
            <a:off x="3505200" y="533400"/>
            <a:ext cx="5638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lgn="r"/>
            <a:r>
              <a:rPr lang="fr-FR" altLang="fr-FR" b="1">
                <a:solidFill>
                  <a:srgbClr val="993300"/>
                </a:solidFill>
                <a:latin typeface="Myriad Pro" pitchFamily="34" charset="0"/>
              </a:rPr>
              <a:t>Classes et objets</a:t>
            </a:r>
            <a:br>
              <a:rPr lang="fr-FR" altLang="fr-FR" b="1">
                <a:solidFill>
                  <a:srgbClr val="993300"/>
                </a:solidFill>
                <a:latin typeface="Myriad Pro" pitchFamily="34" charset="0"/>
              </a:rPr>
            </a:br>
            <a:r>
              <a:rPr lang="fr-FR" altLang="fr-FR" b="1">
                <a:solidFill>
                  <a:srgbClr val="993300"/>
                </a:solidFill>
                <a:latin typeface="Myriad Pro" pitchFamily="34" charset="0"/>
              </a:rPr>
              <a:t>Les relations: généralisation</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30" name="Rectangle 6"/>
          <p:cNvSpPr>
            <a:spLocks noChangeArrowheads="1"/>
          </p:cNvSpPr>
          <p:nvPr/>
        </p:nvSpPr>
        <p:spPr bwMode="auto">
          <a:xfrm>
            <a:off x="3505200" y="533400"/>
            <a:ext cx="5638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lgn="r"/>
            <a:r>
              <a:rPr lang="fr-FR" altLang="fr-FR" b="1">
                <a:solidFill>
                  <a:srgbClr val="993300"/>
                </a:solidFill>
                <a:latin typeface="Myriad Pro" pitchFamily="34" charset="0"/>
              </a:rPr>
              <a:t>Classes et objets</a:t>
            </a:r>
            <a:br>
              <a:rPr lang="fr-FR" altLang="fr-FR" b="1">
                <a:solidFill>
                  <a:srgbClr val="993300"/>
                </a:solidFill>
                <a:latin typeface="Myriad Pro" pitchFamily="34" charset="0"/>
              </a:rPr>
            </a:br>
            <a:r>
              <a:rPr lang="fr-FR" altLang="fr-FR" b="1">
                <a:solidFill>
                  <a:srgbClr val="993300"/>
                </a:solidFill>
                <a:latin typeface="Myriad Pro" pitchFamily="34" charset="0"/>
              </a:rPr>
              <a:t>Les relations: héritage</a:t>
            </a:r>
          </a:p>
        </p:txBody>
      </p:sp>
      <p:sp>
        <p:nvSpPr>
          <p:cNvPr id="52231" name="Rectangle 7"/>
          <p:cNvSpPr>
            <a:spLocks noGrp="1" noChangeArrowheads="1"/>
          </p:cNvSpPr>
          <p:nvPr>
            <p:ph type="body" idx="1"/>
          </p:nvPr>
        </p:nvSpPr>
        <p:spPr>
          <a:xfrm>
            <a:off x="1371600" y="1295400"/>
            <a:ext cx="7467600" cy="4114800"/>
          </a:xfrm>
        </p:spPr>
        <p:txBody>
          <a:bodyPr/>
          <a:lstStyle/>
          <a:p>
            <a:pPr>
              <a:buFont typeface="Wingdings" pitchFamily="2" charset="2"/>
              <a:buChar char="Ø"/>
            </a:pPr>
            <a:r>
              <a:rPr lang="fr-FR" altLang="fr-FR" sz="1600">
                <a:solidFill>
                  <a:srgbClr val="993300"/>
                </a:solidFill>
                <a:latin typeface="Myriad Pro" pitchFamily="34" charset="0"/>
              </a:rPr>
              <a:t>C’est la technique qui permet de réaliser la généralisation / spécialisation.</a:t>
            </a:r>
          </a:p>
          <a:p>
            <a:pPr lvl="2"/>
            <a:endParaRPr lang="fr-FR" altLang="fr-FR" sz="1600">
              <a:solidFill>
                <a:srgbClr val="993300"/>
              </a:solidFill>
              <a:latin typeface="Myriad Pro" pitchFamily="34" charset="0"/>
            </a:endParaRPr>
          </a:p>
        </p:txBody>
      </p:sp>
      <p:sp>
        <p:nvSpPr>
          <p:cNvPr id="52232" name="Rectangle 8"/>
          <p:cNvSpPr>
            <a:spLocks noChangeArrowheads="1"/>
          </p:cNvSpPr>
          <p:nvPr/>
        </p:nvSpPr>
        <p:spPr bwMode="auto">
          <a:xfrm>
            <a:off x="1371600" y="1905000"/>
            <a:ext cx="7467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nSpc>
                <a:spcPct val="90000"/>
              </a:lnSpc>
              <a:spcBef>
                <a:spcPct val="20000"/>
              </a:spcBef>
              <a:buClr>
                <a:srgbClr val="D8C9B4"/>
              </a:buClr>
              <a:buFont typeface="Wingdings" pitchFamily="2" charset="2"/>
              <a:buChar char="Ø"/>
            </a:pPr>
            <a:r>
              <a:rPr lang="fr-FR" altLang="fr-FR" sz="1600">
                <a:solidFill>
                  <a:srgbClr val="993300"/>
                </a:solidFill>
                <a:latin typeface="Myriad Pro" pitchFamily="34" charset="0"/>
              </a:rPr>
              <a:t>Il permet d’établir une hiérarchie de classes dont la classe de plus haut niveau est la racine.</a:t>
            </a:r>
          </a:p>
        </p:txBody>
      </p:sp>
      <p:sp>
        <p:nvSpPr>
          <p:cNvPr id="52233" name="Rectangle 9"/>
          <p:cNvSpPr>
            <a:spLocks noChangeArrowheads="1"/>
          </p:cNvSpPr>
          <p:nvPr/>
        </p:nvSpPr>
        <p:spPr bwMode="auto">
          <a:xfrm>
            <a:off x="1371600" y="2590800"/>
            <a:ext cx="7467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nSpc>
                <a:spcPct val="90000"/>
              </a:lnSpc>
              <a:spcBef>
                <a:spcPct val="20000"/>
              </a:spcBef>
              <a:buClr>
                <a:srgbClr val="D8C9B4"/>
              </a:buClr>
              <a:buFont typeface="Wingdings" pitchFamily="2" charset="2"/>
              <a:buChar char="Ø"/>
            </a:pPr>
            <a:r>
              <a:rPr lang="fr-FR" altLang="fr-FR" sz="1600">
                <a:solidFill>
                  <a:srgbClr val="993300"/>
                </a:solidFill>
                <a:latin typeface="Myriad Pro" pitchFamily="34" charset="0"/>
              </a:rPr>
              <a:t>Les sous-classes héritent des attributs et opérations de la super-classe.</a:t>
            </a:r>
          </a:p>
          <a:p>
            <a:pPr lvl="2">
              <a:lnSpc>
                <a:spcPct val="90000"/>
              </a:lnSpc>
              <a:spcBef>
                <a:spcPct val="20000"/>
              </a:spcBef>
              <a:buFontTx/>
              <a:buChar char="o"/>
            </a:pPr>
            <a:endParaRPr lang="fr-FR" altLang="fr-FR" sz="1600">
              <a:solidFill>
                <a:srgbClr val="993300"/>
              </a:solidFill>
              <a:latin typeface="Myriad Pro" pitchFamily="34" charset="0"/>
            </a:endParaRPr>
          </a:p>
          <a:p>
            <a:pPr lvl="2">
              <a:lnSpc>
                <a:spcPct val="90000"/>
              </a:lnSpc>
              <a:spcBef>
                <a:spcPct val="20000"/>
              </a:spcBef>
              <a:buFontTx/>
              <a:buChar char="o"/>
            </a:pPr>
            <a:endParaRPr lang="fr-FR" altLang="fr-FR" sz="1600">
              <a:solidFill>
                <a:srgbClr val="993300"/>
              </a:solidFill>
              <a:latin typeface="Myriad Pro" pitchFamily="34" charset="0"/>
            </a:endParaRPr>
          </a:p>
        </p:txBody>
      </p:sp>
      <p:sp>
        <p:nvSpPr>
          <p:cNvPr id="52234" name="Rectangle 10"/>
          <p:cNvSpPr>
            <a:spLocks noChangeArrowheads="1"/>
          </p:cNvSpPr>
          <p:nvPr/>
        </p:nvSpPr>
        <p:spPr bwMode="auto">
          <a:xfrm>
            <a:off x="1371600" y="2971800"/>
            <a:ext cx="7467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nSpc>
                <a:spcPct val="90000"/>
              </a:lnSpc>
              <a:spcBef>
                <a:spcPct val="20000"/>
              </a:spcBef>
              <a:buClr>
                <a:srgbClr val="D8C9B4"/>
              </a:buClr>
              <a:buFont typeface="Wingdings" pitchFamily="2" charset="2"/>
              <a:buChar char="Ø"/>
            </a:pPr>
            <a:r>
              <a:rPr lang="fr-FR" altLang="fr-FR" sz="1600">
                <a:solidFill>
                  <a:srgbClr val="993300"/>
                </a:solidFill>
                <a:latin typeface="Myriad Pro" pitchFamily="34" charset="0"/>
              </a:rPr>
              <a:t>Il peut y avoir :</a:t>
            </a:r>
          </a:p>
          <a:p>
            <a:pPr lvl="1">
              <a:lnSpc>
                <a:spcPct val="90000"/>
              </a:lnSpc>
              <a:spcBef>
                <a:spcPct val="20000"/>
              </a:spcBef>
              <a:buClr>
                <a:srgbClr val="C2AA8A"/>
              </a:buClr>
              <a:buSzPct val="115000"/>
              <a:buFont typeface="Wingdings" pitchFamily="2" charset="2"/>
              <a:buChar char="§"/>
            </a:pPr>
            <a:r>
              <a:rPr lang="fr-FR" altLang="fr-FR" sz="1600">
                <a:solidFill>
                  <a:srgbClr val="993300"/>
                </a:solidFill>
                <a:latin typeface="Myriad Pro" pitchFamily="34" charset="0"/>
              </a:rPr>
              <a:t>Héritage simple (une super-classe).</a:t>
            </a:r>
          </a:p>
          <a:p>
            <a:pPr lvl="1">
              <a:lnSpc>
                <a:spcPct val="90000"/>
              </a:lnSpc>
              <a:spcBef>
                <a:spcPct val="20000"/>
              </a:spcBef>
              <a:buClr>
                <a:srgbClr val="C2AA8A"/>
              </a:buClr>
              <a:buSzPct val="115000"/>
              <a:buFont typeface="Wingdings" pitchFamily="2" charset="2"/>
              <a:buChar char="§"/>
            </a:pPr>
            <a:r>
              <a:rPr lang="fr-FR" altLang="fr-FR" sz="1600">
                <a:solidFill>
                  <a:srgbClr val="993300"/>
                </a:solidFill>
                <a:latin typeface="Myriad Pro" pitchFamily="34" charset="0"/>
              </a:rPr>
              <a:t>Héritage multiple (plusieurs super-classes).</a:t>
            </a:r>
          </a:p>
          <a:p>
            <a:pPr lvl="2">
              <a:lnSpc>
                <a:spcPct val="90000"/>
              </a:lnSpc>
              <a:spcBef>
                <a:spcPct val="20000"/>
              </a:spcBef>
              <a:buFontTx/>
              <a:buChar char="o"/>
            </a:pPr>
            <a:endParaRPr lang="fr-FR" altLang="fr-FR" sz="1600">
              <a:solidFill>
                <a:srgbClr val="993300"/>
              </a:solidFill>
              <a:latin typeface="Myriad Pro" pitchFamily="34" charset="0"/>
            </a:endParaRPr>
          </a:p>
        </p:txBody>
      </p:sp>
      <p:sp>
        <p:nvSpPr>
          <p:cNvPr id="52235" name="Rectangle 11"/>
          <p:cNvSpPr>
            <a:spLocks noChangeArrowheads="1"/>
          </p:cNvSpPr>
          <p:nvPr/>
        </p:nvSpPr>
        <p:spPr bwMode="auto">
          <a:xfrm>
            <a:off x="1371600" y="3657600"/>
            <a:ext cx="7467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nSpc>
                <a:spcPct val="90000"/>
              </a:lnSpc>
              <a:spcBef>
                <a:spcPct val="20000"/>
              </a:spcBef>
              <a:buFont typeface="Wingdings" pitchFamily="2" charset="2"/>
              <a:buNone/>
            </a:pPr>
            <a:endParaRPr lang="fr-FR" altLang="fr-FR" sz="1600">
              <a:solidFill>
                <a:srgbClr val="993300"/>
              </a:solidFill>
              <a:latin typeface="Myriad Pro" pitchFamily="34" charset="0"/>
            </a:endParaRPr>
          </a:p>
          <a:p>
            <a:pPr>
              <a:lnSpc>
                <a:spcPct val="90000"/>
              </a:lnSpc>
              <a:spcBef>
                <a:spcPct val="20000"/>
              </a:spcBef>
              <a:buClr>
                <a:srgbClr val="D8C9B4"/>
              </a:buClr>
              <a:buFont typeface="Wingdings" pitchFamily="2" charset="2"/>
              <a:buChar char="Ø"/>
            </a:pPr>
            <a:r>
              <a:rPr lang="fr-FR" altLang="fr-FR" sz="1600">
                <a:solidFill>
                  <a:srgbClr val="993300"/>
                </a:solidFill>
                <a:latin typeface="Myriad Pro" pitchFamily="34" charset="0"/>
              </a:rPr>
              <a:t>Généralisation :</a:t>
            </a:r>
          </a:p>
          <a:p>
            <a:pPr lvl="1">
              <a:lnSpc>
                <a:spcPct val="90000"/>
              </a:lnSpc>
              <a:spcBef>
                <a:spcPct val="20000"/>
              </a:spcBef>
              <a:buClr>
                <a:srgbClr val="C2AA8A"/>
              </a:buClr>
              <a:buSzPct val="115000"/>
              <a:buFont typeface="Wingdings" pitchFamily="2" charset="2"/>
              <a:buChar char="§"/>
            </a:pPr>
            <a:r>
              <a:rPr lang="fr-FR" altLang="fr-FR" sz="1600">
                <a:solidFill>
                  <a:srgbClr val="993300"/>
                </a:solidFill>
                <a:latin typeface="Myriad Pro" pitchFamily="34" charset="0"/>
              </a:rPr>
              <a:t>Mise en commun d’attributs et méthodes de classes</a:t>
            </a:r>
          </a:p>
          <a:p>
            <a:pPr lvl="1">
              <a:lnSpc>
                <a:spcPct val="90000"/>
              </a:lnSpc>
              <a:spcBef>
                <a:spcPct val="20000"/>
              </a:spcBef>
              <a:buClr>
                <a:srgbClr val="C2AA8A"/>
              </a:buClr>
              <a:buSzPct val="115000"/>
              <a:buFont typeface="Wingdings" pitchFamily="2" charset="2"/>
              <a:buChar char="§"/>
            </a:pPr>
            <a:r>
              <a:rPr lang="fr-FR" altLang="fr-FR" sz="1600">
                <a:solidFill>
                  <a:srgbClr val="993300"/>
                </a:solidFill>
                <a:latin typeface="Myriad Pro" pitchFamily="34" charset="0"/>
              </a:rPr>
              <a:t>On crée des super-classes</a:t>
            </a:r>
          </a:p>
        </p:txBody>
      </p:sp>
      <p:sp>
        <p:nvSpPr>
          <p:cNvPr id="52236" name="Rectangle 12"/>
          <p:cNvSpPr>
            <a:spLocks noChangeArrowheads="1"/>
          </p:cNvSpPr>
          <p:nvPr/>
        </p:nvSpPr>
        <p:spPr bwMode="auto">
          <a:xfrm>
            <a:off x="1371600" y="4953000"/>
            <a:ext cx="7467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nSpc>
                <a:spcPct val="90000"/>
              </a:lnSpc>
              <a:spcBef>
                <a:spcPct val="20000"/>
              </a:spcBef>
              <a:buClr>
                <a:srgbClr val="D8C9B4"/>
              </a:buClr>
              <a:buFont typeface="Wingdings" pitchFamily="2" charset="2"/>
              <a:buChar char="Ø"/>
            </a:pPr>
            <a:r>
              <a:rPr lang="fr-FR" altLang="fr-FR" sz="1600">
                <a:solidFill>
                  <a:srgbClr val="993300"/>
                </a:solidFill>
                <a:latin typeface="Myriad Pro" pitchFamily="34" charset="0"/>
              </a:rPr>
              <a:t>Spécialisation</a:t>
            </a:r>
          </a:p>
          <a:p>
            <a:pPr lvl="1">
              <a:lnSpc>
                <a:spcPct val="90000"/>
              </a:lnSpc>
              <a:spcBef>
                <a:spcPct val="20000"/>
              </a:spcBef>
              <a:buClr>
                <a:srgbClr val="C2AA8A"/>
              </a:buClr>
              <a:buSzPct val="115000"/>
              <a:buFont typeface="Wingdings" pitchFamily="2" charset="2"/>
              <a:buChar char="§"/>
            </a:pPr>
            <a:r>
              <a:rPr lang="fr-FR" altLang="fr-FR" sz="1600">
                <a:solidFill>
                  <a:srgbClr val="993300"/>
                </a:solidFill>
                <a:latin typeface="Myriad Pro" pitchFamily="34" charset="0"/>
              </a:rPr>
              <a:t>On détecte des particularités d’un ensemble d’objets</a:t>
            </a:r>
          </a:p>
          <a:p>
            <a:pPr lvl="1">
              <a:lnSpc>
                <a:spcPct val="90000"/>
              </a:lnSpc>
              <a:spcBef>
                <a:spcPct val="20000"/>
              </a:spcBef>
              <a:buClr>
                <a:srgbClr val="C2AA8A"/>
              </a:buClr>
              <a:buSzPct val="115000"/>
              <a:buFont typeface="Wingdings" pitchFamily="2" charset="2"/>
              <a:buChar char="§"/>
            </a:pPr>
            <a:r>
              <a:rPr lang="fr-FR" altLang="fr-FR" sz="1600">
                <a:solidFill>
                  <a:srgbClr val="993300"/>
                </a:solidFill>
                <a:latin typeface="Myriad Pro" pitchFamily="34" charset="0"/>
              </a:rPr>
              <a:t>On crée des sous-classes</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8" name="Rectangle 6"/>
          <p:cNvSpPr>
            <a:spLocks noChangeArrowheads="1"/>
          </p:cNvSpPr>
          <p:nvPr/>
        </p:nvSpPr>
        <p:spPr bwMode="auto">
          <a:xfrm>
            <a:off x="3505200" y="457200"/>
            <a:ext cx="5638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lgn="r"/>
            <a:r>
              <a:rPr lang="fr-FR" altLang="fr-FR" b="1">
                <a:solidFill>
                  <a:srgbClr val="993300"/>
                </a:solidFill>
                <a:latin typeface="Comic Sans MS" pitchFamily="66" charset="0"/>
              </a:rPr>
              <a:t>Classes et objets</a:t>
            </a:r>
            <a:br>
              <a:rPr lang="fr-FR" altLang="fr-FR" b="1">
                <a:solidFill>
                  <a:srgbClr val="993300"/>
                </a:solidFill>
                <a:latin typeface="Comic Sans MS" pitchFamily="66" charset="0"/>
              </a:rPr>
            </a:br>
            <a:r>
              <a:rPr lang="fr-FR" altLang="fr-FR" b="1">
                <a:solidFill>
                  <a:srgbClr val="993300"/>
                </a:solidFill>
                <a:latin typeface="Comic Sans MS" pitchFamily="66" charset="0"/>
              </a:rPr>
              <a:t>Les classes abstraites</a:t>
            </a:r>
          </a:p>
        </p:txBody>
      </p:sp>
      <p:sp>
        <p:nvSpPr>
          <p:cNvPr id="54279" name="Rectangle 7"/>
          <p:cNvSpPr>
            <a:spLocks noGrp="1" noChangeArrowheads="1"/>
          </p:cNvSpPr>
          <p:nvPr>
            <p:ph type="body" idx="1"/>
          </p:nvPr>
        </p:nvSpPr>
        <p:spPr>
          <a:xfrm>
            <a:off x="1447800" y="1447800"/>
            <a:ext cx="4114800" cy="838200"/>
          </a:xfrm>
        </p:spPr>
        <p:txBody>
          <a:bodyPr/>
          <a:lstStyle/>
          <a:p>
            <a:pPr marL="292100" indent="0">
              <a:buFont typeface="Wingdings" pitchFamily="2" charset="2"/>
              <a:buNone/>
            </a:pPr>
            <a:r>
              <a:rPr lang="fr-FR" altLang="fr-FR" sz="1600">
                <a:solidFill>
                  <a:srgbClr val="993300"/>
                </a:solidFill>
                <a:latin typeface="Myriad Pro" pitchFamily="34" charset="0"/>
              </a:rPr>
              <a:t>Classe non instanciable définissant</a:t>
            </a:r>
            <a:br>
              <a:rPr lang="fr-FR" altLang="fr-FR" sz="1600">
                <a:solidFill>
                  <a:srgbClr val="993300"/>
                </a:solidFill>
                <a:latin typeface="Myriad Pro" pitchFamily="34" charset="0"/>
              </a:rPr>
            </a:br>
            <a:r>
              <a:rPr lang="fr-FR" altLang="fr-FR" sz="1600">
                <a:solidFill>
                  <a:srgbClr val="993300"/>
                </a:solidFill>
                <a:latin typeface="Myriad Pro" pitchFamily="34" charset="0"/>
              </a:rPr>
              <a:t>au moins un mécanisme instanciable </a:t>
            </a:r>
            <a:br>
              <a:rPr lang="fr-FR" altLang="fr-FR" sz="1600">
                <a:solidFill>
                  <a:srgbClr val="993300"/>
                </a:solidFill>
                <a:latin typeface="Myriad Pro" pitchFamily="34" charset="0"/>
              </a:rPr>
            </a:br>
            <a:r>
              <a:rPr lang="fr-FR" altLang="fr-FR" sz="1600">
                <a:solidFill>
                  <a:srgbClr val="993300"/>
                </a:solidFill>
                <a:latin typeface="Myriad Pro" pitchFamily="34" charset="0"/>
              </a:rPr>
              <a:t>par des sous-classes.</a:t>
            </a:r>
          </a:p>
        </p:txBody>
      </p:sp>
      <p:grpSp>
        <p:nvGrpSpPr>
          <p:cNvPr id="54280" name="Group 8"/>
          <p:cNvGrpSpPr>
            <a:grpSpLocks/>
          </p:cNvGrpSpPr>
          <p:nvPr/>
        </p:nvGrpSpPr>
        <p:grpSpPr bwMode="auto">
          <a:xfrm>
            <a:off x="1676400" y="1219200"/>
            <a:ext cx="5486400" cy="5562600"/>
            <a:chOff x="1056" y="768"/>
            <a:chExt cx="3456" cy="3504"/>
          </a:xfrm>
        </p:grpSpPr>
        <p:grpSp>
          <p:nvGrpSpPr>
            <p:cNvPr id="54281" name="Group 9"/>
            <p:cNvGrpSpPr>
              <a:grpSpLocks/>
            </p:cNvGrpSpPr>
            <p:nvPr/>
          </p:nvGrpSpPr>
          <p:grpSpPr bwMode="auto">
            <a:xfrm>
              <a:off x="2160" y="2112"/>
              <a:ext cx="1200" cy="816"/>
              <a:chOff x="2256" y="1776"/>
              <a:chExt cx="1200" cy="816"/>
            </a:xfrm>
          </p:grpSpPr>
          <p:sp>
            <p:nvSpPr>
              <p:cNvPr id="54282" name="Rectangle 10"/>
              <p:cNvSpPr>
                <a:spLocks noChangeArrowheads="1"/>
              </p:cNvSpPr>
              <p:nvPr/>
            </p:nvSpPr>
            <p:spPr bwMode="auto">
              <a:xfrm>
                <a:off x="2256" y="1776"/>
                <a:ext cx="1200" cy="816"/>
              </a:xfrm>
              <a:prstGeom prst="rect">
                <a:avLst/>
              </a:prstGeom>
              <a:solidFill>
                <a:srgbClr val="F69D6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4283" name="Line 11"/>
              <p:cNvSpPr>
                <a:spLocks noChangeShapeType="1"/>
              </p:cNvSpPr>
              <p:nvPr/>
            </p:nvSpPr>
            <p:spPr bwMode="auto">
              <a:xfrm>
                <a:off x="2256" y="1968"/>
                <a:ext cx="1200" cy="0"/>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4284" name="Text Box 12"/>
              <p:cNvSpPr txBox="1">
                <a:spLocks noChangeArrowheads="1"/>
              </p:cNvSpPr>
              <p:nvPr/>
            </p:nvSpPr>
            <p:spPr bwMode="auto">
              <a:xfrm>
                <a:off x="2400" y="1776"/>
                <a:ext cx="9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fr-FR" sz="1400">
                    <a:solidFill>
                      <a:srgbClr val="993300"/>
                    </a:solidFill>
                    <a:latin typeface="Myriad Pro" pitchFamily="34" charset="0"/>
                  </a:rPr>
                  <a:t>Humains</a:t>
                </a:r>
              </a:p>
            </p:txBody>
          </p:sp>
          <p:sp>
            <p:nvSpPr>
              <p:cNvPr id="54285" name="Line 13"/>
              <p:cNvSpPr>
                <a:spLocks noChangeShapeType="1"/>
              </p:cNvSpPr>
              <p:nvPr/>
            </p:nvSpPr>
            <p:spPr bwMode="auto">
              <a:xfrm>
                <a:off x="2256" y="2208"/>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54286" name="Group 14"/>
            <p:cNvGrpSpPr>
              <a:grpSpLocks/>
            </p:cNvGrpSpPr>
            <p:nvPr/>
          </p:nvGrpSpPr>
          <p:grpSpPr bwMode="auto">
            <a:xfrm>
              <a:off x="1056" y="3456"/>
              <a:ext cx="1200" cy="816"/>
              <a:chOff x="2256" y="1776"/>
              <a:chExt cx="1200" cy="816"/>
            </a:xfrm>
          </p:grpSpPr>
          <p:sp>
            <p:nvSpPr>
              <p:cNvPr id="54287" name="Rectangle 15"/>
              <p:cNvSpPr>
                <a:spLocks noChangeArrowheads="1"/>
              </p:cNvSpPr>
              <p:nvPr/>
            </p:nvSpPr>
            <p:spPr bwMode="auto">
              <a:xfrm>
                <a:off x="2256" y="1776"/>
                <a:ext cx="1200" cy="816"/>
              </a:xfrm>
              <a:prstGeom prst="rect">
                <a:avLst/>
              </a:prstGeom>
              <a:solidFill>
                <a:srgbClr val="F69D6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4288" name="Line 16"/>
              <p:cNvSpPr>
                <a:spLocks noChangeShapeType="1"/>
              </p:cNvSpPr>
              <p:nvPr/>
            </p:nvSpPr>
            <p:spPr bwMode="auto">
              <a:xfrm>
                <a:off x="2256" y="1968"/>
                <a:ext cx="1200" cy="0"/>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4289" name="Text Box 17"/>
              <p:cNvSpPr txBox="1">
                <a:spLocks noChangeArrowheads="1"/>
              </p:cNvSpPr>
              <p:nvPr/>
            </p:nvSpPr>
            <p:spPr bwMode="auto">
              <a:xfrm>
                <a:off x="2400" y="1776"/>
                <a:ext cx="9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fr-FR" sz="1400">
                    <a:solidFill>
                      <a:srgbClr val="993300"/>
                    </a:solidFill>
                    <a:latin typeface="Myriad Pro" pitchFamily="34" charset="0"/>
                  </a:rPr>
                  <a:t>Papous</a:t>
                </a:r>
              </a:p>
            </p:txBody>
          </p:sp>
          <p:sp>
            <p:nvSpPr>
              <p:cNvPr id="54290" name="Line 18"/>
              <p:cNvSpPr>
                <a:spLocks noChangeShapeType="1"/>
              </p:cNvSpPr>
              <p:nvPr/>
            </p:nvSpPr>
            <p:spPr bwMode="auto">
              <a:xfrm>
                <a:off x="2256" y="2208"/>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54291" name="Group 19"/>
            <p:cNvGrpSpPr>
              <a:grpSpLocks/>
            </p:cNvGrpSpPr>
            <p:nvPr/>
          </p:nvGrpSpPr>
          <p:grpSpPr bwMode="auto">
            <a:xfrm>
              <a:off x="3312" y="3456"/>
              <a:ext cx="1200" cy="816"/>
              <a:chOff x="2256" y="1776"/>
              <a:chExt cx="1200" cy="816"/>
            </a:xfrm>
          </p:grpSpPr>
          <p:sp>
            <p:nvSpPr>
              <p:cNvPr id="54292" name="Rectangle 20"/>
              <p:cNvSpPr>
                <a:spLocks noChangeArrowheads="1"/>
              </p:cNvSpPr>
              <p:nvPr/>
            </p:nvSpPr>
            <p:spPr bwMode="auto">
              <a:xfrm>
                <a:off x="2256" y="1776"/>
                <a:ext cx="1200" cy="816"/>
              </a:xfrm>
              <a:prstGeom prst="rect">
                <a:avLst/>
              </a:prstGeom>
              <a:solidFill>
                <a:srgbClr val="F69D6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4293" name="Line 21"/>
              <p:cNvSpPr>
                <a:spLocks noChangeShapeType="1"/>
              </p:cNvSpPr>
              <p:nvPr/>
            </p:nvSpPr>
            <p:spPr bwMode="auto">
              <a:xfrm>
                <a:off x="2256" y="1968"/>
                <a:ext cx="1200" cy="0"/>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4294" name="Text Box 22"/>
              <p:cNvSpPr txBox="1">
                <a:spLocks noChangeArrowheads="1"/>
              </p:cNvSpPr>
              <p:nvPr/>
            </p:nvSpPr>
            <p:spPr bwMode="auto">
              <a:xfrm>
                <a:off x="2400" y="1776"/>
                <a:ext cx="9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fr-FR" sz="1400">
                    <a:solidFill>
                      <a:srgbClr val="993300"/>
                    </a:solidFill>
                    <a:latin typeface="Myriad Pro" pitchFamily="34" charset="0"/>
                  </a:rPr>
                  <a:t>Européens</a:t>
                </a:r>
              </a:p>
            </p:txBody>
          </p:sp>
          <p:sp>
            <p:nvSpPr>
              <p:cNvPr id="54295" name="Line 23"/>
              <p:cNvSpPr>
                <a:spLocks noChangeShapeType="1"/>
              </p:cNvSpPr>
              <p:nvPr/>
            </p:nvSpPr>
            <p:spPr bwMode="auto">
              <a:xfrm>
                <a:off x="2256" y="2208"/>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54296" name="Group 24"/>
            <p:cNvGrpSpPr>
              <a:grpSpLocks/>
            </p:cNvGrpSpPr>
            <p:nvPr/>
          </p:nvGrpSpPr>
          <p:grpSpPr bwMode="auto">
            <a:xfrm>
              <a:off x="3024" y="2880"/>
              <a:ext cx="864" cy="576"/>
              <a:chOff x="3120" y="2544"/>
              <a:chExt cx="864" cy="576"/>
            </a:xfrm>
          </p:grpSpPr>
          <p:sp>
            <p:nvSpPr>
              <p:cNvPr id="54297" name="Line 25"/>
              <p:cNvSpPr>
                <a:spLocks noChangeShapeType="1"/>
              </p:cNvSpPr>
              <p:nvPr/>
            </p:nvSpPr>
            <p:spPr bwMode="auto">
              <a:xfrm flipH="1" flipV="1">
                <a:off x="3120" y="2592"/>
                <a:ext cx="864" cy="528"/>
              </a:xfrm>
              <a:prstGeom prst="line">
                <a:avLst/>
              </a:prstGeom>
              <a:noFill/>
              <a:ln w="190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4298" name="AutoShape 26"/>
              <p:cNvSpPr>
                <a:spLocks noChangeArrowheads="1"/>
              </p:cNvSpPr>
              <p:nvPr/>
            </p:nvSpPr>
            <p:spPr bwMode="auto">
              <a:xfrm rot="-2901703">
                <a:off x="3096" y="2568"/>
                <a:ext cx="240" cy="192"/>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54299" name="Group 27"/>
            <p:cNvGrpSpPr>
              <a:grpSpLocks/>
            </p:cNvGrpSpPr>
            <p:nvPr/>
          </p:nvGrpSpPr>
          <p:grpSpPr bwMode="auto">
            <a:xfrm>
              <a:off x="1632" y="2880"/>
              <a:ext cx="912" cy="576"/>
              <a:chOff x="1728" y="2544"/>
              <a:chExt cx="912" cy="576"/>
            </a:xfrm>
          </p:grpSpPr>
          <p:sp>
            <p:nvSpPr>
              <p:cNvPr id="54300" name="Line 28"/>
              <p:cNvSpPr>
                <a:spLocks noChangeShapeType="1"/>
              </p:cNvSpPr>
              <p:nvPr/>
            </p:nvSpPr>
            <p:spPr bwMode="auto">
              <a:xfrm flipV="1">
                <a:off x="1728" y="2592"/>
                <a:ext cx="912" cy="528"/>
              </a:xfrm>
              <a:prstGeom prst="line">
                <a:avLst/>
              </a:prstGeom>
              <a:noFill/>
              <a:ln w="190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4301" name="AutoShape 29"/>
              <p:cNvSpPr>
                <a:spLocks noChangeArrowheads="1"/>
              </p:cNvSpPr>
              <p:nvPr/>
            </p:nvSpPr>
            <p:spPr bwMode="auto">
              <a:xfrm rot="-18584321">
                <a:off x="2424" y="2568"/>
                <a:ext cx="240" cy="192"/>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54302" name="Group 30"/>
            <p:cNvGrpSpPr>
              <a:grpSpLocks/>
            </p:cNvGrpSpPr>
            <p:nvPr/>
          </p:nvGrpSpPr>
          <p:grpSpPr bwMode="auto">
            <a:xfrm>
              <a:off x="3312" y="768"/>
              <a:ext cx="1200" cy="816"/>
              <a:chOff x="2256" y="1776"/>
              <a:chExt cx="1200" cy="816"/>
            </a:xfrm>
          </p:grpSpPr>
          <p:sp>
            <p:nvSpPr>
              <p:cNvPr id="54303" name="Rectangle 31"/>
              <p:cNvSpPr>
                <a:spLocks noChangeArrowheads="1"/>
              </p:cNvSpPr>
              <p:nvPr/>
            </p:nvSpPr>
            <p:spPr bwMode="auto">
              <a:xfrm>
                <a:off x="2256" y="1776"/>
                <a:ext cx="1200" cy="816"/>
              </a:xfrm>
              <a:prstGeom prst="rect">
                <a:avLst/>
              </a:prstGeom>
              <a:solidFill>
                <a:srgbClr val="F69D6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4304" name="Line 32"/>
              <p:cNvSpPr>
                <a:spLocks noChangeShapeType="1"/>
              </p:cNvSpPr>
              <p:nvPr/>
            </p:nvSpPr>
            <p:spPr bwMode="auto">
              <a:xfrm>
                <a:off x="2256" y="1968"/>
                <a:ext cx="1200" cy="0"/>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4305" name="Text Box 33"/>
              <p:cNvSpPr txBox="1">
                <a:spLocks noChangeArrowheads="1"/>
              </p:cNvSpPr>
              <p:nvPr/>
            </p:nvSpPr>
            <p:spPr bwMode="auto">
              <a:xfrm>
                <a:off x="2400" y="1776"/>
                <a:ext cx="9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fr-FR" sz="1400">
                    <a:solidFill>
                      <a:srgbClr val="993300"/>
                    </a:solidFill>
                    <a:latin typeface="Myriad Pro" pitchFamily="34" charset="0"/>
                  </a:rPr>
                  <a:t>Etres</a:t>
                </a:r>
              </a:p>
            </p:txBody>
          </p:sp>
          <p:sp>
            <p:nvSpPr>
              <p:cNvPr id="54306" name="Line 34"/>
              <p:cNvSpPr>
                <a:spLocks noChangeShapeType="1"/>
              </p:cNvSpPr>
              <p:nvPr/>
            </p:nvSpPr>
            <p:spPr bwMode="auto">
              <a:xfrm>
                <a:off x="2256" y="2208"/>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54307" name="Group 35"/>
            <p:cNvGrpSpPr>
              <a:grpSpLocks/>
            </p:cNvGrpSpPr>
            <p:nvPr/>
          </p:nvGrpSpPr>
          <p:grpSpPr bwMode="auto">
            <a:xfrm>
              <a:off x="2784" y="1536"/>
              <a:ext cx="912" cy="576"/>
              <a:chOff x="1728" y="2544"/>
              <a:chExt cx="912" cy="576"/>
            </a:xfrm>
          </p:grpSpPr>
          <p:sp>
            <p:nvSpPr>
              <p:cNvPr id="54308" name="Line 36"/>
              <p:cNvSpPr>
                <a:spLocks noChangeShapeType="1"/>
              </p:cNvSpPr>
              <p:nvPr/>
            </p:nvSpPr>
            <p:spPr bwMode="auto">
              <a:xfrm flipV="1">
                <a:off x="1728" y="2592"/>
                <a:ext cx="912" cy="528"/>
              </a:xfrm>
              <a:prstGeom prst="line">
                <a:avLst/>
              </a:prstGeom>
              <a:noFill/>
              <a:ln w="190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4309" name="AutoShape 37"/>
              <p:cNvSpPr>
                <a:spLocks noChangeArrowheads="1"/>
              </p:cNvSpPr>
              <p:nvPr/>
            </p:nvSpPr>
            <p:spPr bwMode="auto">
              <a:xfrm rot="-18584321">
                <a:off x="2424" y="2568"/>
                <a:ext cx="240" cy="192"/>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sp>
        <p:nvSpPr>
          <p:cNvPr id="54311" name="Line 39"/>
          <p:cNvSpPr>
            <a:spLocks noChangeShapeType="1"/>
          </p:cNvSpPr>
          <p:nvPr/>
        </p:nvSpPr>
        <p:spPr bwMode="auto">
          <a:xfrm flipH="1" flipV="1">
            <a:off x="6324600" y="1524000"/>
            <a:ext cx="1524000" cy="1600200"/>
          </a:xfrm>
          <a:prstGeom prst="line">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4312" name="Line 40"/>
          <p:cNvSpPr>
            <a:spLocks noChangeShapeType="1"/>
          </p:cNvSpPr>
          <p:nvPr/>
        </p:nvSpPr>
        <p:spPr bwMode="auto">
          <a:xfrm flipH="1">
            <a:off x="5105400" y="3429000"/>
            <a:ext cx="2286000" cy="838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4313" name="Text Box 41"/>
          <p:cNvSpPr txBox="1">
            <a:spLocks noChangeArrowheads="1"/>
          </p:cNvSpPr>
          <p:nvPr/>
        </p:nvSpPr>
        <p:spPr bwMode="auto">
          <a:xfrm>
            <a:off x="3657600" y="4191000"/>
            <a:ext cx="1524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400">
                <a:solidFill>
                  <a:srgbClr val="993300"/>
                </a:solidFill>
                <a:latin typeface="Myriad Pro" pitchFamily="34" charset="0"/>
              </a:rPr>
              <a:t>ChercherManger() </a:t>
            </a:r>
          </a:p>
        </p:txBody>
      </p:sp>
      <p:sp>
        <p:nvSpPr>
          <p:cNvPr id="54314" name="Text Box 42"/>
          <p:cNvSpPr txBox="1">
            <a:spLocks noChangeArrowheads="1"/>
          </p:cNvSpPr>
          <p:nvPr/>
        </p:nvSpPr>
        <p:spPr bwMode="auto">
          <a:xfrm>
            <a:off x="1905000" y="6248400"/>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400">
                <a:solidFill>
                  <a:srgbClr val="993300"/>
                </a:solidFill>
                <a:latin typeface="Times New Roman" pitchFamily="18" charset="0"/>
              </a:rPr>
              <a:t>ChercherManger() </a:t>
            </a:r>
          </a:p>
        </p:txBody>
      </p:sp>
      <p:sp>
        <p:nvSpPr>
          <p:cNvPr id="54315" name="Text Box 43"/>
          <p:cNvSpPr txBox="1">
            <a:spLocks noChangeArrowheads="1"/>
          </p:cNvSpPr>
          <p:nvPr/>
        </p:nvSpPr>
        <p:spPr bwMode="auto">
          <a:xfrm>
            <a:off x="5410200" y="6248400"/>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400">
                <a:solidFill>
                  <a:srgbClr val="993300"/>
                </a:solidFill>
                <a:latin typeface="Times New Roman" pitchFamily="18" charset="0"/>
              </a:rPr>
              <a:t>ChercherManger() </a:t>
            </a:r>
          </a:p>
        </p:txBody>
      </p:sp>
      <p:sp>
        <p:nvSpPr>
          <p:cNvPr id="54310" name="Text Box 38"/>
          <p:cNvSpPr txBox="1">
            <a:spLocks noChangeArrowheads="1"/>
          </p:cNvSpPr>
          <p:nvPr/>
        </p:nvSpPr>
        <p:spPr bwMode="auto">
          <a:xfrm>
            <a:off x="7315200" y="3048000"/>
            <a:ext cx="914400" cy="336550"/>
          </a:xfrm>
          <a:prstGeom prst="rect">
            <a:avLst/>
          </a:prstGeom>
          <a:solidFill>
            <a:srgbClr val="FFDCA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600">
                <a:solidFill>
                  <a:srgbClr val="993300"/>
                </a:solidFill>
                <a:latin typeface="Myriad Pro" pitchFamily="34" charset="0"/>
              </a:rPr>
              <a:t>Abstrait</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930650" y="457200"/>
            <a:ext cx="5213350" cy="685800"/>
          </a:xfrm>
        </p:spPr>
        <p:txBody>
          <a:bodyPr/>
          <a:lstStyle/>
          <a:p>
            <a:r>
              <a:rPr lang="fr-FR" altLang="fr-FR" sz="2400">
                <a:solidFill>
                  <a:srgbClr val="993300"/>
                </a:solidFill>
                <a:latin typeface="Myriad Pro" pitchFamily="34" charset="0"/>
              </a:rPr>
              <a:t>Classes et objets</a:t>
            </a:r>
            <a:br>
              <a:rPr lang="fr-FR" altLang="fr-FR" sz="2400">
                <a:solidFill>
                  <a:srgbClr val="993300"/>
                </a:solidFill>
                <a:latin typeface="Myriad Pro" pitchFamily="34" charset="0"/>
              </a:rPr>
            </a:br>
            <a:r>
              <a:rPr lang="fr-FR" altLang="fr-FR" sz="2400">
                <a:solidFill>
                  <a:srgbClr val="993300"/>
                </a:solidFill>
                <a:latin typeface="Myriad Pro" pitchFamily="34" charset="0"/>
              </a:rPr>
              <a:t>Les relations : les rôles</a:t>
            </a:r>
          </a:p>
        </p:txBody>
      </p:sp>
      <p:sp>
        <p:nvSpPr>
          <p:cNvPr id="58371" name="Line 3"/>
          <p:cNvSpPr>
            <a:spLocks noChangeShapeType="1"/>
          </p:cNvSpPr>
          <p:nvPr/>
        </p:nvSpPr>
        <p:spPr bwMode="auto">
          <a:xfrm>
            <a:off x="3352800" y="3733800"/>
            <a:ext cx="3200400" cy="0"/>
          </a:xfrm>
          <a:prstGeom prst="line">
            <a:avLst/>
          </a:prstGeom>
          <a:noFill/>
          <a:ln w="28575">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8372" name="Text Box 4"/>
          <p:cNvSpPr txBox="1">
            <a:spLocks noChangeArrowheads="1"/>
          </p:cNvSpPr>
          <p:nvPr/>
        </p:nvSpPr>
        <p:spPr bwMode="auto">
          <a:xfrm>
            <a:off x="1676400" y="1524000"/>
            <a:ext cx="65532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600">
                <a:solidFill>
                  <a:srgbClr val="993300"/>
                </a:solidFill>
                <a:latin typeface="Myriad Pro" pitchFamily="34" charset="0"/>
              </a:rPr>
              <a:t>L'extrémité d'une association est appelée rôle.</a:t>
            </a:r>
            <a:br>
              <a:rPr lang="fr-FR" altLang="fr-FR" sz="1600">
                <a:solidFill>
                  <a:srgbClr val="993300"/>
                </a:solidFill>
                <a:latin typeface="Myriad Pro" pitchFamily="34" charset="0"/>
              </a:rPr>
            </a:br>
            <a:r>
              <a:rPr lang="fr-FR" altLang="fr-FR" sz="1600">
                <a:solidFill>
                  <a:srgbClr val="993300"/>
                </a:solidFill>
                <a:latin typeface="Myriad Pro" pitchFamily="34" charset="0"/>
              </a:rPr>
              <a:t/>
            </a:r>
            <a:br>
              <a:rPr lang="fr-FR" altLang="fr-FR" sz="1600">
                <a:solidFill>
                  <a:srgbClr val="993300"/>
                </a:solidFill>
                <a:latin typeface="Myriad Pro" pitchFamily="34" charset="0"/>
              </a:rPr>
            </a:br>
            <a:r>
              <a:rPr lang="fr-FR" altLang="fr-FR" sz="1600">
                <a:solidFill>
                  <a:srgbClr val="993300"/>
                </a:solidFill>
                <a:latin typeface="Myriad Pro" pitchFamily="34" charset="0"/>
              </a:rPr>
              <a:t>Le rôle décrit comment une classe voit l'autre classe au travers d'une association.</a:t>
            </a:r>
          </a:p>
        </p:txBody>
      </p:sp>
      <p:grpSp>
        <p:nvGrpSpPr>
          <p:cNvPr id="58373" name="Group 5"/>
          <p:cNvGrpSpPr>
            <a:grpSpLocks/>
          </p:cNvGrpSpPr>
          <p:nvPr/>
        </p:nvGrpSpPr>
        <p:grpSpPr bwMode="auto">
          <a:xfrm>
            <a:off x="1752600" y="3352800"/>
            <a:ext cx="1619250" cy="1890713"/>
            <a:chOff x="1104" y="2544"/>
            <a:chExt cx="1020" cy="1191"/>
          </a:xfrm>
        </p:grpSpPr>
        <p:grpSp>
          <p:nvGrpSpPr>
            <p:cNvPr id="58374" name="Group 6"/>
            <p:cNvGrpSpPr>
              <a:grpSpLocks/>
            </p:cNvGrpSpPr>
            <p:nvPr/>
          </p:nvGrpSpPr>
          <p:grpSpPr bwMode="auto">
            <a:xfrm>
              <a:off x="1104" y="2583"/>
              <a:ext cx="1020" cy="1152"/>
              <a:chOff x="1584" y="1824"/>
              <a:chExt cx="2400" cy="1776"/>
            </a:xfrm>
          </p:grpSpPr>
          <p:sp>
            <p:nvSpPr>
              <p:cNvPr id="58375" name="Rectangle 7"/>
              <p:cNvSpPr>
                <a:spLocks noChangeArrowheads="1"/>
              </p:cNvSpPr>
              <p:nvPr/>
            </p:nvSpPr>
            <p:spPr bwMode="auto">
              <a:xfrm>
                <a:off x="1584" y="1824"/>
                <a:ext cx="2400" cy="1776"/>
              </a:xfrm>
              <a:prstGeom prst="rect">
                <a:avLst/>
              </a:prstGeom>
              <a:solidFill>
                <a:srgbClr val="F69D60"/>
              </a:solidFill>
              <a:ln w="28575">
                <a:solidFill>
                  <a:srgbClr val="33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8376" name="Rectangle 8"/>
              <p:cNvSpPr>
                <a:spLocks noChangeArrowheads="1"/>
              </p:cNvSpPr>
              <p:nvPr/>
            </p:nvSpPr>
            <p:spPr bwMode="auto">
              <a:xfrm>
                <a:off x="1584" y="2160"/>
                <a:ext cx="2400" cy="816"/>
              </a:xfrm>
              <a:prstGeom prst="rect">
                <a:avLst/>
              </a:prstGeom>
              <a:solidFill>
                <a:srgbClr val="F69D60"/>
              </a:solidFill>
              <a:ln w="28575">
                <a:solidFill>
                  <a:srgbClr val="33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58377" name="Text Box 9"/>
            <p:cNvSpPr txBox="1">
              <a:spLocks noChangeArrowheads="1"/>
            </p:cNvSpPr>
            <p:nvPr/>
          </p:nvSpPr>
          <p:spPr bwMode="auto">
            <a:xfrm>
              <a:off x="1248" y="2544"/>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b="1">
                  <a:solidFill>
                    <a:srgbClr val="993300"/>
                  </a:solidFill>
                  <a:latin typeface="Times New Roman" pitchFamily="18" charset="0"/>
                </a:rPr>
                <a:t>Société</a:t>
              </a:r>
            </a:p>
          </p:txBody>
        </p:sp>
      </p:grpSp>
      <p:grpSp>
        <p:nvGrpSpPr>
          <p:cNvPr id="58378" name="Group 10"/>
          <p:cNvGrpSpPr>
            <a:grpSpLocks/>
          </p:cNvGrpSpPr>
          <p:nvPr/>
        </p:nvGrpSpPr>
        <p:grpSpPr bwMode="auto">
          <a:xfrm>
            <a:off x="6553200" y="3429000"/>
            <a:ext cx="1619250" cy="1828800"/>
            <a:chOff x="4128" y="2592"/>
            <a:chExt cx="1020" cy="1152"/>
          </a:xfrm>
        </p:grpSpPr>
        <p:grpSp>
          <p:nvGrpSpPr>
            <p:cNvPr id="58379" name="Group 11"/>
            <p:cNvGrpSpPr>
              <a:grpSpLocks/>
            </p:cNvGrpSpPr>
            <p:nvPr/>
          </p:nvGrpSpPr>
          <p:grpSpPr bwMode="auto">
            <a:xfrm>
              <a:off x="4128" y="2592"/>
              <a:ext cx="1020" cy="1152"/>
              <a:chOff x="1584" y="1824"/>
              <a:chExt cx="2400" cy="1776"/>
            </a:xfrm>
          </p:grpSpPr>
          <p:sp>
            <p:nvSpPr>
              <p:cNvPr id="58380" name="Rectangle 12"/>
              <p:cNvSpPr>
                <a:spLocks noChangeArrowheads="1"/>
              </p:cNvSpPr>
              <p:nvPr/>
            </p:nvSpPr>
            <p:spPr bwMode="auto">
              <a:xfrm>
                <a:off x="1584" y="1824"/>
                <a:ext cx="2400" cy="1776"/>
              </a:xfrm>
              <a:prstGeom prst="rect">
                <a:avLst/>
              </a:prstGeom>
              <a:solidFill>
                <a:srgbClr val="F69D60"/>
              </a:solidFill>
              <a:ln w="28575">
                <a:solidFill>
                  <a:srgbClr val="33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8381" name="Rectangle 13"/>
              <p:cNvSpPr>
                <a:spLocks noChangeArrowheads="1"/>
              </p:cNvSpPr>
              <p:nvPr/>
            </p:nvSpPr>
            <p:spPr bwMode="auto">
              <a:xfrm>
                <a:off x="1584" y="2160"/>
                <a:ext cx="2400" cy="816"/>
              </a:xfrm>
              <a:prstGeom prst="rect">
                <a:avLst/>
              </a:prstGeom>
              <a:solidFill>
                <a:srgbClr val="F69D60"/>
              </a:solidFill>
              <a:ln w="28575">
                <a:solidFill>
                  <a:srgbClr val="33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58382" name="Text Box 14"/>
            <p:cNvSpPr txBox="1">
              <a:spLocks noChangeArrowheads="1"/>
            </p:cNvSpPr>
            <p:nvPr/>
          </p:nvSpPr>
          <p:spPr bwMode="auto">
            <a:xfrm>
              <a:off x="4272" y="2592"/>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b="1">
                  <a:solidFill>
                    <a:srgbClr val="993300"/>
                  </a:solidFill>
                  <a:latin typeface="Times New Roman" pitchFamily="18" charset="0"/>
                </a:rPr>
                <a:t>Personnes</a:t>
              </a:r>
            </a:p>
          </p:txBody>
        </p:sp>
      </p:grpSp>
      <p:sp>
        <p:nvSpPr>
          <p:cNvPr id="58383" name="Text Box 15"/>
          <p:cNvSpPr txBox="1">
            <a:spLocks noChangeArrowheads="1"/>
          </p:cNvSpPr>
          <p:nvPr/>
        </p:nvSpPr>
        <p:spPr bwMode="auto">
          <a:xfrm>
            <a:off x="3276600" y="34290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a:solidFill>
                  <a:srgbClr val="FF3300"/>
                </a:solidFill>
                <a:latin typeface="Times New Roman" pitchFamily="18" charset="0"/>
              </a:rPr>
              <a:t>Employeur</a:t>
            </a:r>
          </a:p>
        </p:txBody>
      </p:sp>
      <p:sp>
        <p:nvSpPr>
          <p:cNvPr id="58384" name="Text Box 16"/>
          <p:cNvSpPr txBox="1">
            <a:spLocks noChangeArrowheads="1"/>
          </p:cNvSpPr>
          <p:nvPr/>
        </p:nvSpPr>
        <p:spPr bwMode="auto">
          <a:xfrm>
            <a:off x="5410200" y="3671888"/>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a:solidFill>
                  <a:srgbClr val="FF3300"/>
                </a:solidFill>
                <a:latin typeface="Times New Roman" pitchFamily="18" charset="0"/>
              </a:rPr>
              <a:t>Employé</a:t>
            </a:r>
          </a:p>
        </p:txBody>
      </p:sp>
      <p:sp>
        <p:nvSpPr>
          <p:cNvPr id="58385" name="Text Box 17"/>
          <p:cNvSpPr txBox="1">
            <a:spLocks noChangeArrowheads="1"/>
          </p:cNvSpPr>
          <p:nvPr/>
        </p:nvSpPr>
        <p:spPr bwMode="auto">
          <a:xfrm>
            <a:off x="3733800" y="3200400"/>
            <a:ext cx="2819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sz="1400" b="1">
                <a:solidFill>
                  <a:srgbClr val="336600"/>
                </a:solidFill>
                <a:effectLst>
                  <a:outerShdw blurRad="38100" dist="38100" dir="2700000" algn="tl">
                    <a:srgbClr val="C0C0C0"/>
                  </a:outerShdw>
                </a:effectLst>
                <a:latin typeface="Times New Roman" pitchFamily="18" charset="0"/>
              </a:rPr>
              <a:t>&lt; </a:t>
            </a:r>
            <a:r>
              <a:rPr lang="fr-FR" altLang="fr-FR" sz="1400">
                <a:solidFill>
                  <a:srgbClr val="336600"/>
                </a:solidFill>
                <a:latin typeface="Times New Roman" pitchFamily="18" charset="0"/>
              </a:rPr>
              <a:t>Travailler pour</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0418" name="Group 2"/>
          <p:cNvGrpSpPr>
            <a:grpSpLocks/>
          </p:cNvGrpSpPr>
          <p:nvPr/>
        </p:nvGrpSpPr>
        <p:grpSpPr bwMode="auto">
          <a:xfrm>
            <a:off x="6934200" y="3976688"/>
            <a:ext cx="2971800" cy="1936750"/>
            <a:chOff x="4368" y="2505"/>
            <a:chExt cx="1872" cy="1220"/>
          </a:xfrm>
        </p:grpSpPr>
        <p:sp>
          <p:nvSpPr>
            <p:cNvPr id="60419" name="Rectangle 3"/>
            <p:cNvSpPr>
              <a:spLocks noChangeArrowheads="1"/>
            </p:cNvSpPr>
            <p:nvPr/>
          </p:nvSpPr>
          <p:spPr bwMode="auto">
            <a:xfrm>
              <a:off x="4608" y="2736"/>
              <a:ext cx="1056" cy="816"/>
            </a:xfrm>
            <a:prstGeom prst="rect">
              <a:avLst/>
            </a:prstGeom>
            <a:noFill/>
            <a:ln w="28575">
              <a:solidFill>
                <a:srgbClr val="33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0420" name="Text Box 4"/>
            <p:cNvSpPr txBox="1">
              <a:spLocks noChangeArrowheads="1"/>
            </p:cNvSpPr>
            <p:nvPr/>
          </p:nvSpPr>
          <p:spPr bwMode="auto">
            <a:xfrm>
              <a:off x="4896" y="3513"/>
              <a:ext cx="8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sz="1600">
                  <a:solidFill>
                    <a:srgbClr val="FF3300"/>
                  </a:solidFill>
                  <a:latin typeface="Myriad Pro" pitchFamily="34" charset="0"/>
                </a:rPr>
                <a:t>Supérieur</a:t>
              </a:r>
            </a:p>
          </p:txBody>
        </p:sp>
        <p:sp>
          <p:nvSpPr>
            <p:cNvPr id="60421" name="Text Box 5"/>
            <p:cNvSpPr txBox="1">
              <a:spLocks noChangeArrowheads="1"/>
            </p:cNvSpPr>
            <p:nvPr/>
          </p:nvSpPr>
          <p:spPr bwMode="auto">
            <a:xfrm>
              <a:off x="4368" y="2505"/>
              <a:ext cx="9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sz="1600">
                  <a:solidFill>
                    <a:srgbClr val="FF3300"/>
                  </a:solidFill>
                  <a:latin typeface="Myriad Pro" pitchFamily="34" charset="0"/>
                </a:rPr>
                <a:t>Collaborateur</a:t>
              </a:r>
            </a:p>
          </p:txBody>
        </p:sp>
        <p:sp>
          <p:nvSpPr>
            <p:cNvPr id="60422" name="Text Box 6"/>
            <p:cNvSpPr txBox="1">
              <a:spLocks noChangeArrowheads="1"/>
            </p:cNvSpPr>
            <p:nvPr/>
          </p:nvSpPr>
          <p:spPr bwMode="auto">
            <a:xfrm>
              <a:off x="4464" y="2784"/>
              <a:ext cx="17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sz="1600" b="1">
                  <a:solidFill>
                    <a:srgbClr val="336600"/>
                  </a:solidFill>
                  <a:effectLst>
                    <a:outerShdw blurRad="38100" dist="38100" dir="2700000" algn="tl">
                      <a:srgbClr val="C0C0C0"/>
                    </a:outerShdw>
                  </a:effectLst>
                  <a:latin typeface="Myriad Pro" pitchFamily="34" charset="0"/>
                </a:rPr>
                <a:t>&lt; </a:t>
              </a:r>
              <a:r>
                <a:rPr lang="fr-FR" altLang="fr-FR" sz="1600">
                  <a:solidFill>
                    <a:srgbClr val="336600"/>
                  </a:solidFill>
                  <a:latin typeface="Myriad Pro" pitchFamily="34" charset="0"/>
                </a:rPr>
                <a:t>Encadrer</a:t>
              </a:r>
            </a:p>
          </p:txBody>
        </p:sp>
      </p:grpSp>
      <p:sp>
        <p:nvSpPr>
          <p:cNvPr id="60423" name="Rectangle 7"/>
          <p:cNvSpPr>
            <a:spLocks noGrp="1" noChangeArrowheads="1"/>
          </p:cNvSpPr>
          <p:nvPr>
            <p:ph type="title"/>
          </p:nvPr>
        </p:nvSpPr>
        <p:spPr>
          <a:xfrm>
            <a:off x="3335338" y="457200"/>
            <a:ext cx="5808662" cy="685800"/>
          </a:xfrm>
        </p:spPr>
        <p:txBody>
          <a:bodyPr/>
          <a:lstStyle/>
          <a:p>
            <a:r>
              <a:rPr lang="fr-FR" altLang="fr-FR" sz="2400">
                <a:solidFill>
                  <a:srgbClr val="993300"/>
                </a:solidFill>
                <a:latin typeface="Myriad Pro" pitchFamily="34" charset="0"/>
              </a:rPr>
              <a:t>Classes et objets</a:t>
            </a:r>
            <a:br>
              <a:rPr lang="fr-FR" altLang="fr-FR" sz="2400">
                <a:solidFill>
                  <a:srgbClr val="993300"/>
                </a:solidFill>
                <a:latin typeface="Myriad Pro" pitchFamily="34" charset="0"/>
              </a:rPr>
            </a:br>
            <a:r>
              <a:rPr lang="fr-FR" altLang="fr-FR" sz="2400">
                <a:solidFill>
                  <a:srgbClr val="993300"/>
                </a:solidFill>
                <a:latin typeface="Myriad Pro" pitchFamily="34" charset="0"/>
              </a:rPr>
              <a:t>Les relations : les cardinalités</a:t>
            </a:r>
          </a:p>
        </p:txBody>
      </p:sp>
      <p:sp>
        <p:nvSpPr>
          <p:cNvPr id="60424" name="Text Box 8"/>
          <p:cNvSpPr txBox="1">
            <a:spLocks noChangeArrowheads="1"/>
          </p:cNvSpPr>
          <p:nvPr/>
        </p:nvSpPr>
        <p:spPr bwMode="auto">
          <a:xfrm>
            <a:off x="1333500" y="1246188"/>
            <a:ext cx="7353300" cy="143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pPr>
            <a:r>
              <a:rPr lang="fr-FR" altLang="fr-FR" sz="1600">
                <a:solidFill>
                  <a:srgbClr val="993300"/>
                </a:solidFill>
                <a:latin typeface="Myriad Pro" pitchFamily="34" charset="0"/>
              </a:rPr>
              <a:t>Chaque rôle d'une association porte une indication de multiplicité indiquant combien d'objets de la classe considérée peuvent être liés à un objet de l'autre classe</a:t>
            </a:r>
          </a:p>
          <a:p>
            <a:pPr eaLnBrk="0" hangingPunct="0">
              <a:spcBef>
                <a:spcPct val="50000"/>
              </a:spcBef>
            </a:pPr>
            <a:r>
              <a:rPr lang="fr-FR" altLang="fr-FR" sz="1600">
                <a:solidFill>
                  <a:srgbClr val="993300"/>
                </a:solidFill>
                <a:latin typeface="Myriad Pro" pitchFamily="34" charset="0"/>
              </a:rPr>
              <a:t>(c'est la même notion que les cardinalités merise sauf que l'indication se fait à l'inverse).</a:t>
            </a:r>
            <a:br>
              <a:rPr lang="fr-FR" altLang="fr-FR" sz="1600">
                <a:solidFill>
                  <a:srgbClr val="993300"/>
                </a:solidFill>
                <a:latin typeface="Myriad Pro" pitchFamily="34" charset="0"/>
              </a:rPr>
            </a:br>
            <a:endParaRPr lang="fr-FR" altLang="fr-FR" sz="1600">
              <a:solidFill>
                <a:srgbClr val="993300"/>
              </a:solidFill>
              <a:latin typeface="Myriad Pro" pitchFamily="34" charset="0"/>
            </a:endParaRPr>
          </a:p>
        </p:txBody>
      </p:sp>
      <p:grpSp>
        <p:nvGrpSpPr>
          <p:cNvPr id="60425" name="Group 9"/>
          <p:cNvGrpSpPr>
            <a:grpSpLocks/>
          </p:cNvGrpSpPr>
          <p:nvPr/>
        </p:nvGrpSpPr>
        <p:grpSpPr bwMode="auto">
          <a:xfrm>
            <a:off x="1447800" y="4572000"/>
            <a:ext cx="6419850" cy="1905000"/>
            <a:chOff x="912" y="2880"/>
            <a:chExt cx="4044" cy="1200"/>
          </a:xfrm>
        </p:grpSpPr>
        <p:grpSp>
          <p:nvGrpSpPr>
            <p:cNvPr id="60426" name="Group 10"/>
            <p:cNvGrpSpPr>
              <a:grpSpLocks/>
            </p:cNvGrpSpPr>
            <p:nvPr/>
          </p:nvGrpSpPr>
          <p:grpSpPr bwMode="auto">
            <a:xfrm>
              <a:off x="912" y="2880"/>
              <a:ext cx="4044" cy="1200"/>
              <a:chOff x="912" y="2880"/>
              <a:chExt cx="4044" cy="1200"/>
            </a:xfrm>
          </p:grpSpPr>
          <p:grpSp>
            <p:nvGrpSpPr>
              <p:cNvPr id="60427" name="Group 11"/>
              <p:cNvGrpSpPr>
                <a:grpSpLocks/>
              </p:cNvGrpSpPr>
              <p:nvPr/>
            </p:nvGrpSpPr>
            <p:grpSpPr bwMode="auto">
              <a:xfrm>
                <a:off x="912" y="2880"/>
                <a:ext cx="1020" cy="1191"/>
                <a:chOff x="912" y="2880"/>
                <a:chExt cx="1020" cy="1191"/>
              </a:xfrm>
            </p:grpSpPr>
            <p:grpSp>
              <p:nvGrpSpPr>
                <p:cNvPr id="60428" name="Group 12"/>
                <p:cNvGrpSpPr>
                  <a:grpSpLocks/>
                </p:cNvGrpSpPr>
                <p:nvPr/>
              </p:nvGrpSpPr>
              <p:grpSpPr bwMode="auto">
                <a:xfrm>
                  <a:off x="912" y="2919"/>
                  <a:ext cx="1020" cy="1152"/>
                  <a:chOff x="1584" y="1824"/>
                  <a:chExt cx="2400" cy="1776"/>
                </a:xfrm>
              </p:grpSpPr>
              <p:sp>
                <p:nvSpPr>
                  <p:cNvPr id="60429" name="Rectangle 13"/>
                  <p:cNvSpPr>
                    <a:spLocks noChangeArrowheads="1"/>
                  </p:cNvSpPr>
                  <p:nvPr/>
                </p:nvSpPr>
                <p:spPr bwMode="auto">
                  <a:xfrm>
                    <a:off x="1584" y="1824"/>
                    <a:ext cx="2400" cy="1776"/>
                  </a:xfrm>
                  <a:prstGeom prst="rect">
                    <a:avLst/>
                  </a:prstGeom>
                  <a:solidFill>
                    <a:srgbClr val="DDDDDD"/>
                  </a:solidFill>
                  <a:ln w="2857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0430" name="Rectangle 14"/>
                  <p:cNvSpPr>
                    <a:spLocks noChangeArrowheads="1"/>
                  </p:cNvSpPr>
                  <p:nvPr/>
                </p:nvSpPr>
                <p:spPr bwMode="auto">
                  <a:xfrm>
                    <a:off x="1584" y="2160"/>
                    <a:ext cx="2400" cy="816"/>
                  </a:xfrm>
                  <a:prstGeom prst="rect">
                    <a:avLst/>
                  </a:prstGeom>
                  <a:solidFill>
                    <a:srgbClr val="DDDDDD"/>
                  </a:solidFill>
                  <a:ln w="2857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60431" name="Text Box 15"/>
                <p:cNvSpPr txBox="1">
                  <a:spLocks noChangeArrowheads="1"/>
                </p:cNvSpPr>
                <p:nvPr/>
              </p:nvSpPr>
              <p:spPr bwMode="auto">
                <a:xfrm>
                  <a:off x="1056" y="2880"/>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sz="1600" b="1">
                      <a:solidFill>
                        <a:srgbClr val="993300"/>
                      </a:solidFill>
                      <a:latin typeface="Myriad Pro" pitchFamily="34" charset="0"/>
                    </a:rPr>
                    <a:t>Société</a:t>
                  </a:r>
                </a:p>
              </p:txBody>
            </p:sp>
          </p:grpSp>
          <p:grpSp>
            <p:nvGrpSpPr>
              <p:cNvPr id="60432" name="Group 16"/>
              <p:cNvGrpSpPr>
                <a:grpSpLocks/>
              </p:cNvGrpSpPr>
              <p:nvPr/>
            </p:nvGrpSpPr>
            <p:grpSpPr bwMode="auto">
              <a:xfrm>
                <a:off x="3936" y="2928"/>
                <a:ext cx="1020" cy="1152"/>
                <a:chOff x="3936" y="2928"/>
                <a:chExt cx="1020" cy="1152"/>
              </a:xfrm>
            </p:grpSpPr>
            <p:grpSp>
              <p:nvGrpSpPr>
                <p:cNvPr id="60433" name="Group 17"/>
                <p:cNvGrpSpPr>
                  <a:grpSpLocks/>
                </p:cNvGrpSpPr>
                <p:nvPr/>
              </p:nvGrpSpPr>
              <p:grpSpPr bwMode="auto">
                <a:xfrm>
                  <a:off x="3936" y="2928"/>
                  <a:ext cx="1020" cy="1152"/>
                  <a:chOff x="1584" y="1824"/>
                  <a:chExt cx="2400" cy="1776"/>
                </a:xfrm>
              </p:grpSpPr>
              <p:sp>
                <p:nvSpPr>
                  <p:cNvPr id="60434" name="Rectangle 18"/>
                  <p:cNvSpPr>
                    <a:spLocks noChangeArrowheads="1"/>
                  </p:cNvSpPr>
                  <p:nvPr/>
                </p:nvSpPr>
                <p:spPr bwMode="auto">
                  <a:xfrm>
                    <a:off x="1584" y="1824"/>
                    <a:ext cx="2400" cy="1776"/>
                  </a:xfrm>
                  <a:prstGeom prst="rect">
                    <a:avLst/>
                  </a:prstGeom>
                  <a:solidFill>
                    <a:srgbClr val="DDDDDD"/>
                  </a:solidFill>
                  <a:ln w="2857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0435" name="Rectangle 19"/>
                  <p:cNvSpPr>
                    <a:spLocks noChangeArrowheads="1"/>
                  </p:cNvSpPr>
                  <p:nvPr/>
                </p:nvSpPr>
                <p:spPr bwMode="auto">
                  <a:xfrm>
                    <a:off x="1584" y="2160"/>
                    <a:ext cx="2400" cy="816"/>
                  </a:xfrm>
                  <a:prstGeom prst="rect">
                    <a:avLst/>
                  </a:prstGeom>
                  <a:solidFill>
                    <a:srgbClr val="DDDDDD"/>
                  </a:solidFill>
                  <a:ln w="2857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60436" name="Text Box 20"/>
                <p:cNvSpPr txBox="1">
                  <a:spLocks noChangeArrowheads="1"/>
                </p:cNvSpPr>
                <p:nvPr/>
              </p:nvSpPr>
              <p:spPr bwMode="auto">
                <a:xfrm>
                  <a:off x="4080" y="2928"/>
                  <a:ext cx="76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sz="1600" b="1">
                      <a:solidFill>
                        <a:srgbClr val="993300"/>
                      </a:solidFill>
                      <a:latin typeface="Myriad Pro" pitchFamily="34" charset="0"/>
                    </a:rPr>
                    <a:t>Personnes</a:t>
                  </a:r>
                </a:p>
              </p:txBody>
            </p:sp>
          </p:grpSp>
        </p:grpSp>
        <p:grpSp>
          <p:nvGrpSpPr>
            <p:cNvPr id="60437" name="Group 21"/>
            <p:cNvGrpSpPr>
              <a:grpSpLocks/>
            </p:cNvGrpSpPr>
            <p:nvPr/>
          </p:nvGrpSpPr>
          <p:grpSpPr bwMode="auto">
            <a:xfrm>
              <a:off x="1872" y="3033"/>
              <a:ext cx="2160" cy="500"/>
              <a:chOff x="1872" y="3033"/>
              <a:chExt cx="2160" cy="500"/>
            </a:xfrm>
          </p:grpSpPr>
          <p:sp>
            <p:nvSpPr>
              <p:cNvPr id="60438" name="Line 22"/>
              <p:cNvSpPr>
                <a:spLocks noChangeShapeType="1"/>
              </p:cNvSpPr>
              <p:nvPr/>
            </p:nvSpPr>
            <p:spPr bwMode="auto">
              <a:xfrm>
                <a:off x="1920" y="3360"/>
                <a:ext cx="2016" cy="0"/>
              </a:xfrm>
              <a:prstGeom prst="line">
                <a:avLst/>
              </a:prstGeom>
              <a:noFill/>
              <a:ln w="28575">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0439" name="Text Box 23"/>
              <p:cNvSpPr txBox="1">
                <a:spLocks noChangeArrowheads="1"/>
              </p:cNvSpPr>
              <p:nvPr/>
            </p:nvSpPr>
            <p:spPr bwMode="auto">
              <a:xfrm>
                <a:off x="1872" y="3129"/>
                <a:ext cx="8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sz="1600">
                    <a:solidFill>
                      <a:srgbClr val="FF3300"/>
                    </a:solidFill>
                    <a:latin typeface="Myriad Pro" pitchFamily="34" charset="0"/>
                  </a:rPr>
                  <a:t>Employeur</a:t>
                </a:r>
              </a:p>
            </p:txBody>
          </p:sp>
          <p:sp>
            <p:nvSpPr>
              <p:cNvPr id="60440" name="Text Box 24"/>
              <p:cNvSpPr txBox="1">
                <a:spLocks noChangeArrowheads="1"/>
              </p:cNvSpPr>
              <p:nvPr/>
            </p:nvSpPr>
            <p:spPr bwMode="auto">
              <a:xfrm>
                <a:off x="3216" y="3321"/>
                <a:ext cx="8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sz="1600">
                    <a:solidFill>
                      <a:srgbClr val="FF3300"/>
                    </a:solidFill>
                    <a:latin typeface="Myriad Pro" pitchFamily="34" charset="0"/>
                  </a:rPr>
                  <a:t>Employé</a:t>
                </a:r>
              </a:p>
            </p:txBody>
          </p:sp>
          <p:sp>
            <p:nvSpPr>
              <p:cNvPr id="60441" name="Text Box 25"/>
              <p:cNvSpPr txBox="1">
                <a:spLocks noChangeArrowheads="1"/>
              </p:cNvSpPr>
              <p:nvPr/>
            </p:nvSpPr>
            <p:spPr bwMode="auto">
              <a:xfrm>
                <a:off x="2064" y="3033"/>
                <a:ext cx="17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sz="1600" b="1">
                    <a:solidFill>
                      <a:srgbClr val="336600"/>
                    </a:solidFill>
                    <a:effectLst>
                      <a:outerShdw blurRad="38100" dist="38100" dir="2700000" algn="tl">
                        <a:srgbClr val="C0C0C0"/>
                      </a:outerShdw>
                    </a:effectLst>
                    <a:latin typeface="Myriad Pro" pitchFamily="34" charset="0"/>
                  </a:rPr>
                  <a:t>&lt; </a:t>
                </a:r>
                <a:r>
                  <a:rPr lang="fr-FR" altLang="fr-FR" sz="1600">
                    <a:solidFill>
                      <a:srgbClr val="336600"/>
                    </a:solidFill>
                    <a:latin typeface="Myriad Pro" pitchFamily="34" charset="0"/>
                  </a:rPr>
                  <a:t>Travailler pour</a:t>
                </a:r>
              </a:p>
            </p:txBody>
          </p:sp>
        </p:grpSp>
      </p:grpSp>
      <p:sp>
        <p:nvSpPr>
          <p:cNvPr id="60442" name="Text Box 26"/>
          <p:cNvSpPr txBox="1">
            <a:spLocks noChangeArrowheads="1"/>
          </p:cNvSpPr>
          <p:nvPr/>
        </p:nvSpPr>
        <p:spPr bwMode="auto">
          <a:xfrm>
            <a:off x="5486400" y="4891088"/>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sz="1600">
                <a:solidFill>
                  <a:srgbClr val="0033CC"/>
                </a:solidFill>
                <a:latin typeface="Myriad Pro" pitchFamily="34" charset="0"/>
              </a:rPr>
              <a:t>0..*</a:t>
            </a:r>
          </a:p>
        </p:txBody>
      </p:sp>
      <p:sp>
        <p:nvSpPr>
          <p:cNvPr id="60443" name="Text Box 27"/>
          <p:cNvSpPr txBox="1">
            <a:spLocks noChangeArrowheads="1"/>
          </p:cNvSpPr>
          <p:nvPr/>
        </p:nvSpPr>
        <p:spPr bwMode="auto">
          <a:xfrm>
            <a:off x="2895600" y="5272088"/>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sz="1600">
                <a:solidFill>
                  <a:srgbClr val="0033CC"/>
                </a:solidFill>
                <a:latin typeface="Myriad Pro" pitchFamily="34" charset="0"/>
              </a:rPr>
              <a:t>1</a:t>
            </a:r>
          </a:p>
        </p:txBody>
      </p:sp>
      <p:graphicFrame>
        <p:nvGraphicFramePr>
          <p:cNvPr id="60480" name="Group 64"/>
          <p:cNvGraphicFramePr>
            <a:graphicFrameLocks noGrp="1"/>
          </p:cNvGraphicFramePr>
          <p:nvPr/>
        </p:nvGraphicFramePr>
        <p:xfrm>
          <a:off x="2667000" y="2362200"/>
          <a:ext cx="3810000" cy="1634998"/>
        </p:xfrm>
        <a:graphic>
          <a:graphicData uri="http://schemas.openxmlformats.org/drawingml/2006/table">
            <a:tbl>
              <a:tblPr/>
              <a:tblGrid>
                <a:gridCol w="1905000"/>
                <a:gridCol w="1905000"/>
              </a:tblGrid>
              <a:tr h="304800">
                <a:tc>
                  <a:txBody>
                    <a:bodyPr/>
                    <a:lstStyle>
                      <a:lvl1pPr eaLnBrk="0" hangingPunct="0">
                        <a:spcBef>
                          <a:spcPct val="20000"/>
                        </a:spcBef>
                        <a:buClr>
                          <a:srgbClr val="D8C9B4"/>
                        </a:buClr>
                        <a:buFont typeface="Wingdings" pitchFamily="2" charset="2"/>
                        <a:defRPr sz="2000">
                          <a:solidFill>
                            <a:schemeClr val="tx1"/>
                          </a:solidFill>
                          <a:latin typeface="Verdana" pitchFamily="34" charset="0"/>
                        </a:defRPr>
                      </a:lvl1pPr>
                      <a:lvl2pPr eaLnBrk="0" hangingPunct="0">
                        <a:spcBef>
                          <a:spcPct val="20000"/>
                        </a:spcBef>
                        <a:buClr>
                          <a:srgbClr val="D8C9B4"/>
                        </a:buClr>
                        <a:buFont typeface="Wingdings" pitchFamily="2" charset="2"/>
                        <a:defRPr sz="2000">
                          <a:solidFill>
                            <a:schemeClr val="tx1"/>
                          </a:solidFill>
                          <a:latin typeface="Verdana" pitchFamily="34" charset="0"/>
                        </a:defRPr>
                      </a:lvl2pPr>
                      <a:lvl3pPr eaLnBrk="0" hangingPunct="0">
                        <a:spcBef>
                          <a:spcPct val="20000"/>
                        </a:spcBef>
                        <a:buClr>
                          <a:srgbClr val="D8C9B4"/>
                        </a:buClr>
                        <a:buFont typeface="Wingdings" pitchFamily="2" charset="2"/>
                        <a:defRPr>
                          <a:solidFill>
                            <a:schemeClr val="tx1"/>
                          </a:solidFill>
                          <a:latin typeface="Verdana" pitchFamily="34" charset="0"/>
                        </a:defRPr>
                      </a:lvl3pPr>
                      <a:lvl4pPr eaLnBrk="0" hangingPunct="0">
                        <a:spcBef>
                          <a:spcPct val="20000"/>
                        </a:spcBef>
                        <a:buClr>
                          <a:srgbClr val="D8C9B4"/>
                        </a:buClr>
                        <a:buFont typeface="Wingdings" pitchFamily="2" charset="2"/>
                        <a:defRPr>
                          <a:solidFill>
                            <a:schemeClr val="tx1"/>
                          </a:solidFill>
                          <a:latin typeface="Verdana" pitchFamily="34" charset="0"/>
                        </a:defRPr>
                      </a:lvl4pPr>
                      <a:lvl5pPr eaLnBrk="0" hangingPunct="0">
                        <a:spcBef>
                          <a:spcPct val="20000"/>
                        </a:spcBef>
                        <a:buClr>
                          <a:srgbClr val="D8C9B4"/>
                        </a:buClr>
                        <a:buFont typeface="Wingdings" pitchFamily="2" charset="2"/>
                        <a:defRPr sz="1400">
                          <a:solidFill>
                            <a:schemeClr val="tx1"/>
                          </a:solidFill>
                          <a:latin typeface="Verdana" pitchFamily="34" charset="0"/>
                        </a:defRPr>
                      </a:lvl5pPr>
                      <a:lvl6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6pPr>
                      <a:lvl7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7pPr>
                      <a:lvl8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8pPr>
                      <a:lvl9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9pPr>
                    </a:lstStyle>
                    <a:p>
                      <a:pPr marL="0" marR="0" lvl="0" indent="0" algn="l" defTabSz="914400" rtl="0" eaLnBrk="0" fontAlgn="base" latinLnBrk="0" hangingPunct="0">
                        <a:lnSpc>
                          <a:spcPct val="100000"/>
                        </a:lnSpc>
                        <a:spcBef>
                          <a:spcPct val="20000"/>
                        </a:spcBef>
                        <a:spcAft>
                          <a:spcPct val="0"/>
                        </a:spcAft>
                        <a:buClr>
                          <a:srgbClr val="D8C9B4"/>
                        </a:buClr>
                        <a:buSzTx/>
                        <a:buFont typeface="Wingdings" pitchFamily="2" charset="2"/>
                        <a:buNone/>
                        <a:tabLst/>
                      </a:pPr>
                      <a:r>
                        <a:rPr kumimoji="0" lang="fr-FR" altLang="fr-FR" sz="1600" b="0" i="0" u="none" strike="noStrike" cap="none" normalizeH="0" baseline="0" smtClean="0">
                          <a:ln>
                            <a:noFill/>
                          </a:ln>
                          <a:solidFill>
                            <a:schemeClr val="tx1"/>
                          </a:solidFill>
                          <a:effectLst/>
                          <a:latin typeface="Myriad Pro" pitchFamily="34" charset="0"/>
                        </a:rPr>
                        <a:t>1</a:t>
                      </a:r>
                    </a:p>
                  </a:txBody>
                  <a:tcPr horzOverflow="overflow">
                    <a:lnL w="28575"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8575"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F69D60"/>
                    </a:solidFill>
                  </a:tcPr>
                </a:tc>
                <a:tc>
                  <a:txBody>
                    <a:bodyPr/>
                    <a:lstStyle>
                      <a:lvl1pPr eaLnBrk="0" hangingPunct="0">
                        <a:spcBef>
                          <a:spcPct val="20000"/>
                        </a:spcBef>
                        <a:buClr>
                          <a:srgbClr val="D8C9B4"/>
                        </a:buClr>
                        <a:buFont typeface="Wingdings" pitchFamily="2" charset="2"/>
                        <a:defRPr sz="2000">
                          <a:solidFill>
                            <a:schemeClr val="tx1"/>
                          </a:solidFill>
                          <a:latin typeface="Verdana" pitchFamily="34" charset="0"/>
                        </a:defRPr>
                      </a:lvl1pPr>
                      <a:lvl2pPr eaLnBrk="0" hangingPunct="0">
                        <a:spcBef>
                          <a:spcPct val="20000"/>
                        </a:spcBef>
                        <a:buClr>
                          <a:srgbClr val="D8C9B4"/>
                        </a:buClr>
                        <a:buFont typeface="Wingdings" pitchFamily="2" charset="2"/>
                        <a:defRPr sz="2000">
                          <a:solidFill>
                            <a:schemeClr val="tx1"/>
                          </a:solidFill>
                          <a:latin typeface="Verdana" pitchFamily="34" charset="0"/>
                        </a:defRPr>
                      </a:lvl2pPr>
                      <a:lvl3pPr eaLnBrk="0" hangingPunct="0">
                        <a:spcBef>
                          <a:spcPct val="20000"/>
                        </a:spcBef>
                        <a:buClr>
                          <a:srgbClr val="D8C9B4"/>
                        </a:buClr>
                        <a:buFont typeface="Wingdings" pitchFamily="2" charset="2"/>
                        <a:defRPr>
                          <a:solidFill>
                            <a:schemeClr val="tx1"/>
                          </a:solidFill>
                          <a:latin typeface="Verdana" pitchFamily="34" charset="0"/>
                        </a:defRPr>
                      </a:lvl3pPr>
                      <a:lvl4pPr eaLnBrk="0" hangingPunct="0">
                        <a:spcBef>
                          <a:spcPct val="20000"/>
                        </a:spcBef>
                        <a:buClr>
                          <a:srgbClr val="D8C9B4"/>
                        </a:buClr>
                        <a:buFont typeface="Wingdings" pitchFamily="2" charset="2"/>
                        <a:defRPr>
                          <a:solidFill>
                            <a:schemeClr val="tx1"/>
                          </a:solidFill>
                          <a:latin typeface="Verdana" pitchFamily="34" charset="0"/>
                        </a:defRPr>
                      </a:lvl4pPr>
                      <a:lvl5pPr eaLnBrk="0" hangingPunct="0">
                        <a:spcBef>
                          <a:spcPct val="20000"/>
                        </a:spcBef>
                        <a:buClr>
                          <a:srgbClr val="D8C9B4"/>
                        </a:buClr>
                        <a:buFont typeface="Wingdings" pitchFamily="2" charset="2"/>
                        <a:defRPr sz="1400">
                          <a:solidFill>
                            <a:schemeClr val="tx1"/>
                          </a:solidFill>
                          <a:latin typeface="Verdana" pitchFamily="34" charset="0"/>
                        </a:defRPr>
                      </a:lvl5pPr>
                      <a:lvl6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6pPr>
                      <a:lvl7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7pPr>
                      <a:lvl8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8pPr>
                      <a:lvl9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9pPr>
                    </a:lstStyle>
                    <a:p>
                      <a:pPr marL="0" marR="0" lvl="0" indent="0" algn="l" defTabSz="914400" rtl="0" eaLnBrk="0" fontAlgn="base" latinLnBrk="0" hangingPunct="0">
                        <a:lnSpc>
                          <a:spcPct val="100000"/>
                        </a:lnSpc>
                        <a:spcBef>
                          <a:spcPct val="20000"/>
                        </a:spcBef>
                        <a:spcAft>
                          <a:spcPct val="0"/>
                        </a:spcAft>
                        <a:buClr>
                          <a:srgbClr val="D8C9B4"/>
                        </a:buClr>
                        <a:buSzTx/>
                        <a:buFont typeface="Wingdings" pitchFamily="2" charset="2"/>
                        <a:buNone/>
                        <a:tabLst/>
                      </a:pPr>
                      <a:r>
                        <a:rPr kumimoji="0" lang="fr-FR" altLang="fr-FR" sz="1600" b="0" i="0" u="none" strike="noStrike" cap="none" normalizeH="0" baseline="0" smtClean="0">
                          <a:ln>
                            <a:noFill/>
                          </a:ln>
                          <a:solidFill>
                            <a:schemeClr val="tx1"/>
                          </a:solidFill>
                          <a:effectLst/>
                          <a:latin typeface="Myriad Pro" pitchFamily="34" charset="0"/>
                        </a:rPr>
                        <a:t>Un et un seul</a:t>
                      </a:r>
                    </a:p>
                  </a:txBody>
                  <a:tcPr horzOverflow="overflow">
                    <a:lnL w="12700" cap="flat" cmpd="sng" algn="ctr">
                      <a:solidFill>
                        <a:srgbClr val="993300"/>
                      </a:solidFill>
                      <a:prstDash val="solid"/>
                      <a:round/>
                      <a:headEnd type="none" w="med" len="med"/>
                      <a:tailEnd type="none" w="med" len="med"/>
                    </a:lnL>
                    <a:lnR w="28575" cap="flat" cmpd="sng" algn="ctr">
                      <a:solidFill>
                        <a:srgbClr val="993300"/>
                      </a:solidFill>
                      <a:prstDash val="solid"/>
                      <a:round/>
                      <a:headEnd type="none" w="med" len="med"/>
                      <a:tailEnd type="none" w="med" len="med"/>
                    </a:lnR>
                    <a:lnT w="28575"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F69D60"/>
                    </a:solidFill>
                  </a:tcPr>
                </a:tc>
              </a:tr>
              <a:tr h="304800">
                <a:tc>
                  <a:txBody>
                    <a:bodyPr/>
                    <a:lstStyle>
                      <a:lvl1pPr eaLnBrk="0" hangingPunct="0">
                        <a:spcBef>
                          <a:spcPct val="20000"/>
                        </a:spcBef>
                        <a:buClr>
                          <a:srgbClr val="D8C9B4"/>
                        </a:buClr>
                        <a:buFont typeface="Wingdings" pitchFamily="2" charset="2"/>
                        <a:defRPr sz="2000">
                          <a:solidFill>
                            <a:schemeClr val="tx1"/>
                          </a:solidFill>
                          <a:latin typeface="Verdana" pitchFamily="34" charset="0"/>
                        </a:defRPr>
                      </a:lvl1pPr>
                      <a:lvl2pPr eaLnBrk="0" hangingPunct="0">
                        <a:spcBef>
                          <a:spcPct val="20000"/>
                        </a:spcBef>
                        <a:buClr>
                          <a:srgbClr val="D8C9B4"/>
                        </a:buClr>
                        <a:buFont typeface="Wingdings" pitchFamily="2" charset="2"/>
                        <a:defRPr sz="2000">
                          <a:solidFill>
                            <a:schemeClr val="tx1"/>
                          </a:solidFill>
                          <a:latin typeface="Verdana" pitchFamily="34" charset="0"/>
                        </a:defRPr>
                      </a:lvl2pPr>
                      <a:lvl3pPr eaLnBrk="0" hangingPunct="0">
                        <a:spcBef>
                          <a:spcPct val="20000"/>
                        </a:spcBef>
                        <a:buClr>
                          <a:srgbClr val="D8C9B4"/>
                        </a:buClr>
                        <a:buFont typeface="Wingdings" pitchFamily="2" charset="2"/>
                        <a:defRPr>
                          <a:solidFill>
                            <a:schemeClr val="tx1"/>
                          </a:solidFill>
                          <a:latin typeface="Verdana" pitchFamily="34" charset="0"/>
                        </a:defRPr>
                      </a:lvl3pPr>
                      <a:lvl4pPr eaLnBrk="0" hangingPunct="0">
                        <a:spcBef>
                          <a:spcPct val="20000"/>
                        </a:spcBef>
                        <a:buClr>
                          <a:srgbClr val="D8C9B4"/>
                        </a:buClr>
                        <a:buFont typeface="Wingdings" pitchFamily="2" charset="2"/>
                        <a:defRPr>
                          <a:solidFill>
                            <a:schemeClr val="tx1"/>
                          </a:solidFill>
                          <a:latin typeface="Verdana" pitchFamily="34" charset="0"/>
                        </a:defRPr>
                      </a:lvl4pPr>
                      <a:lvl5pPr eaLnBrk="0" hangingPunct="0">
                        <a:spcBef>
                          <a:spcPct val="20000"/>
                        </a:spcBef>
                        <a:buClr>
                          <a:srgbClr val="D8C9B4"/>
                        </a:buClr>
                        <a:buFont typeface="Wingdings" pitchFamily="2" charset="2"/>
                        <a:defRPr sz="1400">
                          <a:solidFill>
                            <a:schemeClr val="tx1"/>
                          </a:solidFill>
                          <a:latin typeface="Verdana" pitchFamily="34" charset="0"/>
                        </a:defRPr>
                      </a:lvl5pPr>
                      <a:lvl6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6pPr>
                      <a:lvl7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7pPr>
                      <a:lvl8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8pPr>
                      <a:lvl9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9pPr>
                    </a:lstStyle>
                    <a:p>
                      <a:pPr marL="0" marR="0" lvl="0" indent="0" algn="l" defTabSz="914400" rtl="0" eaLnBrk="0" fontAlgn="base" latinLnBrk="0" hangingPunct="0">
                        <a:lnSpc>
                          <a:spcPct val="100000"/>
                        </a:lnSpc>
                        <a:spcBef>
                          <a:spcPct val="20000"/>
                        </a:spcBef>
                        <a:spcAft>
                          <a:spcPct val="0"/>
                        </a:spcAft>
                        <a:buClr>
                          <a:srgbClr val="D8C9B4"/>
                        </a:buClr>
                        <a:buSzTx/>
                        <a:buFont typeface="Wingdings" pitchFamily="2" charset="2"/>
                        <a:buNone/>
                        <a:tabLst/>
                      </a:pPr>
                      <a:r>
                        <a:rPr kumimoji="0" lang="fr-FR" altLang="fr-FR" sz="1600" b="0" i="0" u="none" strike="noStrike" cap="none" normalizeH="0" baseline="0" smtClean="0">
                          <a:ln>
                            <a:noFill/>
                          </a:ln>
                          <a:solidFill>
                            <a:schemeClr val="tx1"/>
                          </a:solidFill>
                          <a:effectLst/>
                          <a:latin typeface="Myriad Pro" pitchFamily="34" charset="0"/>
                        </a:rPr>
                        <a:t>0..1</a:t>
                      </a:r>
                    </a:p>
                  </a:txBody>
                  <a:tcPr horzOverflow="overflow">
                    <a:lnL w="28575"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F69D60"/>
                    </a:solidFill>
                  </a:tcPr>
                </a:tc>
                <a:tc>
                  <a:txBody>
                    <a:bodyPr/>
                    <a:lstStyle>
                      <a:lvl1pPr eaLnBrk="0" hangingPunct="0">
                        <a:spcBef>
                          <a:spcPct val="20000"/>
                        </a:spcBef>
                        <a:buClr>
                          <a:srgbClr val="D8C9B4"/>
                        </a:buClr>
                        <a:buFont typeface="Wingdings" pitchFamily="2" charset="2"/>
                        <a:defRPr sz="2000">
                          <a:solidFill>
                            <a:schemeClr val="tx1"/>
                          </a:solidFill>
                          <a:latin typeface="Verdana" pitchFamily="34" charset="0"/>
                        </a:defRPr>
                      </a:lvl1pPr>
                      <a:lvl2pPr eaLnBrk="0" hangingPunct="0">
                        <a:spcBef>
                          <a:spcPct val="20000"/>
                        </a:spcBef>
                        <a:buClr>
                          <a:srgbClr val="D8C9B4"/>
                        </a:buClr>
                        <a:buFont typeface="Wingdings" pitchFamily="2" charset="2"/>
                        <a:defRPr sz="2000">
                          <a:solidFill>
                            <a:schemeClr val="tx1"/>
                          </a:solidFill>
                          <a:latin typeface="Verdana" pitchFamily="34" charset="0"/>
                        </a:defRPr>
                      </a:lvl2pPr>
                      <a:lvl3pPr eaLnBrk="0" hangingPunct="0">
                        <a:spcBef>
                          <a:spcPct val="20000"/>
                        </a:spcBef>
                        <a:buClr>
                          <a:srgbClr val="D8C9B4"/>
                        </a:buClr>
                        <a:buFont typeface="Wingdings" pitchFamily="2" charset="2"/>
                        <a:defRPr>
                          <a:solidFill>
                            <a:schemeClr val="tx1"/>
                          </a:solidFill>
                          <a:latin typeface="Verdana" pitchFamily="34" charset="0"/>
                        </a:defRPr>
                      </a:lvl3pPr>
                      <a:lvl4pPr eaLnBrk="0" hangingPunct="0">
                        <a:spcBef>
                          <a:spcPct val="20000"/>
                        </a:spcBef>
                        <a:buClr>
                          <a:srgbClr val="D8C9B4"/>
                        </a:buClr>
                        <a:buFont typeface="Wingdings" pitchFamily="2" charset="2"/>
                        <a:defRPr>
                          <a:solidFill>
                            <a:schemeClr val="tx1"/>
                          </a:solidFill>
                          <a:latin typeface="Verdana" pitchFamily="34" charset="0"/>
                        </a:defRPr>
                      </a:lvl4pPr>
                      <a:lvl5pPr eaLnBrk="0" hangingPunct="0">
                        <a:spcBef>
                          <a:spcPct val="20000"/>
                        </a:spcBef>
                        <a:buClr>
                          <a:srgbClr val="D8C9B4"/>
                        </a:buClr>
                        <a:buFont typeface="Wingdings" pitchFamily="2" charset="2"/>
                        <a:defRPr sz="1400">
                          <a:solidFill>
                            <a:schemeClr val="tx1"/>
                          </a:solidFill>
                          <a:latin typeface="Verdana" pitchFamily="34" charset="0"/>
                        </a:defRPr>
                      </a:lvl5pPr>
                      <a:lvl6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6pPr>
                      <a:lvl7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7pPr>
                      <a:lvl8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8pPr>
                      <a:lvl9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9pPr>
                    </a:lstStyle>
                    <a:p>
                      <a:pPr marL="0" marR="0" lvl="0" indent="0" algn="l" defTabSz="914400" rtl="0" eaLnBrk="0" fontAlgn="base" latinLnBrk="0" hangingPunct="0">
                        <a:lnSpc>
                          <a:spcPct val="100000"/>
                        </a:lnSpc>
                        <a:spcBef>
                          <a:spcPct val="20000"/>
                        </a:spcBef>
                        <a:spcAft>
                          <a:spcPct val="0"/>
                        </a:spcAft>
                        <a:buClr>
                          <a:srgbClr val="D8C9B4"/>
                        </a:buClr>
                        <a:buSzTx/>
                        <a:buFont typeface="Wingdings" pitchFamily="2" charset="2"/>
                        <a:buNone/>
                        <a:tabLst/>
                      </a:pPr>
                      <a:r>
                        <a:rPr kumimoji="0" lang="fr-FR" altLang="fr-FR" sz="1600" b="0" i="0" u="none" strike="noStrike" cap="none" normalizeH="0" baseline="0" smtClean="0">
                          <a:ln>
                            <a:noFill/>
                          </a:ln>
                          <a:solidFill>
                            <a:schemeClr val="tx1"/>
                          </a:solidFill>
                          <a:effectLst/>
                          <a:latin typeface="Myriad Pro" pitchFamily="34" charset="0"/>
                        </a:rPr>
                        <a:t>0 ou un</a:t>
                      </a:r>
                    </a:p>
                  </a:txBody>
                  <a:tcPr horzOverflow="overflow">
                    <a:lnL w="12700" cap="flat" cmpd="sng" algn="ctr">
                      <a:solidFill>
                        <a:srgbClr val="993300"/>
                      </a:solidFill>
                      <a:prstDash val="solid"/>
                      <a:round/>
                      <a:headEnd type="none" w="med" len="med"/>
                      <a:tailEnd type="none" w="med" len="med"/>
                    </a:lnL>
                    <a:lnR w="28575"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F69D60"/>
                    </a:solidFill>
                  </a:tcPr>
                </a:tc>
              </a:tr>
              <a:tr h="304800">
                <a:tc>
                  <a:txBody>
                    <a:bodyPr/>
                    <a:lstStyle>
                      <a:lvl1pPr eaLnBrk="0" hangingPunct="0">
                        <a:spcBef>
                          <a:spcPct val="20000"/>
                        </a:spcBef>
                        <a:buClr>
                          <a:srgbClr val="D8C9B4"/>
                        </a:buClr>
                        <a:buFont typeface="Wingdings" pitchFamily="2" charset="2"/>
                        <a:defRPr sz="2000">
                          <a:solidFill>
                            <a:schemeClr val="tx1"/>
                          </a:solidFill>
                          <a:latin typeface="Verdana" pitchFamily="34" charset="0"/>
                        </a:defRPr>
                      </a:lvl1pPr>
                      <a:lvl2pPr eaLnBrk="0" hangingPunct="0">
                        <a:spcBef>
                          <a:spcPct val="20000"/>
                        </a:spcBef>
                        <a:buClr>
                          <a:srgbClr val="D8C9B4"/>
                        </a:buClr>
                        <a:buFont typeface="Wingdings" pitchFamily="2" charset="2"/>
                        <a:defRPr sz="2000">
                          <a:solidFill>
                            <a:schemeClr val="tx1"/>
                          </a:solidFill>
                          <a:latin typeface="Verdana" pitchFamily="34" charset="0"/>
                        </a:defRPr>
                      </a:lvl2pPr>
                      <a:lvl3pPr eaLnBrk="0" hangingPunct="0">
                        <a:spcBef>
                          <a:spcPct val="20000"/>
                        </a:spcBef>
                        <a:buClr>
                          <a:srgbClr val="D8C9B4"/>
                        </a:buClr>
                        <a:buFont typeface="Wingdings" pitchFamily="2" charset="2"/>
                        <a:defRPr>
                          <a:solidFill>
                            <a:schemeClr val="tx1"/>
                          </a:solidFill>
                          <a:latin typeface="Verdana" pitchFamily="34" charset="0"/>
                        </a:defRPr>
                      </a:lvl3pPr>
                      <a:lvl4pPr eaLnBrk="0" hangingPunct="0">
                        <a:spcBef>
                          <a:spcPct val="20000"/>
                        </a:spcBef>
                        <a:buClr>
                          <a:srgbClr val="D8C9B4"/>
                        </a:buClr>
                        <a:buFont typeface="Wingdings" pitchFamily="2" charset="2"/>
                        <a:defRPr>
                          <a:solidFill>
                            <a:schemeClr val="tx1"/>
                          </a:solidFill>
                          <a:latin typeface="Verdana" pitchFamily="34" charset="0"/>
                        </a:defRPr>
                      </a:lvl4pPr>
                      <a:lvl5pPr eaLnBrk="0" hangingPunct="0">
                        <a:spcBef>
                          <a:spcPct val="20000"/>
                        </a:spcBef>
                        <a:buClr>
                          <a:srgbClr val="D8C9B4"/>
                        </a:buClr>
                        <a:buFont typeface="Wingdings" pitchFamily="2" charset="2"/>
                        <a:defRPr sz="1400">
                          <a:solidFill>
                            <a:schemeClr val="tx1"/>
                          </a:solidFill>
                          <a:latin typeface="Verdana" pitchFamily="34" charset="0"/>
                        </a:defRPr>
                      </a:lvl5pPr>
                      <a:lvl6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6pPr>
                      <a:lvl7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7pPr>
                      <a:lvl8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8pPr>
                      <a:lvl9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9pPr>
                    </a:lstStyle>
                    <a:p>
                      <a:pPr marL="0" marR="0" lvl="0" indent="0" algn="l" defTabSz="914400" rtl="0" eaLnBrk="0" fontAlgn="base" latinLnBrk="0" hangingPunct="0">
                        <a:lnSpc>
                          <a:spcPct val="100000"/>
                        </a:lnSpc>
                        <a:spcBef>
                          <a:spcPct val="20000"/>
                        </a:spcBef>
                        <a:spcAft>
                          <a:spcPct val="0"/>
                        </a:spcAft>
                        <a:buClr>
                          <a:srgbClr val="D8C9B4"/>
                        </a:buClr>
                        <a:buSzTx/>
                        <a:buFont typeface="Wingdings" pitchFamily="2" charset="2"/>
                        <a:buNone/>
                        <a:tabLst/>
                      </a:pPr>
                      <a:r>
                        <a:rPr kumimoji="0" lang="fr-FR" altLang="fr-FR" sz="1600" b="0" i="0" u="none" strike="noStrike" cap="none" normalizeH="0" baseline="0" smtClean="0">
                          <a:ln>
                            <a:noFill/>
                          </a:ln>
                          <a:solidFill>
                            <a:schemeClr val="tx1"/>
                          </a:solidFill>
                          <a:effectLst/>
                          <a:latin typeface="Myriad Pro" pitchFamily="34" charset="0"/>
                        </a:rPr>
                        <a:t>*   </a:t>
                      </a:r>
                      <a:br>
                        <a:rPr kumimoji="0" lang="fr-FR" altLang="fr-FR" sz="1600" b="0" i="0" u="none" strike="noStrike" cap="none" normalizeH="0" baseline="0" smtClean="0">
                          <a:ln>
                            <a:noFill/>
                          </a:ln>
                          <a:solidFill>
                            <a:schemeClr val="tx1"/>
                          </a:solidFill>
                          <a:effectLst/>
                          <a:latin typeface="Myriad Pro" pitchFamily="34" charset="0"/>
                        </a:rPr>
                      </a:br>
                      <a:r>
                        <a:rPr kumimoji="0" lang="fr-FR" altLang="fr-FR" sz="1600" b="0" i="0" u="none" strike="noStrike" cap="none" normalizeH="0" baseline="0" smtClean="0">
                          <a:ln>
                            <a:noFill/>
                          </a:ln>
                          <a:solidFill>
                            <a:schemeClr val="tx1"/>
                          </a:solidFill>
                          <a:effectLst/>
                          <a:latin typeface="Myriad Pro" pitchFamily="34" charset="0"/>
                        </a:rPr>
                        <a:t>0..*</a:t>
                      </a:r>
                    </a:p>
                  </a:txBody>
                  <a:tcPr horzOverflow="overflow">
                    <a:lnL w="28575"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F69D60"/>
                    </a:solidFill>
                  </a:tcPr>
                </a:tc>
                <a:tc>
                  <a:txBody>
                    <a:bodyPr/>
                    <a:lstStyle>
                      <a:lvl1pPr eaLnBrk="0" hangingPunct="0">
                        <a:spcBef>
                          <a:spcPct val="20000"/>
                        </a:spcBef>
                        <a:buClr>
                          <a:srgbClr val="D8C9B4"/>
                        </a:buClr>
                        <a:buFont typeface="Wingdings" pitchFamily="2" charset="2"/>
                        <a:defRPr sz="2000">
                          <a:solidFill>
                            <a:schemeClr val="tx1"/>
                          </a:solidFill>
                          <a:latin typeface="Verdana" pitchFamily="34" charset="0"/>
                        </a:defRPr>
                      </a:lvl1pPr>
                      <a:lvl2pPr eaLnBrk="0" hangingPunct="0">
                        <a:spcBef>
                          <a:spcPct val="20000"/>
                        </a:spcBef>
                        <a:buClr>
                          <a:srgbClr val="D8C9B4"/>
                        </a:buClr>
                        <a:buFont typeface="Wingdings" pitchFamily="2" charset="2"/>
                        <a:defRPr sz="2000">
                          <a:solidFill>
                            <a:schemeClr val="tx1"/>
                          </a:solidFill>
                          <a:latin typeface="Verdana" pitchFamily="34" charset="0"/>
                        </a:defRPr>
                      </a:lvl2pPr>
                      <a:lvl3pPr eaLnBrk="0" hangingPunct="0">
                        <a:spcBef>
                          <a:spcPct val="20000"/>
                        </a:spcBef>
                        <a:buClr>
                          <a:srgbClr val="D8C9B4"/>
                        </a:buClr>
                        <a:buFont typeface="Wingdings" pitchFamily="2" charset="2"/>
                        <a:defRPr>
                          <a:solidFill>
                            <a:schemeClr val="tx1"/>
                          </a:solidFill>
                          <a:latin typeface="Verdana" pitchFamily="34" charset="0"/>
                        </a:defRPr>
                      </a:lvl3pPr>
                      <a:lvl4pPr eaLnBrk="0" hangingPunct="0">
                        <a:spcBef>
                          <a:spcPct val="20000"/>
                        </a:spcBef>
                        <a:buClr>
                          <a:srgbClr val="D8C9B4"/>
                        </a:buClr>
                        <a:buFont typeface="Wingdings" pitchFamily="2" charset="2"/>
                        <a:defRPr>
                          <a:solidFill>
                            <a:schemeClr val="tx1"/>
                          </a:solidFill>
                          <a:latin typeface="Verdana" pitchFamily="34" charset="0"/>
                        </a:defRPr>
                      </a:lvl4pPr>
                      <a:lvl5pPr eaLnBrk="0" hangingPunct="0">
                        <a:spcBef>
                          <a:spcPct val="20000"/>
                        </a:spcBef>
                        <a:buClr>
                          <a:srgbClr val="D8C9B4"/>
                        </a:buClr>
                        <a:buFont typeface="Wingdings" pitchFamily="2" charset="2"/>
                        <a:defRPr sz="1400">
                          <a:solidFill>
                            <a:schemeClr val="tx1"/>
                          </a:solidFill>
                          <a:latin typeface="Verdana" pitchFamily="34" charset="0"/>
                        </a:defRPr>
                      </a:lvl5pPr>
                      <a:lvl6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6pPr>
                      <a:lvl7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7pPr>
                      <a:lvl8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8pPr>
                      <a:lvl9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9pPr>
                    </a:lstStyle>
                    <a:p>
                      <a:pPr marL="0" marR="0" lvl="0" indent="0" algn="l" defTabSz="914400" rtl="0" eaLnBrk="0" fontAlgn="base" latinLnBrk="0" hangingPunct="0">
                        <a:lnSpc>
                          <a:spcPct val="100000"/>
                        </a:lnSpc>
                        <a:spcBef>
                          <a:spcPct val="20000"/>
                        </a:spcBef>
                        <a:spcAft>
                          <a:spcPct val="0"/>
                        </a:spcAft>
                        <a:buClr>
                          <a:srgbClr val="D8C9B4"/>
                        </a:buClr>
                        <a:buSzTx/>
                        <a:buFont typeface="Wingdings" pitchFamily="2" charset="2"/>
                        <a:buNone/>
                        <a:tabLst/>
                      </a:pPr>
                      <a:r>
                        <a:rPr kumimoji="0" lang="fr-FR" altLang="fr-FR" sz="1600" b="0" i="0" u="none" strike="noStrike" cap="none" normalizeH="0" baseline="0" smtClean="0">
                          <a:ln>
                            <a:noFill/>
                          </a:ln>
                          <a:solidFill>
                            <a:schemeClr val="tx1"/>
                          </a:solidFill>
                          <a:effectLst/>
                          <a:latin typeface="Myriad Pro" pitchFamily="34" charset="0"/>
                        </a:rPr>
                        <a:t>De 0 à plusieurs</a:t>
                      </a:r>
                    </a:p>
                    <a:p>
                      <a:pPr marL="0" marR="0" lvl="0" indent="0" algn="l" defTabSz="914400" rtl="0" eaLnBrk="0" fontAlgn="base" latinLnBrk="0" hangingPunct="0">
                        <a:lnSpc>
                          <a:spcPct val="100000"/>
                        </a:lnSpc>
                        <a:spcBef>
                          <a:spcPct val="20000"/>
                        </a:spcBef>
                        <a:spcAft>
                          <a:spcPct val="0"/>
                        </a:spcAft>
                        <a:buClr>
                          <a:srgbClr val="D8C9B4"/>
                        </a:buClr>
                        <a:buSzTx/>
                        <a:buFont typeface="Wingdings" pitchFamily="2" charset="2"/>
                        <a:buNone/>
                        <a:tabLst/>
                      </a:pPr>
                      <a:endParaRPr kumimoji="0" lang="fr-FR" altLang="fr-FR" sz="1600" b="0" i="0" u="none" strike="noStrike" cap="none" normalizeH="0" baseline="0" smtClean="0">
                        <a:ln>
                          <a:noFill/>
                        </a:ln>
                        <a:solidFill>
                          <a:schemeClr val="tx1"/>
                        </a:solidFill>
                        <a:effectLst/>
                        <a:latin typeface="Myriad Pro" pitchFamily="34" charset="0"/>
                      </a:endParaRPr>
                    </a:p>
                  </a:txBody>
                  <a:tcPr horzOverflow="overflow">
                    <a:lnL w="12700" cap="flat" cmpd="sng" algn="ctr">
                      <a:solidFill>
                        <a:srgbClr val="993300"/>
                      </a:solidFill>
                      <a:prstDash val="solid"/>
                      <a:round/>
                      <a:headEnd type="none" w="med" len="med"/>
                      <a:tailEnd type="none" w="med" len="med"/>
                    </a:lnL>
                    <a:lnR w="28575"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F69D60"/>
                    </a:solidFill>
                  </a:tcPr>
                </a:tc>
              </a:tr>
              <a:tr h="336550">
                <a:tc>
                  <a:txBody>
                    <a:bodyPr/>
                    <a:lstStyle>
                      <a:lvl1pPr eaLnBrk="0" hangingPunct="0">
                        <a:spcBef>
                          <a:spcPct val="20000"/>
                        </a:spcBef>
                        <a:buClr>
                          <a:srgbClr val="D8C9B4"/>
                        </a:buClr>
                        <a:buFont typeface="Wingdings" pitchFamily="2" charset="2"/>
                        <a:defRPr sz="2000">
                          <a:solidFill>
                            <a:schemeClr val="tx1"/>
                          </a:solidFill>
                          <a:latin typeface="Verdana" pitchFamily="34" charset="0"/>
                        </a:defRPr>
                      </a:lvl1pPr>
                      <a:lvl2pPr eaLnBrk="0" hangingPunct="0">
                        <a:spcBef>
                          <a:spcPct val="20000"/>
                        </a:spcBef>
                        <a:buClr>
                          <a:srgbClr val="D8C9B4"/>
                        </a:buClr>
                        <a:buFont typeface="Wingdings" pitchFamily="2" charset="2"/>
                        <a:defRPr sz="2000">
                          <a:solidFill>
                            <a:schemeClr val="tx1"/>
                          </a:solidFill>
                          <a:latin typeface="Verdana" pitchFamily="34" charset="0"/>
                        </a:defRPr>
                      </a:lvl2pPr>
                      <a:lvl3pPr eaLnBrk="0" hangingPunct="0">
                        <a:spcBef>
                          <a:spcPct val="20000"/>
                        </a:spcBef>
                        <a:buClr>
                          <a:srgbClr val="D8C9B4"/>
                        </a:buClr>
                        <a:buFont typeface="Wingdings" pitchFamily="2" charset="2"/>
                        <a:defRPr>
                          <a:solidFill>
                            <a:schemeClr val="tx1"/>
                          </a:solidFill>
                          <a:latin typeface="Verdana" pitchFamily="34" charset="0"/>
                        </a:defRPr>
                      </a:lvl3pPr>
                      <a:lvl4pPr eaLnBrk="0" hangingPunct="0">
                        <a:spcBef>
                          <a:spcPct val="20000"/>
                        </a:spcBef>
                        <a:buClr>
                          <a:srgbClr val="D8C9B4"/>
                        </a:buClr>
                        <a:buFont typeface="Wingdings" pitchFamily="2" charset="2"/>
                        <a:defRPr>
                          <a:solidFill>
                            <a:schemeClr val="tx1"/>
                          </a:solidFill>
                          <a:latin typeface="Verdana" pitchFamily="34" charset="0"/>
                        </a:defRPr>
                      </a:lvl4pPr>
                      <a:lvl5pPr eaLnBrk="0" hangingPunct="0">
                        <a:spcBef>
                          <a:spcPct val="20000"/>
                        </a:spcBef>
                        <a:buClr>
                          <a:srgbClr val="D8C9B4"/>
                        </a:buClr>
                        <a:buFont typeface="Wingdings" pitchFamily="2" charset="2"/>
                        <a:defRPr sz="1400">
                          <a:solidFill>
                            <a:schemeClr val="tx1"/>
                          </a:solidFill>
                          <a:latin typeface="Verdana" pitchFamily="34" charset="0"/>
                        </a:defRPr>
                      </a:lvl5pPr>
                      <a:lvl6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6pPr>
                      <a:lvl7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7pPr>
                      <a:lvl8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8pPr>
                      <a:lvl9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9pPr>
                    </a:lstStyle>
                    <a:p>
                      <a:pPr marL="0" marR="0" lvl="0" indent="0" algn="l" defTabSz="914400" rtl="0" eaLnBrk="0" fontAlgn="base" latinLnBrk="0" hangingPunct="0">
                        <a:lnSpc>
                          <a:spcPct val="100000"/>
                        </a:lnSpc>
                        <a:spcBef>
                          <a:spcPct val="20000"/>
                        </a:spcBef>
                        <a:spcAft>
                          <a:spcPct val="0"/>
                        </a:spcAft>
                        <a:buClr>
                          <a:srgbClr val="D8C9B4"/>
                        </a:buClr>
                        <a:buSzTx/>
                        <a:buFont typeface="Wingdings" pitchFamily="2" charset="2"/>
                        <a:buNone/>
                        <a:tabLst/>
                      </a:pPr>
                      <a:r>
                        <a:rPr kumimoji="0" lang="fr-FR" altLang="fr-FR" sz="1600" b="0" i="0" u="none" strike="noStrike" cap="none" normalizeH="0" baseline="0" smtClean="0">
                          <a:ln>
                            <a:noFill/>
                          </a:ln>
                          <a:solidFill>
                            <a:schemeClr val="tx1"/>
                          </a:solidFill>
                          <a:effectLst/>
                          <a:latin typeface="Myriad Pro" pitchFamily="34" charset="0"/>
                        </a:rPr>
                        <a:t>1..*</a:t>
                      </a:r>
                    </a:p>
                  </a:txBody>
                  <a:tcPr horzOverflow="overflow">
                    <a:lnL w="28575"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28575" cap="flat" cmpd="sng" algn="ctr">
                      <a:solidFill>
                        <a:srgbClr val="993300"/>
                      </a:solidFill>
                      <a:prstDash val="solid"/>
                      <a:round/>
                      <a:headEnd type="none" w="med" len="med"/>
                      <a:tailEnd type="none" w="med" len="med"/>
                    </a:lnB>
                    <a:lnTlToBr>
                      <a:noFill/>
                    </a:lnTlToBr>
                    <a:lnBlToTr>
                      <a:noFill/>
                    </a:lnBlToTr>
                    <a:solidFill>
                      <a:srgbClr val="F69D60"/>
                    </a:solidFill>
                  </a:tcPr>
                </a:tc>
                <a:tc>
                  <a:txBody>
                    <a:bodyPr/>
                    <a:lstStyle>
                      <a:lvl1pPr eaLnBrk="0" hangingPunct="0">
                        <a:spcBef>
                          <a:spcPct val="20000"/>
                        </a:spcBef>
                        <a:buClr>
                          <a:srgbClr val="D8C9B4"/>
                        </a:buClr>
                        <a:buFont typeface="Wingdings" pitchFamily="2" charset="2"/>
                        <a:defRPr sz="2000">
                          <a:solidFill>
                            <a:schemeClr val="tx1"/>
                          </a:solidFill>
                          <a:latin typeface="Verdana" pitchFamily="34" charset="0"/>
                        </a:defRPr>
                      </a:lvl1pPr>
                      <a:lvl2pPr eaLnBrk="0" hangingPunct="0">
                        <a:spcBef>
                          <a:spcPct val="20000"/>
                        </a:spcBef>
                        <a:buClr>
                          <a:srgbClr val="D8C9B4"/>
                        </a:buClr>
                        <a:buFont typeface="Wingdings" pitchFamily="2" charset="2"/>
                        <a:defRPr sz="2000">
                          <a:solidFill>
                            <a:schemeClr val="tx1"/>
                          </a:solidFill>
                          <a:latin typeface="Verdana" pitchFamily="34" charset="0"/>
                        </a:defRPr>
                      </a:lvl2pPr>
                      <a:lvl3pPr eaLnBrk="0" hangingPunct="0">
                        <a:spcBef>
                          <a:spcPct val="20000"/>
                        </a:spcBef>
                        <a:buClr>
                          <a:srgbClr val="D8C9B4"/>
                        </a:buClr>
                        <a:buFont typeface="Wingdings" pitchFamily="2" charset="2"/>
                        <a:defRPr>
                          <a:solidFill>
                            <a:schemeClr val="tx1"/>
                          </a:solidFill>
                          <a:latin typeface="Verdana" pitchFamily="34" charset="0"/>
                        </a:defRPr>
                      </a:lvl3pPr>
                      <a:lvl4pPr eaLnBrk="0" hangingPunct="0">
                        <a:spcBef>
                          <a:spcPct val="20000"/>
                        </a:spcBef>
                        <a:buClr>
                          <a:srgbClr val="D8C9B4"/>
                        </a:buClr>
                        <a:buFont typeface="Wingdings" pitchFamily="2" charset="2"/>
                        <a:defRPr>
                          <a:solidFill>
                            <a:schemeClr val="tx1"/>
                          </a:solidFill>
                          <a:latin typeface="Verdana" pitchFamily="34" charset="0"/>
                        </a:defRPr>
                      </a:lvl4pPr>
                      <a:lvl5pPr eaLnBrk="0" hangingPunct="0">
                        <a:spcBef>
                          <a:spcPct val="20000"/>
                        </a:spcBef>
                        <a:buClr>
                          <a:srgbClr val="D8C9B4"/>
                        </a:buClr>
                        <a:buFont typeface="Wingdings" pitchFamily="2" charset="2"/>
                        <a:defRPr sz="1400">
                          <a:solidFill>
                            <a:schemeClr val="tx1"/>
                          </a:solidFill>
                          <a:latin typeface="Verdana" pitchFamily="34" charset="0"/>
                        </a:defRPr>
                      </a:lvl5pPr>
                      <a:lvl6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6pPr>
                      <a:lvl7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7pPr>
                      <a:lvl8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8pPr>
                      <a:lvl9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9pPr>
                    </a:lstStyle>
                    <a:p>
                      <a:pPr marL="0" marR="0" lvl="0" indent="0" algn="l" defTabSz="914400" rtl="0" eaLnBrk="0" fontAlgn="base" latinLnBrk="0" hangingPunct="0">
                        <a:lnSpc>
                          <a:spcPct val="100000"/>
                        </a:lnSpc>
                        <a:spcBef>
                          <a:spcPct val="20000"/>
                        </a:spcBef>
                        <a:spcAft>
                          <a:spcPct val="0"/>
                        </a:spcAft>
                        <a:buClr>
                          <a:srgbClr val="D8C9B4"/>
                        </a:buClr>
                        <a:buSzTx/>
                        <a:buFont typeface="Wingdings" pitchFamily="2" charset="2"/>
                        <a:buNone/>
                        <a:tabLst/>
                      </a:pPr>
                      <a:r>
                        <a:rPr kumimoji="0" lang="fr-FR" altLang="fr-FR" sz="1600" b="0" i="0" u="none" strike="noStrike" cap="none" normalizeH="0" baseline="0" smtClean="0">
                          <a:ln>
                            <a:noFill/>
                          </a:ln>
                          <a:solidFill>
                            <a:schemeClr val="tx1"/>
                          </a:solidFill>
                          <a:effectLst/>
                          <a:latin typeface="Myriad Pro" pitchFamily="34" charset="0"/>
                        </a:rPr>
                        <a:t>De un à plusieurs</a:t>
                      </a:r>
                    </a:p>
                  </a:txBody>
                  <a:tcPr horzOverflow="overflow">
                    <a:lnL w="12700" cap="flat" cmpd="sng" algn="ctr">
                      <a:solidFill>
                        <a:srgbClr val="993300"/>
                      </a:solidFill>
                      <a:prstDash val="solid"/>
                      <a:round/>
                      <a:headEnd type="none" w="med" len="med"/>
                      <a:tailEnd type="none" w="med" len="med"/>
                    </a:lnL>
                    <a:lnR w="28575"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28575" cap="flat" cmpd="sng" algn="ctr">
                      <a:solidFill>
                        <a:srgbClr val="993300"/>
                      </a:solidFill>
                      <a:prstDash val="solid"/>
                      <a:round/>
                      <a:headEnd type="none" w="med" len="med"/>
                      <a:tailEnd type="none" w="med" len="med"/>
                    </a:lnB>
                    <a:lnTlToBr>
                      <a:noFill/>
                    </a:lnTlToBr>
                    <a:lnBlToTr>
                      <a:noFill/>
                    </a:lnBlToTr>
                    <a:solidFill>
                      <a:srgbClr val="F69D60"/>
                    </a:solidFill>
                  </a:tcPr>
                </a:tc>
              </a:tr>
            </a:tbl>
          </a:graphicData>
        </a:graphic>
      </p:graphicFrame>
      <p:graphicFrame>
        <p:nvGraphicFramePr>
          <p:cNvPr id="60479" name="Group 63"/>
          <p:cNvGraphicFramePr>
            <a:graphicFrameLocks noGrp="1"/>
          </p:cNvGraphicFramePr>
          <p:nvPr/>
        </p:nvGraphicFramePr>
        <p:xfrm>
          <a:off x="2667000" y="3962400"/>
          <a:ext cx="3810000" cy="579120"/>
        </p:xfrm>
        <a:graphic>
          <a:graphicData uri="http://schemas.openxmlformats.org/drawingml/2006/table">
            <a:tbl>
              <a:tblPr/>
              <a:tblGrid>
                <a:gridCol w="1905000"/>
                <a:gridCol w="1905000"/>
              </a:tblGrid>
              <a:tr h="381000">
                <a:tc>
                  <a:txBody>
                    <a:bodyPr/>
                    <a:lstStyle>
                      <a:lvl1pPr eaLnBrk="0" hangingPunct="0">
                        <a:spcBef>
                          <a:spcPct val="20000"/>
                        </a:spcBef>
                        <a:buClr>
                          <a:srgbClr val="D8C9B4"/>
                        </a:buClr>
                        <a:buFont typeface="Wingdings" pitchFamily="2" charset="2"/>
                        <a:defRPr sz="2000">
                          <a:solidFill>
                            <a:schemeClr val="tx1"/>
                          </a:solidFill>
                          <a:latin typeface="Verdana" pitchFamily="34" charset="0"/>
                        </a:defRPr>
                      </a:lvl1pPr>
                      <a:lvl2pPr eaLnBrk="0" hangingPunct="0">
                        <a:spcBef>
                          <a:spcPct val="20000"/>
                        </a:spcBef>
                        <a:buClr>
                          <a:srgbClr val="D8C9B4"/>
                        </a:buClr>
                        <a:buFont typeface="Wingdings" pitchFamily="2" charset="2"/>
                        <a:defRPr sz="2000">
                          <a:solidFill>
                            <a:schemeClr val="tx1"/>
                          </a:solidFill>
                          <a:latin typeface="Verdana" pitchFamily="34" charset="0"/>
                        </a:defRPr>
                      </a:lvl2pPr>
                      <a:lvl3pPr eaLnBrk="0" hangingPunct="0">
                        <a:spcBef>
                          <a:spcPct val="20000"/>
                        </a:spcBef>
                        <a:buClr>
                          <a:srgbClr val="D8C9B4"/>
                        </a:buClr>
                        <a:buFont typeface="Wingdings" pitchFamily="2" charset="2"/>
                        <a:defRPr>
                          <a:solidFill>
                            <a:schemeClr val="tx1"/>
                          </a:solidFill>
                          <a:latin typeface="Verdana" pitchFamily="34" charset="0"/>
                        </a:defRPr>
                      </a:lvl3pPr>
                      <a:lvl4pPr eaLnBrk="0" hangingPunct="0">
                        <a:spcBef>
                          <a:spcPct val="20000"/>
                        </a:spcBef>
                        <a:buClr>
                          <a:srgbClr val="D8C9B4"/>
                        </a:buClr>
                        <a:buFont typeface="Wingdings" pitchFamily="2" charset="2"/>
                        <a:defRPr>
                          <a:solidFill>
                            <a:schemeClr val="tx1"/>
                          </a:solidFill>
                          <a:latin typeface="Verdana" pitchFamily="34" charset="0"/>
                        </a:defRPr>
                      </a:lvl4pPr>
                      <a:lvl5pPr eaLnBrk="0" hangingPunct="0">
                        <a:spcBef>
                          <a:spcPct val="20000"/>
                        </a:spcBef>
                        <a:buClr>
                          <a:srgbClr val="D8C9B4"/>
                        </a:buClr>
                        <a:buFont typeface="Wingdings" pitchFamily="2" charset="2"/>
                        <a:defRPr sz="1400">
                          <a:solidFill>
                            <a:schemeClr val="tx1"/>
                          </a:solidFill>
                          <a:latin typeface="Verdana" pitchFamily="34" charset="0"/>
                        </a:defRPr>
                      </a:lvl5pPr>
                      <a:lvl6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6pPr>
                      <a:lvl7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7pPr>
                      <a:lvl8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8pPr>
                      <a:lvl9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9pPr>
                    </a:lstStyle>
                    <a:p>
                      <a:pPr marL="0" marR="0" lvl="0" indent="0" algn="l" defTabSz="914400" rtl="0" eaLnBrk="0" fontAlgn="base" latinLnBrk="0" hangingPunct="0">
                        <a:lnSpc>
                          <a:spcPct val="100000"/>
                        </a:lnSpc>
                        <a:spcBef>
                          <a:spcPct val="20000"/>
                        </a:spcBef>
                        <a:spcAft>
                          <a:spcPct val="0"/>
                        </a:spcAft>
                        <a:buClr>
                          <a:srgbClr val="D8C9B4"/>
                        </a:buClr>
                        <a:buSzTx/>
                        <a:buFont typeface="Wingdings" pitchFamily="2" charset="2"/>
                        <a:buNone/>
                        <a:tabLst/>
                      </a:pPr>
                      <a:r>
                        <a:rPr kumimoji="0" lang="fr-FR" altLang="fr-FR" sz="1600" b="0" i="0" u="none" strike="noStrike" cap="none" normalizeH="0" baseline="0" smtClean="0">
                          <a:ln>
                            <a:noFill/>
                          </a:ln>
                          <a:solidFill>
                            <a:schemeClr val="tx1"/>
                          </a:solidFill>
                          <a:effectLst/>
                          <a:latin typeface="Myriad Pro" pitchFamily="34" charset="0"/>
                        </a:rPr>
                        <a:t>M..N</a:t>
                      </a:r>
                    </a:p>
                  </a:txBody>
                  <a:tcPr anchor="ctr" horzOverflow="overflow">
                    <a:lnL w="28575"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8575" cap="flat" cmpd="sng" algn="ctr">
                      <a:solidFill>
                        <a:srgbClr val="993300"/>
                      </a:solidFill>
                      <a:prstDash val="solid"/>
                      <a:round/>
                      <a:headEnd type="none" w="med" len="med"/>
                      <a:tailEnd type="none" w="med" len="med"/>
                    </a:lnT>
                    <a:lnB w="28575" cap="flat" cmpd="sng" algn="ctr">
                      <a:solidFill>
                        <a:srgbClr val="993300"/>
                      </a:solidFill>
                      <a:prstDash val="solid"/>
                      <a:round/>
                      <a:headEnd type="none" w="med" len="med"/>
                      <a:tailEnd type="none" w="med" len="med"/>
                    </a:lnB>
                    <a:lnTlToBr>
                      <a:noFill/>
                    </a:lnTlToBr>
                    <a:lnBlToTr>
                      <a:noFill/>
                    </a:lnBlToTr>
                    <a:solidFill>
                      <a:srgbClr val="F69D60"/>
                    </a:solidFill>
                  </a:tcPr>
                </a:tc>
                <a:tc>
                  <a:txBody>
                    <a:bodyPr/>
                    <a:lstStyle>
                      <a:lvl1pPr eaLnBrk="0" hangingPunct="0">
                        <a:spcBef>
                          <a:spcPct val="20000"/>
                        </a:spcBef>
                        <a:buClr>
                          <a:srgbClr val="D8C9B4"/>
                        </a:buClr>
                        <a:buFont typeface="Wingdings" pitchFamily="2" charset="2"/>
                        <a:defRPr sz="2000">
                          <a:solidFill>
                            <a:schemeClr val="tx1"/>
                          </a:solidFill>
                          <a:latin typeface="Verdana" pitchFamily="34" charset="0"/>
                        </a:defRPr>
                      </a:lvl1pPr>
                      <a:lvl2pPr eaLnBrk="0" hangingPunct="0">
                        <a:spcBef>
                          <a:spcPct val="20000"/>
                        </a:spcBef>
                        <a:buClr>
                          <a:srgbClr val="D8C9B4"/>
                        </a:buClr>
                        <a:buFont typeface="Wingdings" pitchFamily="2" charset="2"/>
                        <a:defRPr sz="2000">
                          <a:solidFill>
                            <a:schemeClr val="tx1"/>
                          </a:solidFill>
                          <a:latin typeface="Verdana" pitchFamily="34" charset="0"/>
                        </a:defRPr>
                      </a:lvl2pPr>
                      <a:lvl3pPr eaLnBrk="0" hangingPunct="0">
                        <a:spcBef>
                          <a:spcPct val="20000"/>
                        </a:spcBef>
                        <a:buClr>
                          <a:srgbClr val="D8C9B4"/>
                        </a:buClr>
                        <a:buFont typeface="Wingdings" pitchFamily="2" charset="2"/>
                        <a:defRPr>
                          <a:solidFill>
                            <a:schemeClr val="tx1"/>
                          </a:solidFill>
                          <a:latin typeface="Verdana" pitchFamily="34" charset="0"/>
                        </a:defRPr>
                      </a:lvl3pPr>
                      <a:lvl4pPr eaLnBrk="0" hangingPunct="0">
                        <a:spcBef>
                          <a:spcPct val="20000"/>
                        </a:spcBef>
                        <a:buClr>
                          <a:srgbClr val="D8C9B4"/>
                        </a:buClr>
                        <a:buFont typeface="Wingdings" pitchFamily="2" charset="2"/>
                        <a:defRPr>
                          <a:solidFill>
                            <a:schemeClr val="tx1"/>
                          </a:solidFill>
                          <a:latin typeface="Verdana" pitchFamily="34" charset="0"/>
                        </a:defRPr>
                      </a:lvl4pPr>
                      <a:lvl5pPr eaLnBrk="0" hangingPunct="0">
                        <a:spcBef>
                          <a:spcPct val="20000"/>
                        </a:spcBef>
                        <a:buClr>
                          <a:srgbClr val="D8C9B4"/>
                        </a:buClr>
                        <a:buFont typeface="Wingdings" pitchFamily="2" charset="2"/>
                        <a:defRPr sz="1400">
                          <a:solidFill>
                            <a:schemeClr val="tx1"/>
                          </a:solidFill>
                          <a:latin typeface="Verdana" pitchFamily="34" charset="0"/>
                        </a:defRPr>
                      </a:lvl5pPr>
                      <a:lvl6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6pPr>
                      <a:lvl7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7pPr>
                      <a:lvl8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8pPr>
                      <a:lvl9pPr eaLnBrk="0" fontAlgn="base" hangingPunct="0">
                        <a:spcBef>
                          <a:spcPct val="20000"/>
                        </a:spcBef>
                        <a:spcAft>
                          <a:spcPct val="0"/>
                        </a:spcAft>
                        <a:buClr>
                          <a:srgbClr val="D8C9B4"/>
                        </a:buClr>
                        <a:buFont typeface="Wingdings" pitchFamily="2" charset="2"/>
                        <a:defRPr sz="1400">
                          <a:solidFill>
                            <a:schemeClr val="tx1"/>
                          </a:solidFill>
                          <a:latin typeface="Verdana" pitchFamily="34" charset="0"/>
                        </a:defRPr>
                      </a:lvl9pPr>
                    </a:lstStyle>
                    <a:p>
                      <a:pPr marL="0" marR="0" lvl="0" indent="0" algn="l" defTabSz="914400" rtl="0" eaLnBrk="0" fontAlgn="base" latinLnBrk="0" hangingPunct="0">
                        <a:lnSpc>
                          <a:spcPct val="100000"/>
                        </a:lnSpc>
                        <a:spcBef>
                          <a:spcPct val="20000"/>
                        </a:spcBef>
                        <a:spcAft>
                          <a:spcPct val="0"/>
                        </a:spcAft>
                        <a:buClr>
                          <a:srgbClr val="D8C9B4"/>
                        </a:buClr>
                        <a:buSzTx/>
                        <a:buFont typeface="Wingdings" pitchFamily="2" charset="2"/>
                        <a:buNone/>
                        <a:tabLst/>
                      </a:pPr>
                      <a:r>
                        <a:rPr kumimoji="0" lang="fr-FR" altLang="fr-FR" sz="1600" b="0" i="0" u="none" strike="noStrike" cap="none" normalizeH="0" baseline="0" smtClean="0">
                          <a:ln>
                            <a:noFill/>
                          </a:ln>
                          <a:solidFill>
                            <a:schemeClr val="tx1"/>
                          </a:solidFill>
                          <a:effectLst/>
                          <a:latin typeface="Myriad Pro" pitchFamily="34" charset="0"/>
                        </a:rPr>
                        <a:t>De m à n occurences</a:t>
                      </a:r>
                    </a:p>
                  </a:txBody>
                  <a:tcPr anchor="ctr" horzOverflow="overflow">
                    <a:lnL w="12700" cap="flat" cmpd="sng" algn="ctr">
                      <a:solidFill>
                        <a:srgbClr val="993300"/>
                      </a:solidFill>
                      <a:prstDash val="solid"/>
                      <a:round/>
                      <a:headEnd type="none" w="med" len="med"/>
                      <a:tailEnd type="none" w="med" len="med"/>
                    </a:lnL>
                    <a:lnR w="28575" cap="flat" cmpd="sng" algn="ctr">
                      <a:solidFill>
                        <a:srgbClr val="993300"/>
                      </a:solidFill>
                      <a:prstDash val="solid"/>
                      <a:round/>
                      <a:headEnd type="none" w="med" len="med"/>
                      <a:tailEnd type="none" w="med" len="med"/>
                    </a:lnR>
                    <a:lnT w="28575" cap="flat" cmpd="sng" algn="ctr">
                      <a:solidFill>
                        <a:srgbClr val="993300"/>
                      </a:solidFill>
                      <a:prstDash val="solid"/>
                      <a:round/>
                      <a:headEnd type="none" w="med" len="med"/>
                      <a:tailEnd type="none" w="med" len="med"/>
                    </a:lnT>
                    <a:lnB w="28575" cap="flat" cmpd="sng" algn="ctr">
                      <a:solidFill>
                        <a:srgbClr val="993300"/>
                      </a:solidFill>
                      <a:prstDash val="solid"/>
                      <a:round/>
                      <a:headEnd type="none" w="med" len="med"/>
                      <a:tailEnd type="none" w="med" len="med"/>
                    </a:lnB>
                    <a:lnTlToBr>
                      <a:noFill/>
                    </a:lnTlToBr>
                    <a:lnBlToTr>
                      <a:noFill/>
                    </a:lnBlToTr>
                    <a:solidFill>
                      <a:srgbClr val="F69D60"/>
                    </a:solidFill>
                  </a:tcPr>
                </a:tc>
              </a:tr>
            </a:tbl>
          </a:graphicData>
        </a:graphic>
      </p:graphicFrame>
      <p:sp>
        <p:nvSpPr>
          <p:cNvPr id="60469" name="Text Box 53"/>
          <p:cNvSpPr txBox="1">
            <a:spLocks noChangeArrowheads="1"/>
          </p:cNvSpPr>
          <p:nvPr/>
        </p:nvSpPr>
        <p:spPr bwMode="auto">
          <a:xfrm>
            <a:off x="7696200" y="5348288"/>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sz="1600">
                <a:solidFill>
                  <a:srgbClr val="0033CC"/>
                </a:solidFill>
                <a:latin typeface="Myriad Pro" pitchFamily="34" charset="0"/>
              </a:rPr>
              <a:t>0..1</a:t>
            </a:r>
          </a:p>
        </p:txBody>
      </p:sp>
      <p:sp>
        <p:nvSpPr>
          <p:cNvPr id="60470" name="Text Box 54"/>
          <p:cNvSpPr txBox="1">
            <a:spLocks noChangeArrowheads="1"/>
          </p:cNvSpPr>
          <p:nvPr/>
        </p:nvSpPr>
        <p:spPr bwMode="auto">
          <a:xfrm>
            <a:off x="7162800" y="43434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sz="1600">
                <a:solidFill>
                  <a:srgbClr val="0033CC"/>
                </a:solidFill>
                <a:latin typeface="Myriad Pro" pitchFamily="34" charset="0"/>
              </a:rPr>
              <a:t>0..*</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295400" y="228600"/>
            <a:ext cx="7772400" cy="914400"/>
          </a:xfrm>
        </p:spPr>
        <p:txBody>
          <a:bodyPr/>
          <a:lstStyle/>
          <a:p>
            <a:r>
              <a:rPr lang="fr-FR" altLang="fr-FR" sz="2400">
                <a:solidFill>
                  <a:srgbClr val="993300"/>
                </a:solidFill>
                <a:latin typeface="Myriad Pro" pitchFamily="34" charset="0"/>
              </a:rPr>
              <a:t>Classes et objets</a:t>
            </a:r>
            <a:br>
              <a:rPr lang="fr-FR" altLang="fr-FR" sz="2400">
                <a:solidFill>
                  <a:srgbClr val="993300"/>
                </a:solidFill>
                <a:latin typeface="Myriad Pro" pitchFamily="34" charset="0"/>
              </a:rPr>
            </a:br>
            <a:r>
              <a:rPr lang="fr-FR" altLang="fr-FR" sz="2400">
                <a:solidFill>
                  <a:srgbClr val="993300"/>
                </a:solidFill>
                <a:latin typeface="Myriad Pro" pitchFamily="34" charset="0"/>
              </a:rPr>
              <a:t>Exemple</a:t>
            </a:r>
          </a:p>
        </p:txBody>
      </p:sp>
      <p:grpSp>
        <p:nvGrpSpPr>
          <p:cNvPr id="66567" name="Group 7"/>
          <p:cNvGrpSpPr>
            <a:grpSpLocks/>
          </p:cNvGrpSpPr>
          <p:nvPr/>
        </p:nvGrpSpPr>
        <p:grpSpPr bwMode="auto">
          <a:xfrm>
            <a:off x="1371600" y="1600200"/>
            <a:ext cx="7573963" cy="3717925"/>
            <a:chOff x="864" y="1008"/>
            <a:chExt cx="4771" cy="2342"/>
          </a:xfrm>
        </p:grpSpPr>
        <p:grpSp>
          <p:nvGrpSpPr>
            <p:cNvPr id="66568" name="Group 8"/>
            <p:cNvGrpSpPr>
              <a:grpSpLocks/>
            </p:cNvGrpSpPr>
            <p:nvPr/>
          </p:nvGrpSpPr>
          <p:grpSpPr bwMode="auto">
            <a:xfrm>
              <a:off x="864" y="1515"/>
              <a:ext cx="926" cy="1404"/>
              <a:chOff x="864" y="1515"/>
              <a:chExt cx="926" cy="1404"/>
            </a:xfrm>
          </p:grpSpPr>
          <p:sp>
            <p:nvSpPr>
              <p:cNvPr id="66569" name="Rectangle 9"/>
              <p:cNvSpPr>
                <a:spLocks noChangeArrowheads="1"/>
              </p:cNvSpPr>
              <p:nvPr/>
            </p:nvSpPr>
            <p:spPr bwMode="auto">
              <a:xfrm>
                <a:off x="864" y="1515"/>
                <a:ext cx="926" cy="1404"/>
              </a:xfrm>
              <a:prstGeom prst="rect">
                <a:avLst/>
              </a:prstGeom>
              <a:solidFill>
                <a:srgbClr val="F69D60"/>
              </a:solidFill>
              <a:ln w="0">
                <a:solidFill>
                  <a:srgbClr val="990033"/>
                </a:solidFill>
                <a:miter lim="800000"/>
                <a:headEnd/>
                <a:tailEnd/>
              </a:ln>
            </p:spPr>
            <p:txBody>
              <a:bodyPr/>
              <a:lstStyle/>
              <a:p>
                <a:endParaRPr lang="fr-FR"/>
              </a:p>
            </p:txBody>
          </p:sp>
          <p:sp>
            <p:nvSpPr>
              <p:cNvPr id="66570" name="Rectangle 10"/>
              <p:cNvSpPr>
                <a:spLocks noChangeArrowheads="1"/>
              </p:cNvSpPr>
              <p:nvPr/>
            </p:nvSpPr>
            <p:spPr bwMode="auto">
              <a:xfrm>
                <a:off x="864" y="2358"/>
                <a:ext cx="926" cy="561"/>
              </a:xfrm>
              <a:prstGeom prst="rect">
                <a:avLst/>
              </a:prstGeom>
              <a:solidFill>
                <a:srgbClr val="F69D60"/>
              </a:solidFill>
              <a:ln w="0">
                <a:solidFill>
                  <a:srgbClr val="990033"/>
                </a:solidFill>
                <a:miter lim="800000"/>
                <a:headEnd/>
                <a:tailEnd/>
              </a:ln>
            </p:spPr>
            <p:txBody>
              <a:bodyPr/>
              <a:lstStyle/>
              <a:p>
                <a:endParaRPr lang="fr-FR"/>
              </a:p>
            </p:txBody>
          </p:sp>
          <p:sp>
            <p:nvSpPr>
              <p:cNvPr id="66571" name="Rectangle 11"/>
              <p:cNvSpPr>
                <a:spLocks noChangeArrowheads="1"/>
              </p:cNvSpPr>
              <p:nvPr/>
            </p:nvSpPr>
            <p:spPr bwMode="auto">
              <a:xfrm>
                <a:off x="1113" y="1542"/>
                <a:ext cx="48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Personnes</a:t>
                </a:r>
              </a:p>
            </p:txBody>
          </p:sp>
          <p:sp>
            <p:nvSpPr>
              <p:cNvPr id="66572" name="Rectangle 12"/>
              <p:cNvSpPr>
                <a:spLocks noChangeArrowheads="1"/>
              </p:cNvSpPr>
              <p:nvPr/>
            </p:nvSpPr>
            <p:spPr bwMode="auto">
              <a:xfrm>
                <a:off x="864" y="1706"/>
                <a:ext cx="926" cy="121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66573" name="Rectangle 13"/>
              <p:cNvSpPr>
                <a:spLocks noChangeArrowheads="1"/>
              </p:cNvSpPr>
              <p:nvPr/>
            </p:nvSpPr>
            <p:spPr bwMode="auto">
              <a:xfrm>
                <a:off x="1053" y="1724"/>
                <a:ext cx="40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 strNom</a:t>
                </a:r>
              </a:p>
            </p:txBody>
          </p:sp>
          <p:sp>
            <p:nvSpPr>
              <p:cNvPr id="66574" name="Rectangle 14"/>
              <p:cNvSpPr>
                <a:spLocks noChangeArrowheads="1"/>
              </p:cNvSpPr>
              <p:nvPr/>
            </p:nvSpPr>
            <p:spPr bwMode="auto">
              <a:xfrm>
                <a:off x="1064" y="1869"/>
                <a:ext cx="54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 strPrenom</a:t>
                </a:r>
              </a:p>
            </p:txBody>
          </p:sp>
          <p:sp>
            <p:nvSpPr>
              <p:cNvPr id="66575" name="Rectangle 15"/>
              <p:cNvSpPr>
                <a:spLocks noChangeArrowheads="1"/>
              </p:cNvSpPr>
              <p:nvPr/>
            </p:nvSpPr>
            <p:spPr bwMode="auto">
              <a:xfrm>
                <a:off x="1085" y="2014"/>
                <a:ext cx="67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 datNaissance</a:t>
                </a:r>
              </a:p>
            </p:txBody>
          </p:sp>
          <p:sp>
            <p:nvSpPr>
              <p:cNvPr id="66576" name="Rectangle 16"/>
              <p:cNvSpPr>
                <a:spLocks noChangeArrowheads="1"/>
              </p:cNvSpPr>
              <p:nvPr/>
            </p:nvSpPr>
            <p:spPr bwMode="auto">
              <a:xfrm>
                <a:off x="1078" y="2149"/>
                <a:ext cx="54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 strAdresse</a:t>
                </a:r>
              </a:p>
            </p:txBody>
          </p:sp>
          <p:sp>
            <p:nvSpPr>
              <p:cNvPr id="66577" name="Rectangle 17"/>
              <p:cNvSpPr>
                <a:spLocks noChangeArrowheads="1"/>
              </p:cNvSpPr>
              <p:nvPr/>
            </p:nvSpPr>
            <p:spPr bwMode="auto">
              <a:xfrm>
                <a:off x="1029" y="2439"/>
                <a:ext cx="5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 + creation()</a:t>
                </a:r>
              </a:p>
            </p:txBody>
          </p:sp>
          <p:sp>
            <p:nvSpPr>
              <p:cNvPr id="66578" name="Rectangle 18"/>
              <p:cNvSpPr>
                <a:spLocks noChangeArrowheads="1"/>
              </p:cNvSpPr>
              <p:nvPr/>
            </p:nvSpPr>
            <p:spPr bwMode="auto">
              <a:xfrm>
                <a:off x="1040" y="2584"/>
                <a:ext cx="74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 modification()</a:t>
                </a:r>
              </a:p>
            </p:txBody>
          </p:sp>
          <p:sp>
            <p:nvSpPr>
              <p:cNvPr id="66579" name="Rectangle 19"/>
              <p:cNvSpPr>
                <a:spLocks noChangeArrowheads="1"/>
              </p:cNvSpPr>
              <p:nvPr/>
            </p:nvSpPr>
            <p:spPr bwMode="auto">
              <a:xfrm>
                <a:off x="1058" y="2729"/>
                <a:ext cx="71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 suppression()</a:t>
                </a:r>
              </a:p>
            </p:txBody>
          </p:sp>
        </p:grpSp>
        <p:grpSp>
          <p:nvGrpSpPr>
            <p:cNvPr id="66580" name="Group 20"/>
            <p:cNvGrpSpPr>
              <a:grpSpLocks/>
            </p:cNvGrpSpPr>
            <p:nvPr/>
          </p:nvGrpSpPr>
          <p:grpSpPr bwMode="auto">
            <a:xfrm>
              <a:off x="1790" y="1796"/>
              <a:ext cx="526" cy="218"/>
              <a:chOff x="1790" y="1796"/>
              <a:chExt cx="526" cy="218"/>
            </a:xfrm>
          </p:grpSpPr>
          <p:sp>
            <p:nvSpPr>
              <p:cNvPr id="66581" name="Line 21"/>
              <p:cNvSpPr>
                <a:spLocks noChangeShapeType="1"/>
              </p:cNvSpPr>
              <p:nvPr/>
            </p:nvSpPr>
            <p:spPr bwMode="auto">
              <a:xfrm flipH="1">
                <a:off x="1790" y="1796"/>
                <a:ext cx="526" cy="21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6582" name="Freeform 22"/>
              <p:cNvSpPr>
                <a:spLocks/>
              </p:cNvSpPr>
              <p:nvPr/>
            </p:nvSpPr>
            <p:spPr bwMode="auto">
              <a:xfrm>
                <a:off x="1790" y="1887"/>
                <a:ext cx="191" cy="127"/>
              </a:xfrm>
              <a:custGeom>
                <a:avLst/>
                <a:gdLst>
                  <a:gd name="T0" fmla="*/ 0 w 191"/>
                  <a:gd name="T1" fmla="*/ 127 h 127"/>
                  <a:gd name="T2" fmla="*/ 191 w 191"/>
                  <a:gd name="T3" fmla="*/ 117 h 127"/>
                  <a:gd name="T4" fmla="*/ 136 w 191"/>
                  <a:gd name="T5" fmla="*/ 0 h 127"/>
                  <a:gd name="T6" fmla="*/ 0 w 191"/>
                  <a:gd name="T7" fmla="*/ 127 h 127"/>
                </a:gdLst>
                <a:ahLst/>
                <a:cxnLst>
                  <a:cxn ang="0">
                    <a:pos x="T0" y="T1"/>
                  </a:cxn>
                  <a:cxn ang="0">
                    <a:pos x="T2" y="T3"/>
                  </a:cxn>
                  <a:cxn ang="0">
                    <a:pos x="T4" y="T5"/>
                  </a:cxn>
                  <a:cxn ang="0">
                    <a:pos x="T6" y="T7"/>
                  </a:cxn>
                </a:cxnLst>
                <a:rect l="0" t="0" r="r" b="b"/>
                <a:pathLst>
                  <a:path w="191" h="127">
                    <a:moveTo>
                      <a:pt x="0" y="127"/>
                    </a:moveTo>
                    <a:lnTo>
                      <a:pt x="191" y="117"/>
                    </a:lnTo>
                    <a:lnTo>
                      <a:pt x="136" y="0"/>
                    </a:lnTo>
                    <a:lnTo>
                      <a:pt x="0" y="127"/>
                    </a:lnTo>
                    <a:close/>
                  </a:path>
                </a:pathLst>
              </a:custGeom>
              <a:solidFill>
                <a:srgbClr val="FFFFFF"/>
              </a:solidFill>
              <a:ln w="0">
                <a:solidFill>
                  <a:srgbClr val="990033"/>
                </a:solidFill>
                <a:prstDash val="solid"/>
                <a:round/>
                <a:headEnd/>
                <a:tailEnd/>
              </a:ln>
            </p:spPr>
            <p:txBody>
              <a:bodyPr/>
              <a:lstStyle/>
              <a:p>
                <a:endParaRPr lang="fr-FR"/>
              </a:p>
            </p:txBody>
          </p:sp>
        </p:grpSp>
        <p:sp>
          <p:nvSpPr>
            <p:cNvPr id="66583" name="Rectangle 23"/>
            <p:cNvSpPr>
              <a:spLocks noChangeArrowheads="1"/>
            </p:cNvSpPr>
            <p:nvPr/>
          </p:nvSpPr>
          <p:spPr bwMode="auto">
            <a:xfrm>
              <a:off x="4747" y="2919"/>
              <a:ext cx="14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0..*</a:t>
              </a:r>
            </a:p>
          </p:txBody>
        </p:sp>
        <p:sp>
          <p:nvSpPr>
            <p:cNvPr id="66584" name="Rectangle 24"/>
            <p:cNvSpPr>
              <a:spLocks noChangeArrowheads="1"/>
            </p:cNvSpPr>
            <p:nvPr/>
          </p:nvSpPr>
          <p:spPr bwMode="auto">
            <a:xfrm>
              <a:off x="5318" y="2747"/>
              <a:ext cx="14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0..*</a:t>
              </a:r>
            </a:p>
          </p:txBody>
        </p:sp>
        <p:sp>
          <p:nvSpPr>
            <p:cNvPr id="66585" name="Rectangle 25"/>
            <p:cNvSpPr>
              <a:spLocks noChangeArrowheads="1"/>
            </p:cNvSpPr>
            <p:nvPr/>
          </p:nvSpPr>
          <p:spPr bwMode="auto">
            <a:xfrm>
              <a:off x="5010" y="2285"/>
              <a:ext cx="14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0..*</a:t>
              </a:r>
            </a:p>
          </p:txBody>
        </p:sp>
        <p:sp>
          <p:nvSpPr>
            <p:cNvPr id="66586" name="Rectangle 26"/>
            <p:cNvSpPr>
              <a:spLocks noChangeArrowheads="1"/>
            </p:cNvSpPr>
            <p:nvPr/>
          </p:nvSpPr>
          <p:spPr bwMode="auto">
            <a:xfrm>
              <a:off x="3476" y="1651"/>
              <a:ext cx="14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0..*</a:t>
              </a:r>
            </a:p>
          </p:txBody>
        </p:sp>
        <p:grpSp>
          <p:nvGrpSpPr>
            <p:cNvPr id="66587" name="Group 27"/>
            <p:cNvGrpSpPr>
              <a:grpSpLocks/>
            </p:cNvGrpSpPr>
            <p:nvPr/>
          </p:nvGrpSpPr>
          <p:grpSpPr bwMode="auto">
            <a:xfrm>
              <a:off x="3406" y="1271"/>
              <a:ext cx="1753" cy="1224"/>
              <a:chOff x="3406" y="1271"/>
              <a:chExt cx="1753" cy="1224"/>
            </a:xfrm>
          </p:grpSpPr>
          <p:sp>
            <p:nvSpPr>
              <p:cNvPr id="66588" name="Freeform 28"/>
              <p:cNvSpPr>
                <a:spLocks/>
              </p:cNvSpPr>
              <p:nvPr/>
            </p:nvSpPr>
            <p:spPr bwMode="auto">
              <a:xfrm>
                <a:off x="4608" y="1561"/>
                <a:ext cx="295" cy="934"/>
              </a:xfrm>
              <a:custGeom>
                <a:avLst/>
                <a:gdLst>
                  <a:gd name="T0" fmla="*/ 0 w 32"/>
                  <a:gd name="T1" fmla="*/ 0 h 102"/>
                  <a:gd name="T2" fmla="*/ 31 w 32"/>
                  <a:gd name="T3" fmla="*/ 0 h 102"/>
                  <a:gd name="T4" fmla="*/ 32 w 32"/>
                  <a:gd name="T5" fmla="*/ 102 h 102"/>
                </a:gdLst>
                <a:ahLst/>
                <a:cxnLst>
                  <a:cxn ang="0">
                    <a:pos x="T0" y="T1"/>
                  </a:cxn>
                  <a:cxn ang="0">
                    <a:pos x="T2" y="T3"/>
                  </a:cxn>
                  <a:cxn ang="0">
                    <a:pos x="T4" y="T5"/>
                  </a:cxn>
                </a:cxnLst>
                <a:rect l="0" t="0" r="r" b="b"/>
                <a:pathLst>
                  <a:path w="32" h="102">
                    <a:moveTo>
                      <a:pt x="0" y="0"/>
                    </a:moveTo>
                    <a:lnTo>
                      <a:pt x="31" y="0"/>
                    </a:lnTo>
                    <a:lnTo>
                      <a:pt x="32" y="102"/>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66589" name="Line 29"/>
              <p:cNvSpPr>
                <a:spLocks noChangeShapeType="1"/>
              </p:cNvSpPr>
              <p:nvPr/>
            </p:nvSpPr>
            <p:spPr bwMode="auto">
              <a:xfrm flipH="1">
                <a:off x="3406" y="1561"/>
                <a:ext cx="1207"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6590" name="Rectangle 30"/>
              <p:cNvSpPr>
                <a:spLocks noChangeArrowheads="1"/>
              </p:cNvSpPr>
              <p:nvPr/>
            </p:nvSpPr>
            <p:spPr bwMode="auto">
              <a:xfrm>
                <a:off x="5010" y="2285"/>
                <a:ext cx="14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0..*</a:t>
                </a:r>
              </a:p>
            </p:txBody>
          </p:sp>
          <p:sp>
            <p:nvSpPr>
              <p:cNvPr id="66591" name="Rectangle 31"/>
              <p:cNvSpPr>
                <a:spLocks noChangeArrowheads="1"/>
              </p:cNvSpPr>
              <p:nvPr/>
            </p:nvSpPr>
            <p:spPr bwMode="auto">
              <a:xfrm>
                <a:off x="3452" y="1307"/>
                <a:ext cx="57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+participant</a:t>
                </a:r>
              </a:p>
            </p:txBody>
          </p:sp>
          <p:sp>
            <p:nvSpPr>
              <p:cNvPr id="66592" name="Rectangle 32"/>
              <p:cNvSpPr>
                <a:spLocks noChangeArrowheads="1"/>
              </p:cNvSpPr>
              <p:nvPr/>
            </p:nvSpPr>
            <p:spPr bwMode="auto">
              <a:xfrm>
                <a:off x="3476" y="1651"/>
                <a:ext cx="14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0..*</a:t>
                </a:r>
              </a:p>
            </p:txBody>
          </p:sp>
          <p:sp>
            <p:nvSpPr>
              <p:cNvPr id="66593" name="Rectangle 33"/>
              <p:cNvSpPr>
                <a:spLocks noChangeArrowheads="1"/>
              </p:cNvSpPr>
              <p:nvPr/>
            </p:nvSpPr>
            <p:spPr bwMode="auto">
              <a:xfrm>
                <a:off x="4431" y="1271"/>
                <a:ext cx="51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i="1">
                    <a:solidFill>
                      <a:srgbClr val="993300"/>
                    </a:solidFill>
                    <a:latin typeface="Myriad Pro" pitchFamily="34" charset="0"/>
                  </a:rPr>
                  <a:t>Participer &gt;</a:t>
                </a:r>
                <a:endParaRPr lang="fr-FR" altLang="fr-FR" sz="1400">
                  <a:solidFill>
                    <a:srgbClr val="993300"/>
                  </a:solidFill>
                  <a:latin typeface="Myriad Pro" pitchFamily="34" charset="0"/>
                </a:endParaRPr>
              </a:p>
            </p:txBody>
          </p:sp>
        </p:grpSp>
        <p:grpSp>
          <p:nvGrpSpPr>
            <p:cNvPr id="66594" name="Group 34"/>
            <p:cNvGrpSpPr>
              <a:grpSpLocks/>
            </p:cNvGrpSpPr>
            <p:nvPr/>
          </p:nvGrpSpPr>
          <p:grpSpPr bwMode="auto">
            <a:xfrm>
              <a:off x="2562" y="2494"/>
              <a:ext cx="789" cy="362"/>
              <a:chOff x="2562" y="2494"/>
              <a:chExt cx="789" cy="362"/>
            </a:xfrm>
          </p:grpSpPr>
          <p:sp>
            <p:nvSpPr>
              <p:cNvPr id="66595" name="Rectangle 35"/>
              <p:cNvSpPr>
                <a:spLocks noChangeArrowheads="1"/>
              </p:cNvSpPr>
              <p:nvPr/>
            </p:nvSpPr>
            <p:spPr bwMode="auto">
              <a:xfrm>
                <a:off x="2562" y="2494"/>
                <a:ext cx="789" cy="362"/>
              </a:xfrm>
              <a:prstGeom prst="rect">
                <a:avLst/>
              </a:prstGeom>
              <a:solidFill>
                <a:srgbClr val="F69D60"/>
              </a:solidFill>
              <a:ln w="0">
                <a:solidFill>
                  <a:srgbClr val="990033"/>
                </a:solidFill>
                <a:miter lim="800000"/>
                <a:headEnd/>
                <a:tailEnd/>
              </a:ln>
            </p:spPr>
            <p:txBody>
              <a:bodyPr/>
              <a:lstStyle/>
              <a:p>
                <a:endParaRPr lang="fr-FR"/>
              </a:p>
            </p:txBody>
          </p:sp>
          <p:sp>
            <p:nvSpPr>
              <p:cNvPr id="66596" name="Rectangle 36"/>
              <p:cNvSpPr>
                <a:spLocks noChangeArrowheads="1"/>
              </p:cNvSpPr>
              <p:nvPr/>
            </p:nvSpPr>
            <p:spPr bwMode="auto">
              <a:xfrm>
                <a:off x="2723" y="2530"/>
                <a:ext cx="51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dirty="0" smtClean="0">
                    <a:solidFill>
                      <a:srgbClr val="993300"/>
                    </a:solidFill>
                    <a:latin typeface="Myriad Pro" pitchFamily="34" charset="0"/>
                  </a:rPr>
                  <a:t>Formateur</a:t>
                </a:r>
                <a:endParaRPr lang="fr-FR" altLang="fr-FR" sz="1400" dirty="0">
                  <a:solidFill>
                    <a:srgbClr val="993300"/>
                  </a:solidFill>
                  <a:latin typeface="Myriad Pro" pitchFamily="34" charset="0"/>
                </a:endParaRPr>
              </a:p>
            </p:txBody>
          </p:sp>
          <p:sp>
            <p:nvSpPr>
              <p:cNvPr id="66597" name="Rectangle 37"/>
              <p:cNvSpPr>
                <a:spLocks noChangeArrowheads="1"/>
              </p:cNvSpPr>
              <p:nvPr/>
            </p:nvSpPr>
            <p:spPr bwMode="auto">
              <a:xfrm>
                <a:off x="2562" y="2684"/>
                <a:ext cx="789" cy="17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66598" name="Rectangle 38"/>
              <p:cNvSpPr>
                <a:spLocks noChangeArrowheads="1"/>
              </p:cNvSpPr>
              <p:nvPr/>
            </p:nvSpPr>
            <p:spPr bwMode="auto">
              <a:xfrm>
                <a:off x="2562" y="2756"/>
                <a:ext cx="789" cy="1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grpSp>
        <p:sp>
          <p:nvSpPr>
            <p:cNvPr id="66599" name="Line 39"/>
            <p:cNvSpPr>
              <a:spLocks noChangeShapeType="1"/>
            </p:cNvSpPr>
            <p:nvPr/>
          </p:nvSpPr>
          <p:spPr bwMode="auto">
            <a:xfrm flipH="1" flipV="1">
              <a:off x="1790" y="2349"/>
              <a:ext cx="772" cy="21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6600" name="Freeform 40"/>
            <p:cNvSpPr>
              <a:spLocks/>
            </p:cNvSpPr>
            <p:nvPr/>
          </p:nvSpPr>
          <p:spPr bwMode="auto">
            <a:xfrm>
              <a:off x="1790" y="2331"/>
              <a:ext cx="191" cy="126"/>
            </a:xfrm>
            <a:custGeom>
              <a:avLst/>
              <a:gdLst>
                <a:gd name="T0" fmla="*/ 0 w 191"/>
                <a:gd name="T1" fmla="*/ 18 h 126"/>
                <a:gd name="T2" fmla="*/ 191 w 191"/>
                <a:gd name="T3" fmla="*/ 0 h 126"/>
                <a:gd name="T4" fmla="*/ 154 w 191"/>
                <a:gd name="T5" fmla="*/ 126 h 126"/>
                <a:gd name="T6" fmla="*/ 0 w 191"/>
                <a:gd name="T7" fmla="*/ 18 h 126"/>
              </a:gdLst>
              <a:ahLst/>
              <a:cxnLst>
                <a:cxn ang="0">
                  <a:pos x="T0" y="T1"/>
                </a:cxn>
                <a:cxn ang="0">
                  <a:pos x="T2" y="T3"/>
                </a:cxn>
                <a:cxn ang="0">
                  <a:pos x="T4" y="T5"/>
                </a:cxn>
                <a:cxn ang="0">
                  <a:pos x="T6" y="T7"/>
                </a:cxn>
              </a:cxnLst>
              <a:rect l="0" t="0" r="r" b="b"/>
              <a:pathLst>
                <a:path w="191" h="126">
                  <a:moveTo>
                    <a:pt x="0" y="18"/>
                  </a:moveTo>
                  <a:lnTo>
                    <a:pt x="191" y="0"/>
                  </a:lnTo>
                  <a:lnTo>
                    <a:pt x="154" y="126"/>
                  </a:lnTo>
                  <a:lnTo>
                    <a:pt x="0" y="18"/>
                  </a:lnTo>
                  <a:close/>
                </a:path>
              </a:pathLst>
            </a:custGeom>
            <a:solidFill>
              <a:srgbClr val="FFFFFF"/>
            </a:solidFill>
            <a:ln w="0">
              <a:solidFill>
                <a:srgbClr val="990033"/>
              </a:solidFill>
              <a:prstDash val="solid"/>
              <a:round/>
              <a:headEnd/>
              <a:tailEnd/>
            </a:ln>
          </p:spPr>
          <p:txBody>
            <a:bodyPr/>
            <a:lstStyle/>
            <a:p>
              <a:endParaRPr lang="fr-FR"/>
            </a:p>
          </p:txBody>
        </p:sp>
        <p:sp>
          <p:nvSpPr>
            <p:cNvPr id="66601" name="Rectangle 41"/>
            <p:cNvSpPr>
              <a:spLocks noChangeArrowheads="1"/>
            </p:cNvSpPr>
            <p:nvPr/>
          </p:nvSpPr>
          <p:spPr bwMode="auto">
            <a:xfrm>
              <a:off x="4320" y="2738"/>
              <a:ext cx="14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1..*</a:t>
              </a:r>
            </a:p>
          </p:txBody>
        </p:sp>
        <p:sp>
          <p:nvSpPr>
            <p:cNvPr id="66602" name="Rectangle 42"/>
            <p:cNvSpPr>
              <a:spLocks noChangeArrowheads="1"/>
            </p:cNvSpPr>
            <p:nvPr/>
          </p:nvSpPr>
          <p:spPr bwMode="auto">
            <a:xfrm>
              <a:off x="3403" y="2720"/>
              <a:ext cx="14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1..*</a:t>
              </a:r>
            </a:p>
          </p:txBody>
        </p:sp>
        <p:grpSp>
          <p:nvGrpSpPr>
            <p:cNvPr id="66612" name="Group 52"/>
            <p:cNvGrpSpPr>
              <a:grpSpLocks/>
            </p:cNvGrpSpPr>
            <p:nvPr/>
          </p:nvGrpSpPr>
          <p:grpSpPr bwMode="auto">
            <a:xfrm>
              <a:off x="4747" y="2705"/>
              <a:ext cx="888" cy="645"/>
              <a:chOff x="4747" y="2705"/>
              <a:chExt cx="888" cy="645"/>
            </a:xfrm>
          </p:grpSpPr>
          <p:sp>
            <p:nvSpPr>
              <p:cNvPr id="66613" name="Freeform 53"/>
              <p:cNvSpPr>
                <a:spLocks/>
              </p:cNvSpPr>
              <p:nvPr/>
            </p:nvSpPr>
            <p:spPr bwMode="auto">
              <a:xfrm>
                <a:off x="4896" y="2879"/>
                <a:ext cx="481" cy="471"/>
              </a:xfrm>
              <a:custGeom>
                <a:avLst/>
                <a:gdLst>
                  <a:gd name="T0" fmla="*/ 53 w 53"/>
                  <a:gd name="T1" fmla="*/ 52 h 52"/>
                  <a:gd name="T2" fmla="*/ 1 w 53"/>
                  <a:gd name="T3" fmla="*/ 52 h 52"/>
                  <a:gd name="T4" fmla="*/ 0 w 53"/>
                  <a:gd name="T5" fmla="*/ 0 h 52"/>
                </a:gdLst>
                <a:ahLst/>
                <a:cxnLst>
                  <a:cxn ang="0">
                    <a:pos x="T0" y="T1"/>
                  </a:cxn>
                  <a:cxn ang="0">
                    <a:pos x="T2" y="T3"/>
                  </a:cxn>
                  <a:cxn ang="0">
                    <a:pos x="T4" y="T5"/>
                  </a:cxn>
                </a:cxnLst>
                <a:rect l="0" t="0" r="r" b="b"/>
                <a:pathLst>
                  <a:path w="53" h="52">
                    <a:moveTo>
                      <a:pt x="53" y="52"/>
                    </a:moveTo>
                    <a:lnTo>
                      <a:pt x="1" y="52"/>
                    </a:lnTo>
                    <a:lnTo>
                      <a:pt x="0" y="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66614" name="Freeform 54"/>
              <p:cNvSpPr>
                <a:spLocks/>
              </p:cNvSpPr>
              <p:nvPr/>
            </p:nvSpPr>
            <p:spPr bwMode="auto">
              <a:xfrm>
                <a:off x="5232" y="2705"/>
                <a:ext cx="329" cy="645"/>
              </a:xfrm>
              <a:custGeom>
                <a:avLst/>
                <a:gdLst>
                  <a:gd name="T0" fmla="*/ 16 w 36"/>
                  <a:gd name="T1" fmla="*/ 72 h 72"/>
                  <a:gd name="T2" fmla="*/ 36 w 36"/>
                  <a:gd name="T3" fmla="*/ 72 h 72"/>
                  <a:gd name="T4" fmla="*/ 36 w 36"/>
                  <a:gd name="T5" fmla="*/ 0 h 72"/>
                  <a:gd name="T6" fmla="*/ 0 w 36"/>
                  <a:gd name="T7" fmla="*/ 0 h 72"/>
                </a:gdLst>
                <a:ahLst/>
                <a:cxnLst>
                  <a:cxn ang="0">
                    <a:pos x="T0" y="T1"/>
                  </a:cxn>
                  <a:cxn ang="0">
                    <a:pos x="T2" y="T3"/>
                  </a:cxn>
                  <a:cxn ang="0">
                    <a:pos x="T4" y="T5"/>
                  </a:cxn>
                  <a:cxn ang="0">
                    <a:pos x="T6" y="T7"/>
                  </a:cxn>
                </a:cxnLst>
                <a:rect l="0" t="0" r="r" b="b"/>
                <a:pathLst>
                  <a:path w="36" h="72">
                    <a:moveTo>
                      <a:pt x="16" y="72"/>
                    </a:moveTo>
                    <a:lnTo>
                      <a:pt x="36" y="72"/>
                    </a:lnTo>
                    <a:lnTo>
                      <a:pt x="36" y="0"/>
                    </a:lnTo>
                    <a:lnTo>
                      <a:pt x="0" y="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66615" name="Rectangle 55"/>
              <p:cNvSpPr>
                <a:spLocks noChangeArrowheads="1"/>
              </p:cNvSpPr>
              <p:nvPr/>
            </p:nvSpPr>
            <p:spPr bwMode="auto">
              <a:xfrm>
                <a:off x="4747" y="2927"/>
                <a:ext cx="14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0..*</a:t>
                </a:r>
              </a:p>
            </p:txBody>
          </p:sp>
          <p:sp>
            <p:nvSpPr>
              <p:cNvPr id="66616" name="Rectangle 56"/>
              <p:cNvSpPr>
                <a:spLocks noChangeArrowheads="1"/>
              </p:cNvSpPr>
              <p:nvPr/>
            </p:nvSpPr>
            <p:spPr bwMode="auto">
              <a:xfrm>
                <a:off x="5318" y="2755"/>
                <a:ext cx="14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0..*</a:t>
                </a:r>
              </a:p>
            </p:txBody>
          </p:sp>
          <p:sp>
            <p:nvSpPr>
              <p:cNvPr id="66617" name="Rectangle 57"/>
              <p:cNvSpPr>
                <a:spLocks noChangeArrowheads="1"/>
              </p:cNvSpPr>
              <p:nvPr/>
            </p:nvSpPr>
            <p:spPr bwMode="auto">
              <a:xfrm>
                <a:off x="5196" y="3081"/>
                <a:ext cx="43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i="1">
                    <a:solidFill>
                      <a:srgbClr val="993300"/>
                    </a:solidFill>
                    <a:latin typeface="Myriad Pro" pitchFamily="34" charset="0"/>
                  </a:rPr>
                  <a:t>pré requis</a:t>
                </a:r>
                <a:endParaRPr lang="fr-FR" altLang="fr-FR" sz="1400">
                  <a:solidFill>
                    <a:srgbClr val="993300"/>
                  </a:solidFill>
                  <a:latin typeface="Myriad Pro" pitchFamily="34" charset="0"/>
                </a:endParaRPr>
              </a:p>
            </p:txBody>
          </p:sp>
        </p:grpSp>
        <p:grpSp>
          <p:nvGrpSpPr>
            <p:cNvPr id="66626" name="Group 66"/>
            <p:cNvGrpSpPr>
              <a:grpSpLocks/>
            </p:cNvGrpSpPr>
            <p:nvPr/>
          </p:nvGrpSpPr>
          <p:grpSpPr bwMode="auto">
            <a:xfrm>
              <a:off x="3360" y="2476"/>
              <a:ext cx="1200" cy="396"/>
              <a:chOff x="3360" y="2476"/>
              <a:chExt cx="1200" cy="396"/>
            </a:xfrm>
          </p:grpSpPr>
          <p:sp>
            <p:nvSpPr>
              <p:cNvPr id="66627" name="Rectangle 67"/>
              <p:cNvSpPr>
                <a:spLocks noChangeArrowheads="1"/>
              </p:cNvSpPr>
              <p:nvPr/>
            </p:nvSpPr>
            <p:spPr bwMode="auto">
              <a:xfrm>
                <a:off x="4320" y="2738"/>
                <a:ext cx="14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1..*</a:t>
                </a:r>
              </a:p>
            </p:txBody>
          </p:sp>
          <p:sp>
            <p:nvSpPr>
              <p:cNvPr id="66628" name="Rectangle 68"/>
              <p:cNvSpPr>
                <a:spLocks noChangeArrowheads="1"/>
              </p:cNvSpPr>
              <p:nvPr/>
            </p:nvSpPr>
            <p:spPr bwMode="auto">
              <a:xfrm>
                <a:off x="3512" y="2476"/>
                <a:ext cx="35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dirty="0" smtClean="0">
                    <a:solidFill>
                      <a:srgbClr val="993300"/>
                    </a:solidFill>
                    <a:latin typeface="Myriad Pro" pitchFamily="34" charset="0"/>
                  </a:rPr>
                  <a:t>+forme</a:t>
                </a:r>
                <a:endParaRPr lang="fr-FR" altLang="fr-FR" sz="1400" dirty="0">
                  <a:solidFill>
                    <a:srgbClr val="993300"/>
                  </a:solidFill>
                  <a:latin typeface="Myriad Pro" pitchFamily="34" charset="0"/>
                </a:endParaRPr>
              </a:p>
            </p:txBody>
          </p:sp>
          <p:sp>
            <p:nvSpPr>
              <p:cNvPr id="66629" name="Rectangle 69"/>
              <p:cNvSpPr>
                <a:spLocks noChangeArrowheads="1"/>
              </p:cNvSpPr>
              <p:nvPr/>
            </p:nvSpPr>
            <p:spPr bwMode="auto">
              <a:xfrm>
                <a:off x="3403" y="2720"/>
                <a:ext cx="14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1..*</a:t>
                </a:r>
              </a:p>
            </p:txBody>
          </p:sp>
          <p:sp>
            <p:nvSpPr>
              <p:cNvPr id="66630" name="Line 70"/>
              <p:cNvSpPr>
                <a:spLocks noChangeShapeType="1"/>
              </p:cNvSpPr>
              <p:nvPr/>
            </p:nvSpPr>
            <p:spPr bwMode="auto">
              <a:xfrm>
                <a:off x="3360" y="2736"/>
                <a:ext cx="1200" cy="0"/>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66631" name="Group 71"/>
            <p:cNvGrpSpPr>
              <a:grpSpLocks/>
            </p:cNvGrpSpPr>
            <p:nvPr/>
          </p:nvGrpSpPr>
          <p:grpSpPr bwMode="auto">
            <a:xfrm>
              <a:off x="4560" y="2501"/>
              <a:ext cx="672" cy="362"/>
              <a:chOff x="4560" y="2501"/>
              <a:chExt cx="672" cy="362"/>
            </a:xfrm>
          </p:grpSpPr>
          <p:sp>
            <p:nvSpPr>
              <p:cNvPr id="66632" name="Rectangle 72"/>
              <p:cNvSpPr>
                <a:spLocks noChangeArrowheads="1"/>
              </p:cNvSpPr>
              <p:nvPr/>
            </p:nvSpPr>
            <p:spPr bwMode="auto">
              <a:xfrm>
                <a:off x="4560" y="2501"/>
                <a:ext cx="672" cy="362"/>
              </a:xfrm>
              <a:prstGeom prst="rect">
                <a:avLst/>
              </a:prstGeom>
              <a:solidFill>
                <a:srgbClr val="F69D60"/>
              </a:solidFill>
              <a:ln w="0">
                <a:solidFill>
                  <a:srgbClr val="990033"/>
                </a:solidFill>
                <a:miter lim="800000"/>
                <a:headEnd/>
                <a:tailEnd/>
              </a:ln>
            </p:spPr>
            <p:txBody>
              <a:bodyPr/>
              <a:lstStyle/>
              <a:p>
                <a:endParaRPr lang="fr-FR"/>
              </a:p>
            </p:txBody>
          </p:sp>
          <p:sp>
            <p:nvSpPr>
              <p:cNvPr id="66633" name="Rectangle 73"/>
              <p:cNvSpPr>
                <a:spLocks noChangeArrowheads="1"/>
              </p:cNvSpPr>
              <p:nvPr/>
            </p:nvSpPr>
            <p:spPr bwMode="auto">
              <a:xfrm>
                <a:off x="4799" y="2551"/>
                <a:ext cx="26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Cours</a:t>
                </a:r>
              </a:p>
            </p:txBody>
          </p:sp>
          <p:sp>
            <p:nvSpPr>
              <p:cNvPr id="66634" name="Rectangle 74"/>
              <p:cNvSpPr>
                <a:spLocks noChangeArrowheads="1"/>
              </p:cNvSpPr>
              <p:nvPr/>
            </p:nvSpPr>
            <p:spPr bwMode="auto">
              <a:xfrm>
                <a:off x="4560" y="2691"/>
                <a:ext cx="672" cy="17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66635" name="Line 75"/>
              <p:cNvSpPr>
                <a:spLocks noChangeShapeType="1"/>
              </p:cNvSpPr>
              <p:nvPr/>
            </p:nvSpPr>
            <p:spPr bwMode="auto">
              <a:xfrm>
                <a:off x="4560" y="2784"/>
                <a:ext cx="672" cy="0"/>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66636" name="Rectangle 76"/>
            <p:cNvSpPr>
              <a:spLocks noChangeArrowheads="1"/>
            </p:cNvSpPr>
            <p:nvPr/>
          </p:nvSpPr>
          <p:spPr bwMode="auto">
            <a:xfrm>
              <a:off x="2316" y="1008"/>
              <a:ext cx="1090" cy="1114"/>
            </a:xfrm>
            <a:prstGeom prst="rect">
              <a:avLst/>
            </a:prstGeom>
            <a:solidFill>
              <a:srgbClr val="F69D60"/>
            </a:solidFill>
            <a:ln w="0">
              <a:solidFill>
                <a:srgbClr val="990033"/>
              </a:solidFill>
              <a:miter lim="800000"/>
              <a:headEnd/>
              <a:tailEnd/>
            </a:ln>
          </p:spPr>
          <p:txBody>
            <a:bodyPr/>
            <a:lstStyle/>
            <a:p>
              <a:endParaRPr lang="fr-FR"/>
            </a:p>
          </p:txBody>
        </p:sp>
        <p:sp>
          <p:nvSpPr>
            <p:cNvPr id="66637" name="Rectangle 77"/>
            <p:cNvSpPr>
              <a:spLocks noChangeArrowheads="1"/>
            </p:cNvSpPr>
            <p:nvPr/>
          </p:nvSpPr>
          <p:spPr bwMode="auto">
            <a:xfrm>
              <a:off x="2316" y="1198"/>
              <a:ext cx="1090" cy="92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66638" name="Rectangle 78"/>
            <p:cNvSpPr>
              <a:spLocks noChangeArrowheads="1"/>
            </p:cNvSpPr>
            <p:nvPr/>
          </p:nvSpPr>
          <p:spPr bwMode="auto">
            <a:xfrm>
              <a:off x="2316" y="1706"/>
              <a:ext cx="1090" cy="41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66639" name="Rectangle 79"/>
            <p:cNvSpPr>
              <a:spLocks noChangeArrowheads="1"/>
            </p:cNvSpPr>
            <p:nvPr/>
          </p:nvSpPr>
          <p:spPr bwMode="auto">
            <a:xfrm>
              <a:off x="2513" y="1216"/>
              <a:ext cx="51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 datEntree</a:t>
              </a:r>
            </a:p>
          </p:txBody>
        </p:sp>
        <p:sp>
          <p:nvSpPr>
            <p:cNvPr id="66640" name="Rectangle 80"/>
            <p:cNvSpPr>
              <a:spLocks noChangeArrowheads="1"/>
            </p:cNvSpPr>
            <p:nvPr/>
          </p:nvSpPr>
          <p:spPr bwMode="auto">
            <a:xfrm>
              <a:off x="2524" y="1506"/>
              <a:ext cx="7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 cNiveauEntree</a:t>
              </a:r>
            </a:p>
          </p:txBody>
        </p:sp>
        <p:sp>
          <p:nvSpPr>
            <p:cNvPr id="66641" name="Rectangle 81"/>
            <p:cNvSpPr>
              <a:spLocks noChangeArrowheads="1"/>
            </p:cNvSpPr>
            <p:nvPr/>
          </p:nvSpPr>
          <p:spPr bwMode="auto">
            <a:xfrm>
              <a:off x="2491" y="1796"/>
              <a:ext cx="65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 affectation()</a:t>
              </a:r>
            </a:p>
          </p:txBody>
        </p:sp>
        <p:sp>
          <p:nvSpPr>
            <p:cNvPr id="66642" name="Rectangle 82"/>
            <p:cNvSpPr>
              <a:spLocks noChangeArrowheads="1"/>
            </p:cNvSpPr>
            <p:nvPr/>
          </p:nvSpPr>
          <p:spPr bwMode="auto">
            <a:xfrm>
              <a:off x="2518" y="1941"/>
              <a:ext cx="8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 incriptionCours()</a:t>
              </a:r>
            </a:p>
          </p:txBody>
        </p:sp>
        <p:sp>
          <p:nvSpPr>
            <p:cNvPr id="66643" name="Rectangle 83"/>
            <p:cNvSpPr>
              <a:spLocks noChangeArrowheads="1"/>
            </p:cNvSpPr>
            <p:nvPr/>
          </p:nvSpPr>
          <p:spPr bwMode="auto">
            <a:xfrm>
              <a:off x="2662" y="1044"/>
              <a:ext cx="45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Stagiaires</a:t>
              </a:r>
            </a:p>
          </p:txBody>
        </p:sp>
        <p:sp>
          <p:nvSpPr>
            <p:cNvPr id="66644" name="Rectangle 84"/>
            <p:cNvSpPr>
              <a:spLocks noChangeArrowheads="1"/>
            </p:cNvSpPr>
            <p:nvPr/>
          </p:nvSpPr>
          <p:spPr bwMode="auto">
            <a:xfrm>
              <a:off x="2510" y="1361"/>
              <a:ext cx="4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fr-FR" altLang="fr-FR" sz="1400">
                  <a:solidFill>
                    <a:srgbClr val="993300"/>
                  </a:solidFill>
                  <a:latin typeface="Myriad Pro" pitchFamily="34" charset="0"/>
                </a:rPr>
                <a:t>- datSortie</a:t>
              </a:r>
            </a:p>
          </p:txBody>
        </p:sp>
        <p:sp>
          <p:nvSpPr>
            <p:cNvPr id="66645" name="Text Box 85"/>
            <p:cNvSpPr txBox="1">
              <a:spLocks noChangeArrowheads="1"/>
            </p:cNvSpPr>
            <p:nvPr/>
          </p:nvSpPr>
          <p:spPr bwMode="auto">
            <a:xfrm>
              <a:off x="3876" y="2872"/>
              <a:ext cx="9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400" dirty="0">
                  <a:solidFill>
                    <a:srgbClr val="993300"/>
                  </a:solidFill>
                  <a:latin typeface="Myriad Pro" pitchFamily="34" charset="0"/>
                </a:rPr>
                <a:t>Enseigner &gt;</a:t>
              </a: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4343400" y="152400"/>
            <a:ext cx="4800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lgn="r"/>
            <a:r>
              <a:rPr lang="fr-FR" altLang="fr-FR" b="1">
                <a:solidFill>
                  <a:srgbClr val="993300"/>
                </a:solidFill>
                <a:latin typeface="Myriad Pro" pitchFamily="34" charset="0"/>
              </a:rPr>
              <a:t>Diagramme de cas d'utilisation</a:t>
            </a:r>
            <a:br>
              <a:rPr lang="fr-FR" altLang="fr-FR" b="1">
                <a:solidFill>
                  <a:srgbClr val="993300"/>
                </a:solidFill>
                <a:latin typeface="Myriad Pro" pitchFamily="34" charset="0"/>
              </a:rPr>
            </a:br>
            <a:r>
              <a:rPr lang="fr-FR" altLang="fr-FR" b="1">
                <a:solidFill>
                  <a:srgbClr val="993300"/>
                </a:solidFill>
                <a:latin typeface="Myriad Pro" pitchFamily="34" charset="0"/>
              </a:rPr>
              <a:t>Exemple</a:t>
            </a:r>
          </a:p>
        </p:txBody>
      </p:sp>
      <p:sp>
        <p:nvSpPr>
          <p:cNvPr id="68615" name="Text Box 7"/>
          <p:cNvSpPr txBox="1">
            <a:spLocks noChangeArrowheads="1"/>
          </p:cNvSpPr>
          <p:nvPr/>
        </p:nvSpPr>
        <p:spPr bwMode="auto">
          <a:xfrm>
            <a:off x="1447800" y="1371600"/>
            <a:ext cx="6400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600" b="1">
                <a:solidFill>
                  <a:srgbClr val="993300"/>
                </a:solidFill>
                <a:latin typeface="Myriad Pro" pitchFamily="34" charset="0"/>
              </a:rPr>
              <a:t>Cahier des charges :</a:t>
            </a:r>
          </a:p>
        </p:txBody>
      </p:sp>
      <p:sp>
        <p:nvSpPr>
          <p:cNvPr id="68616" name="Text Box 8"/>
          <p:cNvSpPr txBox="1">
            <a:spLocks noChangeArrowheads="1"/>
          </p:cNvSpPr>
          <p:nvPr/>
        </p:nvSpPr>
        <p:spPr bwMode="auto">
          <a:xfrm>
            <a:off x="1295400" y="1870075"/>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ltLang="fr-FR" sz="2400">
              <a:latin typeface="Times New Roman" pitchFamily="18" charset="0"/>
            </a:endParaRPr>
          </a:p>
        </p:txBody>
      </p:sp>
      <p:sp>
        <p:nvSpPr>
          <p:cNvPr id="68617" name="Text Box 9"/>
          <p:cNvSpPr txBox="1">
            <a:spLocks noChangeArrowheads="1"/>
          </p:cNvSpPr>
          <p:nvPr/>
        </p:nvSpPr>
        <p:spPr bwMode="auto">
          <a:xfrm>
            <a:off x="1447800" y="2133600"/>
            <a:ext cx="7239000" cy="314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altLang="fr-FR" sz="1600">
                <a:solidFill>
                  <a:srgbClr val="993300"/>
                </a:solidFill>
                <a:latin typeface="Myriad Pro" pitchFamily="34" charset="0"/>
              </a:rPr>
              <a:t>Un concessionnaire automobile possède un stock de véhicules qu’il tient à jour.</a:t>
            </a:r>
            <a:br>
              <a:rPr lang="fr-FR" altLang="fr-FR" sz="1600">
                <a:solidFill>
                  <a:srgbClr val="993300"/>
                </a:solidFill>
                <a:latin typeface="Myriad Pro" pitchFamily="34" charset="0"/>
              </a:rPr>
            </a:br>
            <a:r>
              <a:rPr lang="fr-FR" altLang="fr-FR" sz="1600">
                <a:solidFill>
                  <a:srgbClr val="993300"/>
                </a:solidFill>
                <a:latin typeface="Myriad Pro" pitchFamily="34" charset="0"/>
              </a:rPr>
              <a:t/>
            </a:r>
            <a:br>
              <a:rPr lang="fr-FR" altLang="fr-FR" sz="1600">
                <a:solidFill>
                  <a:srgbClr val="993300"/>
                </a:solidFill>
                <a:latin typeface="Myriad Pro" pitchFamily="34" charset="0"/>
              </a:rPr>
            </a:br>
            <a:r>
              <a:rPr lang="fr-FR" altLang="fr-FR" sz="1600">
                <a:solidFill>
                  <a:srgbClr val="993300"/>
                </a:solidFill>
                <a:latin typeface="Myriad Pro" pitchFamily="34" charset="0"/>
              </a:rPr>
              <a:t>Il a plusieurs commerciaux qui sont chargés d’enregistrer les informations sur des prospects (clients potentiels) qu’ils ont contacté ainsi que les informations concernant les clients réels. Ils enregistrent les commandes. Cet enregistrement permet l’émission d’une facture avec enregistrement du règlement et édition du document.</a:t>
            </a:r>
          </a:p>
          <a:p>
            <a:pPr algn="just">
              <a:spcBef>
                <a:spcPct val="50000"/>
              </a:spcBef>
            </a:pPr>
            <a:r>
              <a:rPr lang="fr-FR" altLang="fr-FR" sz="1600">
                <a:solidFill>
                  <a:srgbClr val="993300"/>
                </a:solidFill>
                <a:latin typeface="Myriad Pro" pitchFamily="34" charset="0"/>
              </a:rPr>
              <a:t>Le concessionnaire peut également enregistrer une commande pour un client déjà connu.</a:t>
            </a:r>
            <a:br>
              <a:rPr lang="fr-FR" altLang="fr-FR" sz="1600">
                <a:solidFill>
                  <a:srgbClr val="993300"/>
                </a:solidFill>
                <a:latin typeface="Myriad Pro" pitchFamily="34" charset="0"/>
              </a:rPr>
            </a:br>
            <a:r>
              <a:rPr lang="fr-FR" altLang="fr-FR" sz="1600">
                <a:solidFill>
                  <a:srgbClr val="993300"/>
                </a:solidFill>
                <a:latin typeface="Myriad Pro" pitchFamily="34" charset="0"/>
              </a:rPr>
              <a:t/>
            </a:r>
            <a:br>
              <a:rPr lang="fr-FR" altLang="fr-FR" sz="1600">
                <a:solidFill>
                  <a:srgbClr val="993300"/>
                </a:solidFill>
                <a:latin typeface="Myriad Pro" pitchFamily="34" charset="0"/>
              </a:rPr>
            </a:br>
            <a:r>
              <a:rPr lang="fr-FR" altLang="fr-FR" sz="1600">
                <a:solidFill>
                  <a:srgbClr val="993300"/>
                </a:solidFill>
                <a:latin typeface="Myriad Pro" pitchFamily="34" charset="0"/>
              </a:rPr>
              <a:t>Les clients disposent d’un catalogue qu’ils peuvent consulter pour les aider dans  leur choix de véhicule.</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4343400" y="0"/>
            <a:ext cx="4800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lgn="r"/>
            <a:r>
              <a:rPr lang="fr-FR" altLang="fr-FR" b="1">
                <a:solidFill>
                  <a:srgbClr val="993300"/>
                </a:solidFill>
                <a:latin typeface="Myriad Pro" pitchFamily="34" charset="0"/>
              </a:rPr>
              <a:t>Diagramme de classe </a:t>
            </a:r>
            <a:br>
              <a:rPr lang="fr-FR" altLang="fr-FR" b="1">
                <a:solidFill>
                  <a:srgbClr val="993300"/>
                </a:solidFill>
                <a:latin typeface="Myriad Pro" pitchFamily="34" charset="0"/>
              </a:rPr>
            </a:br>
            <a:r>
              <a:rPr lang="fr-FR" altLang="fr-FR" b="1">
                <a:solidFill>
                  <a:srgbClr val="993300"/>
                </a:solidFill>
                <a:latin typeface="Myriad Pro" pitchFamily="34" charset="0"/>
              </a:rPr>
              <a:t>Exemple</a:t>
            </a:r>
          </a:p>
        </p:txBody>
      </p:sp>
      <p:sp>
        <p:nvSpPr>
          <p:cNvPr id="69639" name="Text Box 7"/>
          <p:cNvSpPr txBox="1">
            <a:spLocks noChangeArrowheads="1"/>
          </p:cNvSpPr>
          <p:nvPr/>
        </p:nvSpPr>
        <p:spPr bwMode="auto">
          <a:xfrm>
            <a:off x="1295400" y="1870075"/>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ltLang="fr-FR" sz="2400">
              <a:latin typeface="Times New Roman" pitchFamily="18" charset="0"/>
            </a:endParaRPr>
          </a:p>
        </p:txBody>
      </p:sp>
      <p:pic>
        <p:nvPicPr>
          <p:cNvPr id="6964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35038"/>
            <a:ext cx="7543800" cy="599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3930650" y="381000"/>
            <a:ext cx="5213350" cy="762000"/>
          </a:xfrm>
        </p:spPr>
        <p:txBody>
          <a:bodyPr/>
          <a:lstStyle/>
          <a:p>
            <a:r>
              <a:rPr lang="fr-FR" altLang="fr-FR" sz="2400">
                <a:solidFill>
                  <a:srgbClr val="993300"/>
                </a:solidFill>
                <a:latin typeface="Myriad Pro" pitchFamily="34" charset="0"/>
              </a:rPr>
              <a:t>Classes et objets</a:t>
            </a:r>
          </a:p>
        </p:txBody>
      </p:sp>
      <p:sp>
        <p:nvSpPr>
          <p:cNvPr id="7172" name="Rectangle 4"/>
          <p:cNvSpPr>
            <a:spLocks noGrp="1" noChangeArrowheads="1"/>
          </p:cNvSpPr>
          <p:nvPr>
            <p:ph type="body" idx="1"/>
          </p:nvPr>
        </p:nvSpPr>
        <p:spPr>
          <a:xfrm>
            <a:off x="1600200" y="1371600"/>
            <a:ext cx="7239000" cy="609600"/>
          </a:xfrm>
        </p:spPr>
        <p:txBody>
          <a:bodyPr/>
          <a:lstStyle/>
          <a:p>
            <a:pPr marL="0" indent="0">
              <a:lnSpc>
                <a:spcPct val="90000"/>
              </a:lnSpc>
              <a:buFont typeface="Wingdings" pitchFamily="2" charset="2"/>
              <a:buNone/>
            </a:pPr>
            <a:r>
              <a:rPr lang="fr-FR" altLang="fr-FR" sz="1600">
                <a:solidFill>
                  <a:srgbClr val="993300"/>
                </a:solidFill>
                <a:latin typeface="Myriad Pro" pitchFamily="34" charset="0"/>
              </a:rPr>
              <a:t>Un objet est un membre d’un système orienté objet.</a:t>
            </a:r>
            <a:br>
              <a:rPr lang="fr-FR" altLang="fr-FR" sz="1600">
                <a:solidFill>
                  <a:srgbClr val="993300"/>
                </a:solidFill>
                <a:latin typeface="Myriad Pro" pitchFamily="34" charset="0"/>
              </a:rPr>
            </a:br>
            <a:r>
              <a:rPr lang="fr-FR" altLang="fr-FR" sz="1600">
                <a:solidFill>
                  <a:srgbClr val="993300"/>
                </a:solidFill>
                <a:latin typeface="Myriad Pro" pitchFamily="34" charset="0"/>
              </a:rPr>
              <a:t> </a:t>
            </a:r>
            <a:br>
              <a:rPr lang="fr-FR" altLang="fr-FR" sz="1600">
                <a:solidFill>
                  <a:srgbClr val="993300"/>
                </a:solidFill>
                <a:latin typeface="Myriad Pro" pitchFamily="34" charset="0"/>
              </a:rPr>
            </a:br>
            <a:endParaRPr lang="fr-FR" altLang="fr-FR" sz="1600">
              <a:solidFill>
                <a:srgbClr val="993300"/>
              </a:solidFill>
              <a:latin typeface="Myriad Pro" pitchFamily="34" charset="0"/>
            </a:endParaRPr>
          </a:p>
        </p:txBody>
      </p:sp>
      <p:sp>
        <p:nvSpPr>
          <p:cNvPr id="7177" name="Rectangle 9"/>
          <p:cNvSpPr>
            <a:spLocks noChangeArrowheads="1"/>
          </p:cNvSpPr>
          <p:nvPr/>
        </p:nvSpPr>
        <p:spPr bwMode="auto">
          <a:xfrm>
            <a:off x="1600200" y="1905000"/>
            <a:ext cx="7239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288925" indent="-98425">
              <a:defRPr sz="2400">
                <a:solidFill>
                  <a:schemeClr val="tx1"/>
                </a:solidFill>
                <a:latin typeface="Times New Roman" pitchFamily="18" charset="0"/>
              </a:defRPr>
            </a:lvl2pPr>
            <a:lvl3pPr marL="952500" indent="-288925">
              <a:defRPr sz="2400">
                <a:solidFill>
                  <a:schemeClr val="tx1"/>
                </a:solidFill>
                <a:latin typeface="Times New Roman" pitchFamily="18" charset="0"/>
              </a:defRPr>
            </a:lvl3pPr>
            <a:lvl4pPr marL="2451100" indent="-228600">
              <a:defRPr sz="2400">
                <a:solidFill>
                  <a:schemeClr val="tx1"/>
                </a:solidFill>
                <a:latin typeface="Times New Roman" pitchFamily="18" charset="0"/>
              </a:defRPr>
            </a:lvl4pPr>
            <a:lvl5pPr marL="2870200" indent="-228600">
              <a:defRPr sz="2400">
                <a:solidFill>
                  <a:schemeClr val="tx1"/>
                </a:solidFill>
                <a:latin typeface="Times New Roman" pitchFamily="18" charset="0"/>
              </a:defRPr>
            </a:lvl5pPr>
            <a:lvl6pPr marL="3327400" indent="-228600" fontAlgn="base">
              <a:spcBef>
                <a:spcPct val="0"/>
              </a:spcBef>
              <a:spcAft>
                <a:spcPct val="0"/>
              </a:spcAft>
              <a:defRPr sz="2400">
                <a:solidFill>
                  <a:schemeClr val="tx1"/>
                </a:solidFill>
                <a:latin typeface="Times New Roman" pitchFamily="18" charset="0"/>
              </a:defRPr>
            </a:lvl6pPr>
            <a:lvl7pPr marL="3784600" indent="-228600" fontAlgn="base">
              <a:spcBef>
                <a:spcPct val="0"/>
              </a:spcBef>
              <a:spcAft>
                <a:spcPct val="0"/>
              </a:spcAft>
              <a:defRPr sz="2400">
                <a:solidFill>
                  <a:schemeClr val="tx1"/>
                </a:solidFill>
                <a:latin typeface="Times New Roman" pitchFamily="18" charset="0"/>
              </a:defRPr>
            </a:lvl7pPr>
            <a:lvl8pPr marL="4241800" indent="-228600" fontAlgn="base">
              <a:spcBef>
                <a:spcPct val="0"/>
              </a:spcBef>
              <a:spcAft>
                <a:spcPct val="0"/>
              </a:spcAft>
              <a:defRPr sz="2400">
                <a:solidFill>
                  <a:schemeClr val="tx1"/>
                </a:solidFill>
                <a:latin typeface="Times New Roman" pitchFamily="18" charset="0"/>
              </a:defRPr>
            </a:lvl8pPr>
            <a:lvl9pPr marL="4699000" indent="-228600" fontAlgn="base">
              <a:spcBef>
                <a:spcPct val="0"/>
              </a:spcBef>
              <a:spcAft>
                <a:spcPct val="0"/>
              </a:spcAft>
              <a:defRPr sz="2400">
                <a:solidFill>
                  <a:schemeClr val="tx1"/>
                </a:solidFill>
                <a:latin typeface="Times New Roman" pitchFamily="18" charset="0"/>
              </a:defRPr>
            </a:lvl9pPr>
          </a:lstStyle>
          <a:p>
            <a:pPr>
              <a:spcBef>
                <a:spcPct val="20000"/>
              </a:spcBef>
              <a:buFont typeface="Wingdings" pitchFamily="2" charset="2"/>
              <a:buNone/>
            </a:pPr>
            <a:r>
              <a:rPr lang="fr-FR" altLang="fr-FR" sz="1600">
                <a:solidFill>
                  <a:srgbClr val="993300"/>
                </a:solidFill>
                <a:latin typeface="Myriad Pro" pitchFamily="34" charset="0"/>
              </a:rPr>
              <a:t>C’est une entité atomique qui possède :</a:t>
            </a:r>
          </a:p>
          <a:p>
            <a:pPr lvl="2">
              <a:spcBef>
                <a:spcPct val="20000"/>
              </a:spcBef>
              <a:buClr>
                <a:srgbClr val="C2AA8A"/>
              </a:buClr>
              <a:buFont typeface="Wingdings" pitchFamily="2" charset="2"/>
              <a:buChar char="Ø"/>
            </a:pPr>
            <a:r>
              <a:rPr lang="fr-FR" altLang="fr-FR" sz="1600">
                <a:solidFill>
                  <a:srgbClr val="993300"/>
                </a:solidFill>
                <a:latin typeface="Myriad Pro" pitchFamily="34" charset="0"/>
              </a:rPr>
              <a:t>une identité qui le caractérise de façon non ambiguë,</a:t>
            </a:r>
          </a:p>
          <a:p>
            <a:pPr lvl="2">
              <a:spcBef>
                <a:spcPct val="20000"/>
              </a:spcBef>
              <a:buClr>
                <a:srgbClr val="C2AA8A"/>
              </a:buClr>
              <a:buFont typeface="Wingdings" pitchFamily="2" charset="2"/>
              <a:buChar char="Ø"/>
            </a:pPr>
            <a:r>
              <a:rPr lang="fr-FR" altLang="fr-FR" sz="1600">
                <a:solidFill>
                  <a:srgbClr val="993300"/>
                </a:solidFill>
                <a:latin typeface="Myriad Pro" pitchFamily="34" charset="0"/>
              </a:rPr>
              <a:t>un état représenté par le contenu de ses attributs et les liens qu’il a avec les autres objets,</a:t>
            </a:r>
          </a:p>
          <a:p>
            <a:pPr lvl="2">
              <a:spcBef>
                <a:spcPct val="20000"/>
              </a:spcBef>
              <a:buClr>
                <a:srgbClr val="C2AA8A"/>
              </a:buClr>
              <a:buFont typeface="Wingdings" pitchFamily="2" charset="2"/>
              <a:buChar char="Ø"/>
            </a:pPr>
            <a:r>
              <a:rPr lang="fr-FR" altLang="fr-FR" sz="1600">
                <a:solidFill>
                  <a:srgbClr val="993300"/>
                </a:solidFill>
                <a:latin typeface="Myriad Pro" pitchFamily="34" charset="0"/>
              </a:rPr>
              <a:t>un comportement  qui regroupe les compétences d’un objet et décrit ses actions et ses réactions (messages reçus , messages envoyés).</a:t>
            </a:r>
          </a:p>
        </p:txBody>
      </p:sp>
      <p:sp>
        <p:nvSpPr>
          <p:cNvPr id="7178" name="Rectangle 10"/>
          <p:cNvSpPr>
            <a:spLocks noChangeArrowheads="1"/>
          </p:cNvSpPr>
          <p:nvPr/>
        </p:nvSpPr>
        <p:spPr bwMode="auto">
          <a:xfrm>
            <a:off x="1600200" y="4114800"/>
            <a:ext cx="7239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288925" indent="-98425">
              <a:defRPr sz="2400">
                <a:solidFill>
                  <a:schemeClr val="tx1"/>
                </a:solidFill>
                <a:latin typeface="Times New Roman" pitchFamily="18" charset="0"/>
              </a:defRPr>
            </a:lvl2pPr>
            <a:lvl3pPr marL="952500" indent="-288925">
              <a:defRPr sz="2400">
                <a:solidFill>
                  <a:schemeClr val="tx1"/>
                </a:solidFill>
                <a:latin typeface="Times New Roman" pitchFamily="18" charset="0"/>
              </a:defRPr>
            </a:lvl3pPr>
            <a:lvl4pPr marL="2451100" indent="-228600">
              <a:defRPr sz="2400">
                <a:solidFill>
                  <a:schemeClr val="tx1"/>
                </a:solidFill>
                <a:latin typeface="Times New Roman" pitchFamily="18" charset="0"/>
              </a:defRPr>
            </a:lvl4pPr>
            <a:lvl5pPr marL="2870200" indent="-228600">
              <a:defRPr sz="2400">
                <a:solidFill>
                  <a:schemeClr val="tx1"/>
                </a:solidFill>
                <a:latin typeface="Times New Roman" pitchFamily="18" charset="0"/>
              </a:defRPr>
            </a:lvl5pPr>
            <a:lvl6pPr marL="3327400" indent="-228600" fontAlgn="base">
              <a:spcBef>
                <a:spcPct val="0"/>
              </a:spcBef>
              <a:spcAft>
                <a:spcPct val="0"/>
              </a:spcAft>
              <a:defRPr sz="2400">
                <a:solidFill>
                  <a:schemeClr val="tx1"/>
                </a:solidFill>
                <a:latin typeface="Times New Roman" pitchFamily="18" charset="0"/>
              </a:defRPr>
            </a:lvl6pPr>
            <a:lvl7pPr marL="3784600" indent="-228600" fontAlgn="base">
              <a:spcBef>
                <a:spcPct val="0"/>
              </a:spcBef>
              <a:spcAft>
                <a:spcPct val="0"/>
              </a:spcAft>
              <a:defRPr sz="2400">
                <a:solidFill>
                  <a:schemeClr val="tx1"/>
                </a:solidFill>
                <a:latin typeface="Times New Roman" pitchFamily="18" charset="0"/>
              </a:defRPr>
            </a:lvl7pPr>
            <a:lvl8pPr marL="4241800" indent="-228600" fontAlgn="base">
              <a:spcBef>
                <a:spcPct val="0"/>
              </a:spcBef>
              <a:spcAft>
                <a:spcPct val="0"/>
              </a:spcAft>
              <a:defRPr sz="2400">
                <a:solidFill>
                  <a:schemeClr val="tx1"/>
                </a:solidFill>
                <a:latin typeface="Times New Roman" pitchFamily="18" charset="0"/>
              </a:defRPr>
            </a:lvl8pPr>
            <a:lvl9pPr marL="4699000" indent="-228600" fontAlgn="base">
              <a:spcBef>
                <a:spcPct val="0"/>
              </a:spcBef>
              <a:spcAft>
                <a:spcPct val="0"/>
              </a:spcAft>
              <a:defRPr sz="2400">
                <a:solidFill>
                  <a:schemeClr val="tx1"/>
                </a:solidFill>
                <a:latin typeface="Times New Roman" pitchFamily="18" charset="0"/>
              </a:defRPr>
            </a:lvl9pPr>
          </a:lstStyle>
          <a:p>
            <a:pPr>
              <a:spcBef>
                <a:spcPct val="20000"/>
              </a:spcBef>
              <a:buFont typeface="Wingdings" pitchFamily="2" charset="2"/>
              <a:buNone/>
            </a:pPr>
            <a:r>
              <a:rPr lang="fr-FR" altLang="fr-FR" sz="1600">
                <a:solidFill>
                  <a:srgbClr val="993300"/>
                </a:solidFill>
                <a:latin typeface="Myriad Pro" pitchFamily="34" charset="0"/>
              </a:rPr>
              <a:t>Les objets communiquent entre eux par des messages.</a:t>
            </a:r>
            <a:br>
              <a:rPr lang="fr-FR" altLang="fr-FR" sz="1600">
                <a:solidFill>
                  <a:srgbClr val="993300"/>
                </a:solidFill>
                <a:latin typeface="Myriad Pro" pitchFamily="34" charset="0"/>
              </a:rPr>
            </a:br>
            <a:endParaRPr lang="fr-FR" altLang="fr-FR" sz="1600">
              <a:solidFill>
                <a:srgbClr val="993300"/>
              </a:solidFill>
              <a:latin typeface="Myriad Pro" pitchFamily="34" charset="0"/>
            </a:endParaRPr>
          </a:p>
        </p:txBody>
      </p:sp>
      <p:sp>
        <p:nvSpPr>
          <p:cNvPr id="7179" name="Rectangle 11"/>
          <p:cNvSpPr>
            <a:spLocks noChangeArrowheads="1"/>
          </p:cNvSpPr>
          <p:nvPr/>
        </p:nvSpPr>
        <p:spPr bwMode="auto">
          <a:xfrm>
            <a:off x="1600200" y="4648200"/>
            <a:ext cx="7239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288925" indent="-98425">
              <a:defRPr sz="2400">
                <a:solidFill>
                  <a:schemeClr val="tx1"/>
                </a:solidFill>
                <a:latin typeface="Times New Roman" pitchFamily="18" charset="0"/>
              </a:defRPr>
            </a:lvl2pPr>
            <a:lvl3pPr marL="952500" indent="-288925">
              <a:defRPr sz="2400">
                <a:solidFill>
                  <a:schemeClr val="tx1"/>
                </a:solidFill>
                <a:latin typeface="Times New Roman" pitchFamily="18" charset="0"/>
              </a:defRPr>
            </a:lvl3pPr>
            <a:lvl4pPr marL="2451100" indent="-228600">
              <a:defRPr sz="2400">
                <a:solidFill>
                  <a:schemeClr val="tx1"/>
                </a:solidFill>
                <a:latin typeface="Times New Roman" pitchFamily="18" charset="0"/>
              </a:defRPr>
            </a:lvl4pPr>
            <a:lvl5pPr marL="2870200" indent="-228600">
              <a:defRPr sz="2400">
                <a:solidFill>
                  <a:schemeClr val="tx1"/>
                </a:solidFill>
                <a:latin typeface="Times New Roman" pitchFamily="18" charset="0"/>
              </a:defRPr>
            </a:lvl5pPr>
            <a:lvl6pPr marL="3327400" indent="-228600" fontAlgn="base">
              <a:spcBef>
                <a:spcPct val="0"/>
              </a:spcBef>
              <a:spcAft>
                <a:spcPct val="0"/>
              </a:spcAft>
              <a:defRPr sz="2400">
                <a:solidFill>
                  <a:schemeClr val="tx1"/>
                </a:solidFill>
                <a:latin typeface="Times New Roman" pitchFamily="18" charset="0"/>
              </a:defRPr>
            </a:lvl6pPr>
            <a:lvl7pPr marL="3784600" indent="-228600" fontAlgn="base">
              <a:spcBef>
                <a:spcPct val="0"/>
              </a:spcBef>
              <a:spcAft>
                <a:spcPct val="0"/>
              </a:spcAft>
              <a:defRPr sz="2400">
                <a:solidFill>
                  <a:schemeClr val="tx1"/>
                </a:solidFill>
                <a:latin typeface="Times New Roman" pitchFamily="18" charset="0"/>
              </a:defRPr>
            </a:lvl7pPr>
            <a:lvl8pPr marL="4241800" indent="-228600" fontAlgn="base">
              <a:spcBef>
                <a:spcPct val="0"/>
              </a:spcBef>
              <a:spcAft>
                <a:spcPct val="0"/>
              </a:spcAft>
              <a:defRPr sz="2400">
                <a:solidFill>
                  <a:schemeClr val="tx1"/>
                </a:solidFill>
                <a:latin typeface="Times New Roman" pitchFamily="18" charset="0"/>
              </a:defRPr>
            </a:lvl8pPr>
            <a:lvl9pPr marL="4699000" indent="-228600" fontAlgn="base">
              <a:spcBef>
                <a:spcPct val="0"/>
              </a:spcBef>
              <a:spcAft>
                <a:spcPct val="0"/>
              </a:spcAft>
              <a:defRPr sz="2400">
                <a:solidFill>
                  <a:schemeClr val="tx1"/>
                </a:solidFill>
                <a:latin typeface="Times New Roman" pitchFamily="18" charset="0"/>
              </a:defRPr>
            </a:lvl9pPr>
          </a:lstStyle>
          <a:p>
            <a:pPr>
              <a:spcBef>
                <a:spcPct val="20000"/>
              </a:spcBef>
              <a:buFont typeface="Wingdings" pitchFamily="2" charset="2"/>
              <a:buNone/>
            </a:pPr>
            <a:r>
              <a:rPr lang="fr-FR" altLang="fr-FR" sz="1600">
                <a:solidFill>
                  <a:srgbClr val="993300"/>
                </a:solidFill>
                <a:latin typeface="Myriad Pro" pitchFamily="34" charset="0"/>
              </a:rPr>
              <a:t>La persistance des objets est la capacité pour un objet de sauvegarder son état dans un système de stockage de l’information.</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229100" y="381000"/>
            <a:ext cx="4914900" cy="838200"/>
          </a:xfrm>
        </p:spPr>
        <p:txBody>
          <a:bodyPr/>
          <a:lstStyle/>
          <a:p>
            <a:r>
              <a:rPr lang="fr-FR" altLang="fr-FR" sz="2400">
                <a:solidFill>
                  <a:srgbClr val="993300"/>
                </a:solidFill>
                <a:latin typeface="Myriad Pro" pitchFamily="34" charset="0"/>
              </a:rPr>
              <a:t>Classes et objets</a:t>
            </a:r>
            <a:br>
              <a:rPr lang="fr-FR" altLang="fr-FR" sz="2400">
                <a:solidFill>
                  <a:srgbClr val="993300"/>
                </a:solidFill>
                <a:latin typeface="Myriad Pro" pitchFamily="34" charset="0"/>
              </a:rPr>
            </a:br>
            <a:r>
              <a:rPr lang="fr-FR" altLang="fr-FR" sz="2400">
                <a:solidFill>
                  <a:srgbClr val="993300"/>
                </a:solidFill>
                <a:latin typeface="Myriad Pro" pitchFamily="34" charset="0"/>
              </a:rPr>
              <a:t>Paquetage</a:t>
            </a:r>
          </a:p>
        </p:txBody>
      </p:sp>
      <p:sp>
        <p:nvSpPr>
          <p:cNvPr id="79875" name="Rectangle 3"/>
          <p:cNvSpPr>
            <a:spLocks noGrp="1" noChangeArrowheads="1"/>
          </p:cNvSpPr>
          <p:nvPr>
            <p:ph type="body" idx="1"/>
          </p:nvPr>
        </p:nvSpPr>
        <p:spPr>
          <a:xfrm>
            <a:off x="1219200" y="1371600"/>
            <a:ext cx="7772400" cy="4114800"/>
          </a:xfrm>
          <a:ln/>
          <a:extLst>
            <a:ext uri="{91240B29-F687-4F45-9708-019B960494DF}">
              <a14:hiddenLine xmlns:a14="http://schemas.microsoft.com/office/drawing/2010/main" w="9525" cap="flat">
                <a:solidFill>
                  <a:srgbClr val="000000"/>
                </a:solidFill>
                <a:prstDash val="sysDot"/>
                <a:miter lim="800000"/>
                <a:headEnd/>
                <a:tailEnd/>
              </a14:hiddenLine>
            </a:ext>
          </a:extLst>
        </p:spPr>
        <p:txBody>
          <a:bodyPr/>
          <a:lstStyle/>
          <a:p>
            <a:pPr>
              <a:buFont typeface="Wingdings" pitchFamily="2" charset="2"/>
              <a:buChar char="Ø"/>
            </a:pPr>
            <a:r>
              <a:rPr lang="fr-FR" altLang="fr-FR" sz="1600">
                <a:solidFill>
                  <a:srgbClr val="993300"/>
                </a:solidFill>
                <a:latin typeface="Myriad Pro" pitchFamily="34" charset="0"/>
              </a:rPr>
              <a:t>Un paquetage ou package est un mécanisme servant à organiser des éléments en groupes.</a:t>
            </a:r>
            <a:br>
              <a:rPr lang="fr-FR" altLang="fr-FR" sz="1600">
                <a:solidFill>
                  <a:srgbClr val="993300"/>
                </a:solidFill>
                <a:latin typeface="Myriad Pro" pitchFamily="34" charset="0"/>
              </a:rPr>
            </a:br>
            <a:r>
              <a:rPr lang="fr-FR" altLang="fr-FR" sz="1600">
                <a:solidFill>
                  <a:srgbClr val="993300"/>
                </a:solidFill>
                <a:latin typeface="Myriad Pro" pitchFamily="34" charset="0"/>
              </a:rPr>
              <a:t/>
            </a:r>
            <a:br>
              <a:rPr lang="fr-FR" altLang="fr-FR" sz="1600">
                <a:solidFill>
                  <a:srgbClr val="993300"/>
                </a:solidFill>
                <a:latin typeface="Myriad Pro" pitchFamily="34" charset="0"/>
              </a:rPr>
            </a:br>
            <a:r>
              <a:rPr lang="fr-FR" altLang="fr-FR" sz="1600">
                <a:solidFill>
                  <a:srgbClr val="993300"/>
                </a:solidFill>
                <a:latin typeface="Myriad Pro" pitchFamily="34" charset="0"/>
              </a:rPr>
              <a:t/>
            </a:r>
            <a:br>
              <a:rPr lang="fr-FR" altLang="fr-FR" sz="1600">
                <a:solidFill>
                  <a:srgbClr val="993300"/>
                </a:solidFill>
                <a:latin typeface="Myriad Pro" pitchFamily="34" charset="0"/>
              </a:rPr>
            </a:br>
            <a:endParaRPr lang="fr-FR" altLang="fr-FR" sz="1600">
              <a:solidFill>
                <a:srgbClr val="993300"/>
              </a:solidFill>
              <a:latin typeface="Myriad Pro" pitchFamily="34" charset="0"/>
            </a:endParaRPr>
          </a:p>
          <a:p>
            <a:pPr>
              <a:buFont typeface="Wingdings" pitchFamily="2" charset="2"/>
              <a:buNone/>
            </a:pPr>
            <a:endParaRPr lang="fr-FR" altLang="fr-FR" sz="1600">
              <a:solidFill>
                <a:srgbClr val="993300"/>
              </a:solidFill>
              <a:latin typeface="Myriad Pro" pitchFamily="34" charset="0"/>
            </a:endParaRPr>
          </a:p>
        </p:txBody>
      </p:sp>
      <p:sp>
        <p:nvSpPr>
          <p:cNvPr id="79876" name="Text Box 4"/>
          <p:cNvSpPr txBox="1">
            <a:spLocks noChangeArrowheads="1"/>
          </p:cNvSpPr>
          <p:nvPr/>
        </p:nvSpPr>
        <p:spPr bwMode="auto">
          <a:xfrm>
            <a:off x="762000" y="220980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fr-FR" altLang="fr-FR" sz="2400">
              <a:solidFill>
                <a:srgbClr val="0033CC"/>
              </a:solidFill>
              <a:latin typeface="Times New Roman" pitchFamily="18" charset="0"/>
            </a:endParaRPr>
          </a:p>
        </p:txBody>
      </p:sp>
      <p:grpSp>
        <p:nvGrpSpPr>
          <p:cNvPr id="79877" name="Group 5"/>
          <p:cNvGrpSpPr>
            <a:grpSpLocks/>
          </p:cNvGrpSpPr>
          <p:nvPr/>
        </p:nvGrpSpPr>
        <p:grpSpPr bwMode="auto">
          <a:xfrm>
            <a:off x="6019800" y="1905000"/>
            <a:ext cx="1828800" cy="1371600"/>
            <a:chOff x="816" y="2112"/>
            <a:chExt cx="1824" cy="1140"/>
          </a:xfrm>
        </p:grpSpPr>
        <p:sp>
          <p:nvSpPr>
            <p:cNvPr id="79878" name="File"/>
            <p:cNvSpPr>
              <a:spLocks noEditPoints="1" noChangeArrowheads="1"/>
            </p:cNvSpPr>
            <p:nvPr/>
          </p:nvSpPr>
          <p:spPr bwMode="auto">
            <a:xfrm>
              <a:off x="816" y="2112"/>
              <a:ext cx="1824" cy="1140"/>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DCA3"/>
            </a:solidFill>
            <a:ln w="9525">
              <a:solidFill>
                <a:srgbClr val="000000"/>
              </a:solidFill>
              <a:miter lim="800000"/>
              <a:headEnd/>
              <a:tailEnd/>
            </a:ln>
            <a:effectLst>
              <a:outerShdw dist="107763" dir="2700000" algn="ctr" rotWithShape="0">
                <a:srgbClr val="808080"/>
              </a:outerShdw>
            </a:effectLst>
          </p:spPr>
          <p:txBody>
            <a:bodyPr/>
            <a:lstStyle/>
            <a:p>
              <a:endParaRPr lang="fr-FR"/>
            </a:p>
          </p:txBody>
        </p:sp>
        <p:sp>
          <p:nvSpPr>
            <p:cNvPr id="79879" name="Line 7"/>
            <p:cNvSpPr>
              <a:spLocks noChangeShapeType="1"/>
            </p:cNvSpPr>
            <p:nvPr/>
          </p:nvSpPr>
          <p:spPr bwMode="auto">
            <a:xfrm flipV="1">
              <a:off x="816" y="2304"/>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79880" name="Text Box 8"/>
          <p:cNvSpPr txBox="1">
            <a:spLocks noChangeArrowheads="1"/>
          </p:cNvSpPr>
          <p:nvPr/>
        </p:nvSpPr>
        <p:spPr bwMode="auto">
          <a:xfrm>
            <a:off x="6248400" y="2514600"/>
            <a:ext cx="114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a:solidFill>
                  <a:srgbClr val="993300"/>
                </a:solidFill>
                <a:latin typeface="Times New Roman" pitchFamily="18" charset="0"/>
              </a:rPr>
              <a:t>Package</a:t>
            </a:r>
            <a:br>
              <a:rPr lang="fr-FR" altLang="fr-FR">
                <a:solidFill>
                  <a:srgbClr val="993300"/>
                </a:solidFill>
                <a:latin typeface="Times New Roman" pitchFamily="18" charset="0"/>
              </a:rPr>
            </a:br>
            <a:r>
              <a:rPr lang="fr-FR" altLang="fr-FR">
                <a:solidFill>
                  <a:srgbClr val="993300"/>
                </a:solidFill>
                <a:latin typeface="Times New Roman" pitchFamily="18" charset="0"/>
              </a:rPr>
              <a:t>IHM</a:t>
            </a:r>
          </a:p>
        </p:txBody>
      </p:sp>
      <p:grpSp>
        <p:nvGrpSpPr>
          <p:cNvPr id="79881" name="Group 9"/>
          <p:cNvGrpSpPr>
            <a:grpSpLocks/>
          </p:cNvGrpSpPr>
          <p:nvPr/>
        </p:nvGrpSpPr>
        <p:grpSpPr bwMode="auto">
          <a:xfrm>
            <a:off x="3429000" y="4191000"/>
            <a:ext cx="1828800" cy="1371600"/>
            <a:chOff x="816" y="2112"/>
            <a:chExt cx="1824" cy="1140"/>
          </a:xfrm>
        </p:grpSpPr>
        <p:sp>
          <p:nvSpPr>
            <p:cNvPr id="79882" name="File"/>
            <p:cNvSpPr>
              <a:spLocks noEditPoints="1" noChangeArrowheads="1"/>
            </p:cNvSpPr>
            <p:nvPr/>
          </p:nvSpPr>
          <p:spPr bwMode="auto">
            <a:xfrm>
              <a:off x="816" y="2112"/>
              <a:ext cx="1824" cy="1140"/>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DCA3"/>
            </a:solidFill>
            <a:ln w="9525">
              <a:solidFill>
                <a:srgbClr val="000000"/>
              </a:solidFill>
              <a:miter lim="800000"/>
              <a:headEnd/>
              <a:tailEnd/>
            </a:ln>
            <a:effectLst>
              <a:outerShdw dist="107763" dir="2700000" algn="ctr" rotWithShape="0">
                <a:srgbClr val="808080"/>
              </a:outerShdw>
            </a:effectLst>
          </p:spPr>
          <p:txBody>
            <a:bodyPr/>
            <a:lstStyle/>
            <a:p>
              <a:endParaRPr lang="fr-FR"/>
            </a:p>
          </p:txBody>
        </p:sp>
        <p:sp>
          <p:nvSpPr>
            <p:cNvPr id="79883" name="Line 11"/>
            <p:cNvSpPr>
              <a:spLocks noChangeShapeType="1"/>
            </p:cNvSpPr>
            <p:nvPr/>
          </p:nvSpPr>
          <p:spPr bwMode="auto">
            <a:xfrm flipV="1">
              <a:off x="816" y="2304"/>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79884" name="Text Box 12"/>
          <p:cNvSpPr txBox="1">
            <a:spLocks noChangeArrowheads="1"/>
          </p:cNvSpPr>
          <p:nvPr/>
        </p:nvSpPr>
        <p:spPr bwMode="auto">
          <a:xfrm>
            <a:off x="3657600" y="4800600"/>
            <a:ext cx="114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a:solidFill>
                  <a:srgbClr val="993300"/>
                </a:solidFill>
                <a:latin typeface="Times New Roman" pitchFamily="18" charset="0"/>
              </a:rPr>
              <a:t>Package</a:t>
            </a:r>
            <a:br>
              <a:rPr lang="fr-FR" altLang="fr-FR">
                <a:solidFill>
                  <a:srgbClr val="993300"/>
                </a:solidFill>
                <a:latin typeface="Times New Roman" pitchFamily="18" charset="0"/>
              </a:rPr>
            </a:br>
            <a:r>
              <a:rPr lang="fr-FR" altLang="fr-FR">
                <a:solidFill>
                  <a:srgbClr val="993300"/>
                </a:solidFill>
                <a:latin typeface="Times New Roman" pitchFamily="18" charset="0"/>
              </a:rPr>
              <a:t>Interface</a:t>
            </a:r>
          </a:p>
        </p:txBody>
      </p:sp>
      <p:grpSp>
        <p:nvGrpSpPr>
          <p:cNvPr id="79885" name="Group 13"/>
          <p:cNvGrpSpPr>
            <a:grpSpLocks/>
          </p:cNvGrpSpPr>
          <p:nvPr/>
        </p:nvGrpSpPr>
        <p:grpSpPr bwMode="auto">
          <a:xfrm>
            <a:off x="6172200" y="4114800"/>
            <a:ext cx="1828800" cy="1371600"/>
            <a:chOff x="816" y="2112"/>
            <a:chExt cx="1824" cy="1140"/>
          </a:xfrm>
        </p:grpSpPr>
        <p:sp>
          <p:nvSpPr>
            <p:cNvPr id="79886" name="File"/>
            <p:cNvSpPr>
              <a:spLocks noEditPoints="1" noChangeArrowheads="1"/>
            </p:cNvSpPr>
            <p:nvPr/>
          </p:nvSpPr>
          <p:spPr bwMode="auto">
            <a:xfrm>
              <a:off x="816" y="2112"/>
              <a:ext cx="1824" cy="1140"/>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DCA3"/>
            </a:solidFill>
            <a:ln w="9525">
              <a:solidFill>
                <a:srgbClr val="000000"/>
              </a:solidFill>
              <a:miter lim="800000"/>
              <a:headEnd/>
              <a:tailEnd/>
            </a:ln>
            <a:effectLst>
              <a:outerShdw dist="107763" dir="2700000" algn="ctr" rotWithShape="0">
                <a:srgbClr val="808080"/>
              </a:outerShdw>
            </a:effectLst>
          </p:spPr>
          <p:txBody>
            <a:bodyPr/>
            <a:lstStyle/>
            <a:p>
              <a:endParaRPr lang="fr-FR"/>
            </a:p>
          </p:txBody>
        </p:sp>
        <p:sp>
          <p:nvSpPr>
            <p:cNvPr id="79887" name="Line 15"/>
            <p:cNvSpPr>
              <a:spLocks noChangeShapeType="1"/>
            </p:cNvSpPr>
            <p:nvPr/>
          </p:nvSpPr>
          <p:spPr bwMode="auto">
            <a:xfrm flipV="1">
              <a:off x="816" y="2304"/>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79888" name="Text Box 16"/>
          <p:cNvSpPr txBox="1">
            <a:spLocks noChangeArrowheads="1"/>
          </p:cNvSpPr>
          <p:nvPr/>
        </p:nvSpPr>
        <p:spPr bwMode="auto">
          <a:xfrm>
            <a:off x="6248400" y="4724400"/>
            <a:ext cx="167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a:solidFill>
                  <a:srgbClr val="993300"/>
                </a:solidFill>
                <a:latin typeface="Times New Roman" pitchFamily="18" charset="0"/>
              </a:rPr>
              <a:t>Package</a:t>
            </a:r>
            <a:br>
              <a:rPr lang="fr-FR" altLang="fr-FR">
                <a:solidFill>
                  <a:srgbClr val="993300"/>
                </a:solidFill>
                <a:latin typeface="Times New Roman" pitchFamily="18" charset="0"/>
              </a:rPr>
            </a:br>
            <a:r>
              <a:rPr lang="fr-FR" altLang="fr-FR">
                <a:solidFill>
                  <a:srgbClr val="993300"/>
                </a:solidFill>
                <a:latin typeface="Times New Roman" pitchFamily="18" charset="0"/>
              </a:rPr>
              <a:t>Règles métiers</a:t>
            </a:r>
          </a:p>
        </p:txBody>
      </p:sp>
      <p:sp>
        <p:nvSpPr>
          <p:cNvPr id="79889" name="Line 17"/>
          <p:cNvSpPr>
            <a:spLocks noChangeShapeType="1"/>
          </p:cNvSpPr>
          <p:nvPr/>
        </p:nvSpPr>
        <p:spPr bwMode="auto">
          <a:xfrm>
            <a:off x="5257800" y="4953000"/>
            <a:ext cx="914400" cy="0"/>
          </a:xfrm>
          <a:prstGeom prst="line">
            <a:avLst/>
          </a:prstGeom>
          <a:noFill/>
          <a:ln w="28575">
            <a:solidFill>
              <a:srgbClr val="0066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9894" name="Rectangle 22"/>
          <p:cNvSpPr>
            <a:spLocks noChangeArrowheads="1"/>
          </p:cNvSpPr>
          <p:nvPr/>
        </p:nvSpPr>
        <p:spPr bwMode="auto">
          <a:xfrm>
            <a:off x="1219200" y="2514600"/>
            <a:ext cx="7772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Font typeface="Wingdings" pitchFamily="2" charset="2"/>
              <a:buNone/>
            </a:pPr>
            <a:endParaRPr lang="fr-FR" altLang="fr-FR" sz="1800">
              <a:solidFill>
                <a:srgbClr val="993300"/>
              </a:solidFill>
            </a:endParaRPr>
          </a:p>
          <a:p>
            <a:pPr>
              <a:spcBef>
                <a:spcPct val="20000"/>
              </a:spcBef>
              <a:buClr>
                <a:srgbClr val="D8C9B4"/>
              </a:buClr>
              <a:buFont typeface="Wingdings" pitchFamily="2" charset="2"/>
              <a:buChar char="Ø"/>
            </a:pPr>
            <a:r>
              <a:rPr lang="fr-FR" altLang="fr-FR" sz="1600">
                <a:solidFill>
                  <a:srgbClr val="993300"/>
                </a:solidFill>
                <a:latin typeface="Myriad Pro" pitchFamily="34" charset="0"/>
              </a:rPr>
              <a:t>Les packages peuvent être mis en relation</a:t>
            </a:r>
            <a:r>
              <a:rPr lang="fr-FR" altLang="fr-FR" sz="1400">
                <a:solidFill>
                  <a:srgbClr val="993300"/>
                </a:solidFill>
              </a:rPr>
              <a:t/>
            </a:r>
            <a:br>
              <a:rPr lang="fr-FR" altLang="fr-FR" sz="1400">
                <a:solidFill>
                  <a:srgbClr val="993300"/>
                </a:solidFill>
              </a:rPr>
            </a:br>
            <a:endParaRPr lang="fr-FR" altLang="fr-FR" sz="1400">
              <a:solidFill>
                <a:srgbClr val="9933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930650" y="381000"/>
            <a:ext cx="5213350" cy="762000"/>
          </a:xfrm>
        </p:spPr>
        <p:txBody>
          <a:bodyPr/>
          <a:lstStyle/>
          <a:p>
            <a:r>
              <a:rPr lang="fr-FR" altLang="fr-FR" sz="2400">
                <a:solidFill>
                  <a:srgbClr val="993300"/>
                </a:solidFill>
                <a:latin typeface="Myriad Pro" pitchFamily="34" charset="0"/>
              </a:rPr>
              <a:t>Classes et objets</a:t>
            </a:r>
          </a:p>
        </p:txBody>
      </p:sp>
      <p:sp>
        <p:nvSpPr>
          <p:cNvPr id="9219" name="Rectangle 3"/>
          <p:cNvSpPr>
            <a:spLocks noGrp="1" noChangeArrowheads="1"/>
          </p:cNvSpPr>
          <p:nvPr>
            <p:ph type="body" idx="1"/>
          </p:nvPr>
        </p:nvSpPr>
        <p:spPr>
          <a:xfrm>
            <a:off x="1752600" y="1371600"/>
            <a:ext cx="7086600" cy="1066800"/>
          </a:xfrm>
        </p:spPr>
        <p:txBody>
          <a:bodyPr/>
          <a:lstStyle/>
          <a:p>
            <a:pPr marL="0" indent="0">
              <a:lnSpc>
                <a:spcPct val="90000"/>
              </a:lnSpc>
              <a:buFont typeface="Wingdings" pitchFamily="2" charset="2"/>
              <a:buNone/>
            </a:pPr>
            <a:r>
              <a:rPr lang="fr-FR" altLang="fr-FR" sz="1600">
                <a:solidFill>
                  <a:srgbClr val="993300"/>
                </a:solidFill>
                <a:latin typeface="Myriad Pro" pitchFamily="34" charset="0"/>
              </a:rPr>
              <a:t>Un objet a une vie :</a:t>
            </a:r>
          </a:p>
          <a:p>
            <a:pPr marL="288925" lvl="1" indent="-98425">
              <a:lnSpc>
                <a:spcPct val="90000"/>
              </a:lnSpc>
            </a:pPr>
            <a:r>
              <a:rPr lang="fr-FR" altLang="fr-FR" sz="1600">
                <a:solidFill>
                  <a:srgbClr val="993300"/>
                </a:solidFill>
                <a:latin typeface="Myriad Pro" pitchFamily="34" charset="0"/>
              </a:rPr>
              <a:t> il naît,</a:t>
            </a:r>
          </a:p>
          <a:p>
            <a:pPr marL="288925" lvl="1" indent="-98425">
              <a:lnSpc>
                <a:spcPct val="90000"/>
              </a:lnSpc>
            </a:pPr>
            <a:r>
              <a:rPr lang="fr-FR" altLang="fr-FR" sz="1600">
                <a:solidFill>
                  <a:srgbClr val="993300"/>
                </a:solidFill>
                <a:latin typeface="Myriad Pro" pitchFamily="34" charset="0"/>
              </a:rPr>
              <a:t> il vit, </a:t>
            </a:r>
          </a:p>
          <a:p>
            <a:pPr marL="288925" lvl="1" indent="-98425">
              <a:lnSpc>
                <a:spcPct val="90000"/>
              </a:lnSpc>
            </a:pPr>
            <a:r>
              <a:rPr lang="fr-FR" altLang="fr-FR" sz="1600">
                <a:solidFill>
                  <a:srgbClr val="993300"/>
                </a:solidFill>
                <a:latin typeface="Myriad Pro" pitchFamily="34" charset="0"/>
              </a:rPr>
              <a:t> il meurt.</a:t>
            </a:r>
            <a:br>
              <a:rPr lang="fr-FR" altLang="fr-FR" sz="1600">
                <a:solidFill>
                  <a:srgbClr val="993300"/>
                </a:solidFill>
                <a:latin typeface="Myriad Pro" pitchFamily="34" charset="0"/>
              </a:rPr>
            </a:br>
            <a:endParaRPr lang="fr-FR" altLang="fr-FR" sz="1600">
              <a:solidFill>
                <a:srgbClr val="993300"/>
              </a:solidFill>
              <a:latin typeface="Myriad Pro" pitchFamily="34" charset="0"/>
            </a:endParaRPr>
          </a:p>
          <a:p>
            <a:pPr marL="0" indent="0">
              <a:lnSpc>
                <a:spcPct val="90000"/>
              </a:lnSpc>
              <a:buFont typeface="Wingdings" pitchFamily="2" charset="2"/>
              <a:buNone/>
            </a:pPr>
            <a:r>
              <a:rPr lang="fr-FR" altLang="fr-FR" sz="1600">
                <a:solidFill>
                  <a:srgbClr val="993300"/>
                </a:solidFill>
                <a:latin typeface="Myriad Pro" pitchFamily="34" charset="0"/>
              </a:rPr>
              <a:t> </a:t>
            </a:r>
            <a:br>
              <a:rPr lang="fr-FR" altLang="fr-FR" sz="1600">
                <a:solidFill>
                  <a:srgbClr val="993300"/>
                </a:solidFill>
                <a:latin typeface="Myriad Pro" pitchFamily="34" charset="0"/>
              </a:rPr>
            </a:br>
            <a:endParaRPr lang="fr-FR" altLang="fr-FR" sz="1600">
              <a:solidFill>
                <a:srgbClr val="993300"/>
              </a:solidFill>
              <a:latin typeface="Myriad Pro" pitchFamily="34" charset="0"/>
            </a:endParaRPr>
          </a:p>
        </p:txBody>
      </p:sp>
      <p:sp>
        <p:nvSpPr>
          <p:cNvPr id="9224" name="Rectangle 8"/>
          <p:cNvSpPr>
            <a:spLocks noChangeArrowheads="1"/>
          </p:cNvSpPr>
          <p:nvPr/>
        </p:nvSpPr>
        <p:spPr bwMode="auto">
          <a:xfrm>
            <a:off x="1752600" y="2895600"/>
            <a:ext cx="7391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288925" indent="-98425">
              <a:defRPr sz="2400">
                <a:solidFill>
                  <a:schemeClr val="tx1"/>
                </a:solidFill>
                <a:latin typeface="Times New Roman" pitchFamily="18" charset="0"/>
              </a:defRPr>
            </a:lvl2pPr>
            <a:lvl3pPr marL="952500" indent="-288925">
              <a:defRPr sz="2400">
                <a:solidFill>
                  <a:schemeClr val="tx1"/>
                </a:solidFill>
                <a:latin typeface="Times New Roman" pitchFamily="18" charset="0"/>
              </a:defRPr>
            </a:lvl3pPr>
            <a:lvl4pPr marL="2451100" indent="-228600">
              <a:defRPr sz="2400">
                <a:solidFill>
                  <a:schemeClr val="tx1"/>
                </a:solidFill>
                <a:latin typeface="Times New Roman" pitchFamily="18" charset="0"/>
              </a:defRPr>
            </a:lvl4pPr>
            <a:lvl5pPr marL="2870200" indent="-228600">
              <a:defRPr sz="2400">
                <a:solidFill>
                  <a:schemeClr val="tx1"/>
                </a:solidFill>
                <a:latin typeface="Times New Roman" pitchFamily="18" charset="0"/>
              </a:defRPr>
            </a:lvl5pPr>
            <a:lvl6pPr marL="3327400" indent="-228600" fontAlgn="base">
              <a:spcBef>
                <a:spcPct val="0"/>
              </a:spcBef>
              <a:spcAft>
                <a:spcPct val="0"/>
              </a:spcAft>
              <a:defRPr sz="2400">
                <a:solidFill>
                  <a:schemeClr val="tx1"/>
                </a:solidFill>
                <a:latin typeface="Times New Roman" pitchFamily="18" charset="0"/>
              </a:defRPr>
            </a:lvl6pPr>
            <a:lvl7pPr marL="3784600" indent="-228600" fontAlgn="base">
              <a:spcBef>
                <a:spcPct val="0"/>
              </a:spcBef>
              <a:spcAft>
                <a:spcPct val="0"/>
              </a:spcAft>
              <a:defRPr sz="2400">
                <a:solidFill>
                  <a:schemeClr val="tx1"/>
                </a:solidFill>
                <a:latin typeface="Times New Roman" pitchFamily="18" charset="0"/>
              </a:defRPr>
            </a:lvl7pPr>
            <a:lvl8pPr marL="4241800" indent="-228600" fontAlgn="base">
              <a:spcBef>
                <a:spcPct val="0"/>
              </a:spcBef>
              <a:spcAft>
                <a:spcPct val="0"/>
              </a:spcAft>
              <a:defRPr sz="2400">
                <a:solidFill>
                  <a:schemeClr val="tx1"/>
                </a:solidFill>
                <a:latin typeface="Times New Roman" pitchFamily="18" charset="0"/>
              </a:defRPr>
            </a:lvl8pPr>
            <a:lvl9pPr marL="4699000" indent="-228600" fontAlgn="base">
              <a:spcBef>
                <a:spcPct val="0"/>
              </a:spcBef>
              <a:spcAft>
                <a:spcPct val="0"/>
              </a:spcAft>
              <a:defRPr sz="2400">
                <a:solidFill>
                  <a:schemeClr val="tx1"/>
                </a:solidFill>
                <a:latin typeface="Times New Roman" pitchFamily="18" charset="0"/>
              </a:defRPr>
            </a:lvl9pPr>
          </a:lstStyle>
          <a:p>
            <a:pPr>
              <a:spcBef>
                <a:spcPct val="20000"/>
              </a:spcBef>
              <a:buFont typeface="Wingdings" pitchFamily="2" charset="2"/>
              <a:buNone/>
            </a:pPr>
            <a:r>
              <a:rPr lang="fr-FR" altLang="fr-FR" sz="1600">
                <a:solidFill>
                  <a:srgbClr val="993300"/>
                </a:solidFill>
                <a:latin typeface="Myriad Pro" pitchFamily="34" charset="0"/>
              </a:rPr>
              <a:t>Il est symbolisé par :</a:t>
            </a:r>
          </a:p>
        </p:txBody>
      </p:sp>
      <p:grpSp>
        <p:nvGrpSpPr>
          <p:cNvPr id="9225" name="Group 9"/>
          <p:cNvGrpSpPr>
            <a:grpSpLocks/>
          </p:cNvGrpSpPr>
          <p:nvPr/>
        </p:nvGrpSpPr>
        <p:grpSpPr bwMode="auto">
          <a:xfrm>
            <a:off x="1524000" y="3352800"/>
            <a:ext cx="2057400" cy="533400"/>
            <a:chOff x="960" y="2496"/>
            <a:chExt cx="1296" cy="336"/>
          </a:xfrm>
        </p:grpSpPr>
        <p:sp>
          <p:nvSpPr>
            <p:cNvPr id="9226" name="Rectangle 10"/>
            <p:cNvSpPr>
              <a:spLocks noChangeArrowheads="1"/>
            </p:cNvSpPr>
            <p:nvPr/>
          </p:nvSpPr>
          <p:spPr bwMode="auto">
            <a:xfrm>
              <a:off x="960" y="2496"/>
              <a:ext cx="1296" cy="336"/>
            </a:xfrm>
            <a:prstGeom prst="rect">
              <a:avLst/>
            </a:prstGeom>
            <a:solidFill>
              <a:srgbClr val="FFDCA3"/>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27" name="Text Box 11"/>
            <p:cNvSpPr txBox="1">
              <a:spLocks noChangeArrowheads="1"/>
            </p:cNvSpPr>
            <p:nvPr/>
          </p:nvSpPr>
          <p:spPr bwMode="auto">
            <a:xfrm>
              <a:off x="960" y="2544"/>
              <a:ext cx="1200" cy="192"/>
            </a:xfrm>
            <a:prstGeom prst="rect">
              <a:avLst/>
            </a:prstGeom>
            <a:solidFill>
              <a:srgbClr val="FFDCA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fr-FR" sz="1400" u="sng">
                  <a:solidFill>
                    <a:srgbClr val="993300"/>
                  </a:solidFill>
                  <a:latin typeface="Times New Roman" pitchFamily="18" charset="0"/>
                </a:rPr>
                <a:t>Nom objet</a:t>
              </a:r>
            </a:p>
          </p:txBody>
        </p:sp>
      </p:grpSp>
      <p:grpSp>
        <p:nvGrpSpPr>
          <p:cNvPr id="9228" name="Group 12"/>
          <p:cNvGrpSpPr>
            <a:grpSpLocks/>
          </p:cNvGrpSpPr>
          <p:nvPr/>
        </p:nvGrpSpPr>
        <p:grpSpPr bwMode="auto">
          <a:xfrm>
            <a:off x="3962400" y="3962400"/>
            <a:ext cx="2057400" cy="533400"/>
            <a:chOff x="2496" y="3072"/>
            <a:chExt cx="1296" cy="336"/>
          </a:xfrm>
        </p:grpSpPr>
        <p:sp>
          <p:nvSpPr>
            <p:cNvPr id="9229" name="Rectangle 13"/>
            <p:cNvSpPr>
              <a:spLocks noChangeArrowheads="1"/>
            </p:cNvSpPr>
            <p:nvPr/>
          </p:nvSpPr>
          <p:spPr bwMode="auto">
            <a:xfrm>
              <a:off x="2496" y="3072"/>
              <a:ext cx="1296" cy="336"/>
            </a:xfrm>
            <a:prstGeom prst="rect">
              <a:avLst/>
            </a:prstGeom>
            <a:solidFill>
              <a:srgbClr val="FFDCA3"/>
            </a:solidFill>
            <a:ln>
              <a:noFill/>
            </a:ln>
            <a:effectLst/>
            <a:extLst>
              <a:ext uri="{91240B29-F687-4F45-9708-019B960494DF}">
                <a14:hiddenLine xmlns:a14="http://schemas.microsoft.com/office/drawing/2010/main" w="9525">
                  <a:solidFill>
                    <a:srgbClr val="FD7A0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30" name="Text Box 14"/>
            <p:cNvSpPr txBox="1">
              <a:spLocks noChangeArrowheads="1"/>
            </p:cNvSpPr>
            <p:nvPr/>
          </p:nvSpPr>
          <p:spPr bwMode="auto">
            <a:xfrm>
              <a:off x="2496" y="3120"/>
              <a:ext cx="1200" cy="192"/>
            </a:xfrm>
            <a:prstGeom prst="rect">
              <a:avLst/>
            </a:prstGeom>
            <a:solidFill>
              <a:srgbClr val="FFDCA3"/>
            </a:solidFill>
            <a:ln>
              <a:noFill/>
            </a:ln>
            <a:effectLst/>
            <a:extLst>
              <a:ext uri="{91240B29-F687-4F45-9708-019B960494DF}">
                <a14:hiddenLine xmlns:a14="http://schemas.microsoft.com/office/drawing/2010/main" w="9525">
                  <a:solidFill>
                    <a:srgbClr val="FD7A0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fr-FR" sz="1400" u="sng">
                  <a:solidFill>
                    <a:srgbClr val="993300"/>
                  </a:solidFill>
                  <a:latin typeface="Times New Roman" pitchFamily="18" charset="0"/>
                </a:rPr>
                <a:t>Nom objet : Classe </a:t>
              </a:r>
            </a:p>
          </p:txBody>
        </p:sp>
      </p:grpSp>
      <p:grpSp>
        <p:nvGrpSpPr>
          <p:cNvPr id="9231" name="Group 15"/>
          <p:cNvGrpSpPr>
            <a:grpSpLocks/>
          </p:cNvGrpSpPr>
          <p:nvPr/>
        </p:nvGrpSpPr>
        <p:grpSpPr bwMode="auto">
          <a:xfrm>
            <a:off x="6324600" y="4800600"/>
            <a:ext cx="2057400" cy="533400"/>
            <a:chOff x="3984" y="3744"/>
            <a:chExt cx="1296" cy="336"/>
          </a:xfrm>
        </p:grpSpPr>
        <p:sp>
          <p:nvSpPr>
            <p:cNvPr id="9232" name="Rectangle 16"/>
            <p:cNvSpPr>
              <a:spLocks noChangeArrowheads="1"/>
            </p:cNvSpPr>
            <p:nvPr/>
          </p:nvSpPr>
          <p:spPr bwMode="auto">
            <a:xfrm>
              <a:off x="3984" y="3744"/>
              <a:ext cx="1296" cy="336"/>
            </a:xfrm>
            <a:prstGeom prst="rect">
              <a:avLst/>
            </a:prstGeom>
            <a:solidFill>
              <a:srgbClr val="FFDCA3"/>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33" name="Text Box 17"/>
            <p:cNvSpPr txBox="1">
              <a:spLocks noChangeArrowheads="1"/>
            </p:cNvSpPr>
            <p:nvPr/>
          </p:nvSpPr>
          <p:spPr bwMode="auto">
            <a:xfrm>
              <a:off x="3984" y="3792"/>
              <a:ext cx="1200" cy="192"/>
            </a:xfrm>
            <a:prstGeom prst="rect">
              <a:avLst/>
            </a:prstGeom>
            <a:solidFill>
              <a:srgbClr val="FFDCA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fr-FR" sz="1400" u="sng">
                  <a:solidFill>
                    <a:srgbClr val="993300"/>
                  </a:solidFill>
                  <a:latin typeface="Times New Roman" pitchFamily="18" charset="0"/>
                </a:rPr>
                <a:t>: Classe</a:t>
              </a:r>
            </a:p>
          </p:txBody>
        </p:sp>
      </p:grpSp>
      <p:sp>
        <p:nvSpPr>
          <p:cNvPr id="9234" name="Text Box 18"/>
          <p:cNvSpPr txBox="1">
            <a:spLocks noChangeArrowheads="1"/>
          </p:cNvSpPr>
          <p:nvPr/>
        </p:nvSpPr>
        <p:spPr bwMode="auto">
          <a:xfrm>
            <a:off x="2254250" y="4191000"/>
            <a:ext cx="869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600">
                <a:solidFill>
                  <a:srgbClr val="993300"/>
                </a:solidFill>
                <a:latin typeface="Myriad Pro" pitchFamily="34" charset="0"/>
              </a:rPr>
              <a:t>ou</a:t>
            </a:r>
          </a:p>
        </p:txBody>
      </p:sp>
      <p:sp>
        <p:nvSpPr>
          <p:cNvPr id="9235" name="Text Box 19"/>
          <p:cNvSpPr txBox="1">
            <a:spLocks noChangeArrowheads="1"/>
          </p:cNvSpPr>
          <p:nvPr/>
        </p:nvSpPr>
        <p:spPr bwMode="auto">
          <a:xfrm>
            <a:off x="4235450" y="4891088"/>
            <a:ext cx="869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600">
                <a:solidFill>
                  <a:srgbClr val="993300"/>
                </a:solidFill>
                <a:latin typeface="Myriad Pro" pitchFamily="34" charset="0"/>
              </a:rPr>
              <a:t>ou</a:t>
            </a:r>
          </a:p>
        </p:txBody>
      </p:sp>
      <p:sp>
        <p:nvSpPr>
          <p:cNvPr id="9236" name="Text Box 20"/>
          <p:cNvSpPr txBox="1">
            <a:spLocks noChangeArrowheads="1"/>
          </p:cNvSpPr>
          <p:nvPr/>
        </p:nvSpPr>
        <p:spPr bwMode="auto">
          <a:xfrm>
            <a:off x="1692275" y="5562600"/>
            <a:ext cx="6232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600">
                <a:solidFill>
                  <a:srgbClr val="993300"/>
                </a:solidFill>
                <a:latin typeface="Myriad Pro" pitchFamily="34" charset="0"/>
              </a:rPr>
              <a:t>Le stéréotype de la classe peut surmonter le nom</a:t>
            </a:r>
          </a:p>
        </p:txBody>
      </p:sp>
      <p:grpSp>
        <p:nvGrpSpPr>
          <p:cNvPr id="9237" name="Group 21"/>
          <p:cNvGrpSpPr>
            <a:grpSpLocks/>
          </p:cNvGrpSpPr>
          <p:nvPr/>
        </p:nvGrpSpPr>
        <p:grpSpPr bwMode="auto">
          <a:xfrm>
            <a:off x="3962400" y="5791200"/>
            <a:ext cx="2057400" cy="806450"/>
            <a:chOff x="2496" y="3668"/>
            <a:chExt cx="1296" cy="508"/>
          </a:xfrm>
        </p:grpSpPr>
        <p:sp>
          <p:nvSpPr>
            <p:cNvPr id="9238" name="Rectangle 22"/>
            <p:cNvSpPr>
              <a:spLocks noChangeArrowheads="1"/>
            </p:cNvSpPr>
            <p:nvPr/>
          </p:nvSpPr>
          <p:spPr bwMode="auto">
            <a:xfrm>
              <a:off x="2496" y="3840"/>
              <a:ext cx="1296" cy="336"/>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rgbClr val="FFDCA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39" name="Text Box 23"/>
            <p:cNvSpPr txBox="1">
              <a:spLocks noChangeArrowheads="1"/>
            </p:cNvSpPr>
            <p:nvPr/>
          </p:nvSpPr>
          <p:spPr bwMode="auto">
            <a:xfrm>
              <a:off x="2496" y="3668"/>
              <a:ext cx="1200" cy="460"/>
            </a:xfrm>
            <a:prstGeom prst="rect">
              <a:avLst/>
            </a:prstGeom>
            <a:noFill/>
            <a:ln>
              <a:noFill/>
            </a:ln>
            <a:effectLst/>
            <a:extLst>
              <a:ext uri="{909E8E84-426E-40DD-AFC4-6F175D3DCCD1}">
                <a14:hiddenFill xmlns:a14="http://schemas.microsoft.com/office/drawing/2010/main">
                  <a:solidFill>
                    <a:srgbClr val="FFDCA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fr-FR" sz="1400" u="sng">
                  <a:solidFill>
                    <a:srgbClr val="993300"/>
                  </a:solidFill>
                  <a:latin typeface="Times New Roman" pitchFamily="18" charset="0"/>
                </a:rPr>
                <a:t/>
              </a:r>
              <a:br>
                <a:rPr lang="fr-FR" altLang="fr-FR" sz="1400" u="sng">
                  <a:solidFill>
                    <a:srgbClr val="993300"/>
                  </a:solidFill>
                  <a:latin typeface="Times New Roman" pitchFamily="18" charset="0"/>
                </a:rPr>
              </a:br>
              <a:r>
                <a:rPr lang="fr-FR" altLang="fr-FR" sz="1400" u="sng">
                  <a:solidFill>
                    <a:srgbClr val="993300"/>
                  </a:solidFill>
                  <a:latin typeface="Times New Roman" pitchFamily="18" charset="0"/>
                </a:rPr>
                <a:t>&lt;&lt;StéréotypeClasse&gt;&gt;</a:t>
              </a:r>
              <a:br>
                <a:rPr lang="fr-FR" altLang="fr-FR" sz="1400" u="sng">
                  <a:solidFill>
                    <a:srgbClr val="993300"/>
                  </a:solidFill>
                  <a:latin typeface="Times New Roman" pitchFamily="18" charset="0"/>
                </a:rPr>
              </a:br>
              <a:r>
                <a:rPr lang="fr-FR" altLang="fr-FR" sz="1400" u="sng">
                  <a:solidFill>
                    <a:srgbClr val="993300"/>
                  </a:solidFill>
                  <a:latin typeface="Times New Roman" pitchFamily="18" charset="0"/>
                </a:rPr>
                <a:t>Nom objet : Classe </a:t>
              </a: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079875" y="457200"/>
            <a:ext cx="5064125" cy="685800"/>
          </a:xfrm>
        </p:spPr>
        <p:txBody>
          <a:bodyPr/>
          <a:lstStyle/>
          <a:p>
            <a:r>
              <a:rPr lang="fr-FR" altLang="fr-FR" sz="2400">
                <a:solidFill>
                  <a:srgbClr val="993300"/>
                </a:solidFill>
                <a:latin typeface="Myriad Pro" pitchFamily="34" charset="0"/>
              </a:rPr>
              <a:t>Classes et objets</a:t>
            </a:r>
          </a:p>
        </p:txBody>
      </p:sp>
      <p:sp>
        <p:nvSpPr>
          <p:cNvPr id="11267" name="Rectangle 3"/>
          <p:cNvSpPr>
            <a:spLocks noGrp="1" noChangeArrowheads="1"/>
          </p:cNvSpPr>
          <p:nvPr>
            <p:ph type="body" idx="1"/>
          </p:nvPr>
        </p:nvSpPr>
        <p:spPr>
          <a:xfrm>
            <a:off x="1524000" y="1557338"/>
            <a:ext cx="7427913" cy="1173162"/>
          </a:xfrm>
        </p:spPr>
        <p:txBody>
          <a:bodyPr/>
          <a:lstStyle/>
          <a:p>
            <a:pPr marL="0" indent="0" algn="just">
              <a:lnSpc>
                <a:spcPct val="90000"/>
              </a:lnSpc>
              <a:buFont typeface="Wingdings" pitchFamily="2" charset="2"/>
              <a:buNone/>
            </a:pPr>
            <a:r>
              <a:rPr lang="fr-FR" altLang="fr-FR" sz="1600" dirty="0">
                <a:solidFill>
                  <a:srgbClr val="993300"/>
                </a:solidFill>
                <a:latin typeface="Myriad Pro" pitchFamily="34" charset="0"/>
              </a:rPr>
              <a:t>Une classe est un regroupement </a:t>
            </a:r>
            <a:r>
              <a:rPr lang="fr-FR" altLang="fr-FR" sz="1600" dirty="0" smtClean="0">
                <a:solidFill>
                  <a:srgbClr val="993300"/>
                </a:solidFill>
                <a:latin typeface="Myriad Pro" pitchFamily="34" charset="0"/>
              </a:rPr>
              <a:t>d’objets </a:t>
            </a:r>
            <a:r>
              <a:rPr lang="fr-FR" altLang="fr-FR" sz="1600" dirty="0">
                <a:solidFill>
                  <a:srgbClr val="993300"/>
                </a:solidFill>
                <a:latin typeface="Myriad Pro" pitchFamily="34" charset="0"/>
              </a:rPr>
              <a:t>ayant les mêmes propriétés ou attributs, les mêmes comportements, les mêmes relations avec les autres objets.</a:t>
            </a:r>
            <a:br>
              <a:rPr lang="fr-FR" altLang="fr-FR" sz="1600" dirty="0">
                <a:solidFill>
                  <a:srgbClr val="993300"/>
                </a:solidFill>
                <a:latin typeface="Myriad Pro" pitchFamily="34" charset="0"/>
              </a:rPr>
            </a:br>
            <a:r>
              <a:rPr lang="fr-FR" altLang="fr-FR" sz="1600" dirty="0">
                <a:solidFill>
                  <a:srgbClr val="993300"/>
                </a:solidFill>
                <a:latin typeface="Myriad Pro" pitchFamily="34" charset="0"/>
              </a:rPr>
              <a:t/>
            </a:r>
            <a:br>
              <a:rPr lang="fr-FR" altLang="fr-FR" sz="1600" dirty="0">
                <a:solidFill>
                  <a:srgbClr val="993300"/>
                </a:solidFill>
                <a:latin typeface="Myriad Pro" pitchFamily="34" charset="0"/>
              </a:rPr>
            </a:br>
            <a:r>
              <a:rPr lang="fr-FR" altLang="fr-FR" sz="1600" dirty="0">
                <a:solidFill>
                  <a:srgbClr val="993300"/>
                </a:solidFill>
                <a:latin typeface="Myriad Pro" pitchFamily="34" charset="0"/>
              </a:rPr>
              <a:t/>
            </a:r>
            <a:br>
              <a:rPr lang="fr-FR" altLang="fr-FR" sz="1600" dirty="0">
                <a:solidFill>
                  <a:srgbClr val="993300"/>
                </a:solidFill>
                <a:latin typeface="Myriad Pro" pitchFamily="34" charset="0"/>
              </a:rPr>
            </a:br>
            <a:endParaRPr lang="fr-FR" altLang="fr-FR" sz="1600" dirty="0">
              <a:solidFill>
                <a:srgbClr val="993300"/>
              </a:solidFill>
              <a:latin typeface="Myriad Pro" pitchFamily="34" charset="0"/>
            </a:endParaRPr>
          </a:p>
        </p:txBody>
      </p:sp>
      <p:sp>
        <p:nvSpPr>
          <p:cNvPr id="11272" name="Rectangle 8"/>
          <p:cNvSpPr>
            <a:spLocks noChangeArrowheads="1"/>
          </p:cNvSpPr>
          <p:nvPr/>
        </p:nvSpPr>
        <p:spPr bwMode="auto">
          <a:xfrm>
            <a:off x="1524000" y="2286000"/>
            <a:ext cx="7162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288925" indent="-98425">
              <a:defRPr sz="2400">
                <a:solidFill>
                  <a:schemeClr val="tx1"/>
                </a:solidFill>
                <a:latin typeface="Times New Roman" pitchFamily="18" charset="0"/>
              </a:defRPr>
            </a:lvl2pPr>
            <a:lvl3pPr marL="952500" indent="-288925">
              <a:defRPr sz="2400">
                <a:solidFill>
                  <a:schemeClr val="tx1"/>
                </a:solidFill>
                <a:latin typeface="Times New Roman" pitchFamily="18" charset="0"/>
              </a:defRPr>
            </a:lvl3pPr>
            <a:lvl4pPr marL="2451100" indent="-228600">
              <a:defRPr sz="2400">
                <a:solidFill>
                  <a:schemeClr val="tx1"/>
                </a:solidFill>
                <a:latin typeface="Times New Roman" pitchFamily="18" charset="0"/>
              </a:defRPr>
            </a:lvl4pPr>
            <a:lvl5pPr marL="2870200" indent="-228600">
              <a:defRPr sz="2400">
                <a:solidFill>
                  <a:schemeClr val="tx1"/>
                </a:solidFill>
                <a:latin typeface="Times New Roman" pitchFamily="18" charset="0"/>
              </a:defRPr>
            </a:lvl5pPr>
            <a:lvl6pPr marL="3327400" indent="-228600" fontAlgn="base">
              <a:spcBef>
                <a:spcPct val="0"/>
              </a:spcBef>
              <a:spcAft>
                <a:spcPct val="0"/>
              </a:spcAft>
              <a:defRPr sz="2400">
                <a:solidFill>
                  <a:schemeClr val="tx1"/>
                </a:solidFill>
                <a:latin typeface="Times New Roman" pitchFamily="18" charset="0"/>
              </a:defRPr>
            </a:lvl6pPr>
            <a:lvl7pPr marL="3784600" indent="-228600" fontAlgn="base">
              <a:spcBef>
                <a:spcPct val="0"/>
              </a:spcBef>
              <a:spcAft>
                <a:spcPct val="0"/>
              </a:spcAft>
              <a:defRPr sz="2400">
                <a:solidFill>
                  <a:schemeClr val="tx1"/>
                </a:solidFill>
                <a:latin typeface="Times New Roman" pitchFamily="18" charset="0"/>
              </a:defRPr>
            </a:lvl7pPr>
            <a:lvl8pPr marL="4241800" indent="-228600" fontAlgn="base">
              <a:spcBef>
                <a:spcPct val="0"/>
              </a:spcBef>
              <a:spcAft>
                <a:spcPct val="0"/>
              </a:spcAft>
              <a:defRPr sz="2400">
                <a:solidFill>
                  <a:schemeClr val="tx1"/>
                </a:solidFill>
                <a:latin typeface="Times New Roman" pitchFamily="18" charset="0"/>
              </a:defRPr>
            </a:lvl8pPr>
            <a:lvl9pPr marL="4699000" indent="-228600" fontAlgn="base">
              <a:spcBef>
                <a:spcPct val="0"/>
              </a:spcBef>
              <a:spcAft>
                <a:spcPct val="0"/>
              </a:spcAft>
              <a:defRPr sz="2400">
                <a:solidFill>
                  <a:schemeClr val="tx1"/>
                </a:solidFill>
                <a:latin typeface="Times New Roman" pitchFamily="18" charset="0"/>
              </a:defRPr>
            </a:lvl9pPr>
          </a:lstStyle>
          <a:p>
            <a:pPr algn="just">
              <a:spcBef>
                <a:spcPct val="20000"/>
              </a:spcBef>
              <a:buFont typeface="Wingdings" pitchFamily="2" charset="2"/>
              <a:buNone/>
            </a:pPr>
            <a:r>
              <a:rPr lang="fr-FR" altLang="fr-FR" sz="1600" dirty="0">
                <a:solidFill>
                  <a:srgbClr val="993300"/>
                </a:solidFill>
                <a:latin typeface="Myriad Pro" pitchFamily="34" charset="0"/>
              </a:rPr>
              <a:t>Un objet est une instance d’une classe.</a:t>
            </a:r>
          </a:p>
          <a:p>
            <a:pPr algn="just">
              <a:spcBef>
                <a:spcPct val="20000"/>
              </a:spcBef>
              <a:buFont typeface="Wingdings" pitchFamily="2" charset="2"/>
              <a:buNone/>
            </a:pPr>
            <a:endParaRPr lang="fr-FR" altLang="fr-FR" sz="1600" dirty="0">
              <a:solidFill>
                <a:srgbClr val="993300"/>
              </a:solidFill>
              <a:latin typeface="Myriad Pro" pitchFamily="34" charset="0"/>
            </a:endParaRPr>
          </a:p>
        </p:txBody>
      </p:sp>
      <p:sp>
        <p:nvSpPr>
          <p:cNvPr id="11273" name="Rectangle 9"/>
          <p:cNvSpPr>
            <a:spLocks noChangeArrowheads="1"/>
          </p:cNvSpPr>
          <p:nvPr/>
        </p:nvSpPr>
        <p:spPr bwMode="auto">
          <a:xfrm>
            <a:off x="1524000" y="2971800"/>
            <a:ext cx="7315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288925" indent="-98425">
              <a:defRPr sz="2400">
                <a:solidFill>
                  <a:schemeClr val="tx1"/>
                </a:solidFill>
                <a:latin typeface="Times New Roman" pitchFamily="18" charset="0"/>
              </a:defRPr>
            </a:lvl2pPr>
            <a:lvl3pPr marL="952500" indent="-288925">
              <a:defRPr sz="2400">
                <a:solidFill>
                  <a:schemeClr val="tx1"/>
                </a:solidFill>
                <a:latin typeface="Times New Roman" pitchFamily="18" charset="0"/>
              </a:defRPr>
            </a:lvl3pPr>
            <a:lvl4pPr marL="2451100" indent="-228600">
              <a:defRPr sz="2400">
                <a:solidFill>
                  <a:schemeClr val="tx1"/>
                </a:solidFill>
                <a:latin typeface="Times New Roman" pitchFamily="18" charset="0"/>
              </a:defRPr>
            </a:lvl4pPr>
            <a:lvl5pPr marL="2870200" indent="-228600">
              <a:defRPr sz="2400">
                <a:solidFill>
                  <a:schemeClr val="tx1"/>
                </a:solidFill>
                <a:latin typeface="Times New Roman" pitchFamily="18" charset="0"/>
              </a:defRPr>
            </a:lvl5pPr>
            <a:lvl6pPr marL="3327400" indent="-228600" fontAlgn="base">
              <a:spcBef>
                <a:spcPct val="0"/>
              </a:spcBef>
              <a:spcAft>
                <a:spcPct val="0"/>
              </a:spcAft>
              <a:defRPr sz="2400">
                <a:solidFill>
                  <a:schemeClr val="tx1"/>
                </a:solidFill>
                <a:latin typeface="Times New Roman" pitchFamily="18" charset="0"/>
              </a:defRPr>
            </a:lvl6pPr>
            <a:lvl7pPr marL="3784600" indent="-228600" fontAlgn="base">
              <a:spcBef>
                <a:spcPct val="0"/>
              </a:spcBef>
              <a:spcAft>
                <a:spcPct val="0"/>
              </a:spcAft>
              <a:defRPr sz="2400">
                <a:solidFill>
                  <a:schemeClr val="tx1"/>
                </a:solidFill>
                <a:latin typeface="Times New Roman" pitchFamily="18" charset="0"/>
              </a:defRPr>
            </a:lvl7pPr>
            <a:lvl8pPr marL="4241800" indent="-228600" fontAlgn="base">
              <a:spcBef>
                <a:spcPct val="0"/>
              </a:spcBef>
              <a:spcAft>
                <a:spcPct val="0"/>
              </a:spcAft>
              <a:defRPr sz="2400">
                <a:solidFill>
                  <a:schemeClr val="tx1"/>
                </a:solidFill>
                <a:latin typeface="Times New Roman" pitchFamily="18" charset="0"/>
              </a:defRPr>
            </a:lvl8pPr>
            <a:lvl9pPr marL="4699000" indent="-228600" fontAlgn="base">
              <a:spcBef>
                <a:spcPct val="0"/>
              </a:spcBef>
              <a:spcAft>
                <a:spcPct val="0"/>
              </a:spcAft>
              <a:defRPr sz="2400">
                <a:solidFill>
                  <a:schemeClr val="tx1"/>
                </a:solidFill>
                <a:latin typeface="Times New Roman" pitchFamily="18" charset="0"/>
              </a:defRPr>
            </a:lvl9pPr>
          </a:lstStyle>
          <a:p>
            <a:pPr algn="just">
              <a:spcBef>
                <a:spcPct val="20000"/>
              </a:spcBef>
              <a:buFont typeface="Wingdings" pitchFamily="2" charset="2"/>
              <a:buNone/>
            </a:pPr>
            <a:r>
              <a:rPr lang="fr-FR" altLang="fr-FR" sz="1600" dirty="0">
                <a:solidFill>
                  <a:srgbClr val="993300"/>
                </a:solidFill>
                <a:latin typeface="Myriad Pro" pitchFamily="34" charset="0"/>
              </a:rPr>
              <a:t>Une classe nous permet de mieux gérer la complexité car c’est une définition abstraite mettant en lumière les points communs entre les objets qu’elle regroupe.</a:t>
            </a:r>
          </a:p>
          <a:p>
            <a:pPr algn="just">
              <a:spcBef>
                <a:spcPct val="20000"/>
              </a:spcBef>
              <a:buFont typeface="Wingdings" pitchFamily="2" charset="2"/>
              <a:buNone/>
            </a:pPr>
            <a:r>
              <a:rPr lang="fr-FR" altLang="fr-FR" sz="1600" dirty="0">
                <a:solidFill>
                  <a:srgbClr val="993300"/>
                </a:solidFill>
                <a:latin typeface="Myriad Pro" pitchFamily="34" charset="0"/>
              </a:rPr>
              <a:t/>
            </a:r>
            <a:br>
              <a:rPr lang="fr-FR" altLang="fr-FR" sz="1600" dirty="0">
                <a:solidFill>
                  <a:srgbClr val="993300"/>
                </a:solidFill>
                <a:latin typeface="Myriad Pro" pitchFamily="34" charset="0"/>
              </a:rPr>
            </a:br>
            <a:r>
              <a:rPr lang="fr-FR" altLang="fr-FR" sz="1600" dirty="0">
                <a:solidFill>
                  <a:srgbClr val="993300"/>
                </a:solidFill>
                <a:latin typeface="Myriad Pro" pitchFamily="34" charset="0"/>
              </a:rPr>
              <a:t/>
            </a:r>
            <a:br>
              <a:rPr lang="fr-FR" altLang="fr-FR" sz="1600" dirty="0">
                <a:solidFill>
                  <a:srgbClr val="993300"/>
                </a:solidFill>
                <a:latin typeface="Myriad Pro" pitchFamily="34" charset="0"/>
              </a:rPr>
            </a:br>
            <a:endParaRPr lang="fr-FR" altLang="fr-FR" sz="1600" dirty="0">
              <a:solidFill>
                <a:srgbClr val="993300"/>
              </a:solidFill>
              <a:latin typeface="Myriad Pro" pitchFamily="34" charset="0"/>
            </a:endParaRPr>
          </a:p>
        </p:txBody>
      </p:sp>
      <p:sp>
        <p:nvSpPr>
          <p:cNvPr id="11274" name="Rectangle 10"/>
          <p:cNvSpPr>
            <a:spLocks noChangeArrowheads="1"/>
          </p:cNvSpPr>
          <p:nvPr/>
        </p:nvSpPr>
        <p:spPr bwMode="auto">
          <a:xfrm>
            <a:off x="1524000" y="3886200"/>
            <a:ext cx="73914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288925" indent="-98425">
              <a:defRPr sz="2400">
                <a:solidFill>
                  <a:schemeClr val="tx1"/>
                </a:solidFill>
                <a:latin typeface="Times New Roman" pitchFamily="18" charset="0"/>
              </a:defRPr>
            </a:lvl2pPr>
            <a:lvl3pPr marL="952500" indent="-288925">
              <a:defRPr sz="2400">
                <a:solidFill>
                  <a:schemeClr val="tx1"/>
                </a:solidFill>
                <a:latin typeface="Times New Roman" pitchFamily="18" charset="0"/>
              </a:defRPr>
            </a:lvl3pPr>
            <a:lvl4pPr marL="2451100" indent="-228600">
              <a:defRPr sz="2400">
                <a:solidFill>
                  <a:schemeClr val="tx1"/>
                </a:solidFill>
                <a:latin typeface="Times New Roman" pitchFamily="18" charset="0"/>
              </a:defRPr>
            </a:lvl4pPr>
            <a:lvl5pPr marL="2870200" indent="-228600">
              <a:defRPr sz="2400">
                <a:solidFill>
                  <a:schemeClr val="tx1"/>
                </a:solidFill>
                <a:latin typeface="Times New Roman" pitchFamily="18" charset="0"/>
              </a:defRPr>
            </a:lvl5pPr>
            <a:lvl6pPr marL="3327400" indent="-228600" fontAlgn="base">
              <a:spcBef>
                <a:spcPct val="0"/>
              </a:spcBef>
              <a:spcAft>
                <a:spcPct val="0"/>
              </a:spcAft>
              <a:defRPr sz="2400">
                <a:solidFill>
                  <a:schemeClr val="tx1"/>
                </a:solidFill>
                <a:latin typeface="Times New Roman" pitchFamily="18" charset="0"/>
              </a:defRPr>
            </a:lvl6pPr>
            <a:lvl7pPr marL="3784600" indent="-228600" fontAlgn="base">
              <a:spcBef>
                <a:spcPct val="0"/>
              </a:spcBef>
              <a:spcAft>
                <a:spcPct val="0"/>
              </a:spcAft>
              <a:defRPr sz="2400">
                <a:solidFill>
                  <a:schemeClr val="tx1"/>
                </a:solidFill>
                <a:latin typeface="Times New Roman" pitchFamily="18" charset="0"/>
              </a:defRPr>
            </a:lvl7pPr>
            <a:lvl8pPr marL="4241800" indent="-228600" fontAlgn="base">
              <a:spcBef>
                <a:spcPct val="0"/>
              </a:spcBef>
              <a:spcAft>
                <a:spcPct val="0"/>
              </a:spcAft>
              <a:defRPr sz="2400">
                <a:solidFill>
                  <a:schemeClr val="tx1"/>
                </a:solidFill>
                <a:latin typeface="Times New Roman" pitchFamily="18" charset="0"/>
              </a:defRPr>
            </a:lvl8pPr>
            <a:lvl9pPr marL="4699000" indent="-228600" fontAlgn="base">
              <a:spcBef>
                <a:spcPct val="0"/>
              </a:spcBef>
              <a:spcAft>
                <a:spcPct val="0"/>
              </a:spcAft>
              <a:defRPr sz="2400">
                <a:solidFill>
                  <a:schemeClr val="tx1"/>
                </a:solidFill>
                <a:latin typeface="Times New Roman" pitchFamily="18" charset="0"/>
              </a:defRPr>
            </a:lvl9pPr>
          </a:lstStyle>
          <a:p>
            <a:pPr algn="just">
              <a:spcBef>
                <a:spcPct val="20000"/>
              </a:spcBef>
              <a:buFont typeface="Wingdings" pitchFamily="2" charset="2"/>
              <a:buNone/>
            </a:pPr>
            <a:r>
              <a:rPr lang="fr-FR" altLang="fr-FR" sz="1600">
                <a:solidFill>
                  <a:srgbClr val="993300"/>
                </a:solidFill>
                <a:latin typeface="Myriad Pro" pitchFamily="34" charset="0"/>
              </a:rPr>
              <a:t/>
            </a:r>
            <a:br>
              <a:rPr lang="fr-FR" altLang="fr-FR" sz="1600">
                <a:solidFill>
                  <a:srgbClr val="993300"/>
                </a:solidFill>
                <a:latin typeface="Myriad Pro" pitchFamily="34" charset="0"/>
              </a:rPr>
            </a:br>
            <a:r>
              <a:rPr lang="fr-FR" altLang="fr-FR" sz="1600">
                <a:solidFill>
                  <a:srgbClr val="993300"/>
                </a:solidFill>
                <a:latin typeface="Myriad Pro" pitchFamily="34" charset="0"/>
              </a:rPr>
              <a:t>Le nom d’une classe provient directement du domaine. Il commence par une lettre majuscule :</a:t>
            </a:r>
          </a:p>
          <a:p>
            <a:pPr>
              <a:spcBef>
                <a:spcPct val="20000"/>
              </a:spcBef>
              <a:buFont typeface="Wingdings" pitchFamily="2" charset="2"/>
              <a:buNone/>
            </a:pPr>
            <a:r>
              <a:rPr lang="fr-FR" altLang="fr-FR" sz="1600">
                <a:solidFill>
                  <a:srgbClr val="993300"/>
                </a:solidFill>
                <a:latin typeface="Myriad Pro" pitchFamily="34" charset="0"/>
              </a:rPr>
              <a:t/>
            </a:r>
            <a:br>
              <a:rPr lang="fr-FR" altLang="fr-FR" sz="1600">
                <a:solidFill>
                  <a:srgbClr val="993300"/>
                </a:solidFill>
                <a:latin typeface="Myriad Pro" pitchFamily="34" charset="0"/>
              </a:rPr>
            </a:br>
            <a:r>
              <a:rPr lang="fr-FR" altLang="fr-FR" sz="1600">
                <a:solidFill>
                  <a:srgbClr val="993300"/>
                </a:solidFill>
                <a:latin typeface="Myriad Pro" pitchFamily="34" charset="0"/>
              </a:rPr>
              <a:t>                     Commandes, Clients, LigneCommandes</a:t>
            </a:r>
            <a:br>
              <a:rPr lang="fr-FR" altLang="fr-FR" sz="1600">
                <a:solidFill>
                  <a:srgbClr val="993300"/>
                </a:solidFill>
                <a:latin typeface="Myriad Pro" pitchFamily="34" charset="0"/>
              </a:rPr>
            </a:br>
            <a:r>
              <a:rPr lang="fr-FR" altLang="fr-FR" sz="1600">
                <a:solidFill>
                  <a:srgbClr val="993300"/>
                </a:solidFill>
                <a:latin typeface="Myriad Pro" pitchFamily="34" charset="0"/>
              </a:rPr>
              <a:t/>
            </a:r>
            <a:br>
              <a:rPr lang="fr-FR" altLang="fr-FR" sz="1600">
                <a:solidFill>
                  <a:srgbClr val="993300"/>
                </a:solidFill>
                <a:latin typeface="Myriad Pro" pitchFamily="34" charset="0"/>
              </a:rPr>
            </a:br>
            <a:endParaRPr lang="fr-FR" altLang="fr-FR" sz="1600">
              <a:solidFill>
                <a:srgbClr val="993300"/>
              </a:solidFill>
              <a:latin typeface="Myriad Pro"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457825" y="533400"/>
            <a:ext cx="3686175" cy="609600"/>
          </a:xfrm>
        </p:spPr>
        <p:txBody>
          <a:bodyPr/>
          <a:lstStyle/>
          <a:p>
            <a:r>
              <a:rPr lang="fr-FR" altLang="fr-FR" sz="2400">
                <a:solidFill>
                  <a:srgbClr val="993300"/>
                </a:solidFill>
                <a:latin typeface="Myriad Pro" pitchFamily="34" charset="0"/>
              </a:rPr>
              <a:t>Classes et objets</a:t>
            </a:r>
          </a:p>
        </p:txBody>
      </p:sp>
      <p:sp>
        <p:nvSpPr>
          <p:cNvPr id="13315" name="Rectangle 3"/>
          <p:cNvSpPr>
            <a:spLocks noGrp="1" noChangeArrowheads="1"/>
          </p:cNvSpPr>
          <p:nvPr>
            <p:ph type="body" idx="1"/>
          </p:nvPr>
        </p:nvSpPr>
        <p:spPr>
          <a:xfrm>
            <a:off x="1219200" y="5562600"/>
            <a:ext cx="7086600" cy="762000"/>
          </a:xfrm>
        </p:spPr>
        <p:txBody>
          <a:bodyPr/>
          <a:lstStyle/>
          <a:p>
            <a:pPr marL="0" indent="0">
              <a:lnSpc>
                <a:spcPct val="90000"/>
              </a:lnSpc>
              <a:buFont typeface="Wingdings" pitchFamily="2" charset="2"/>
              <a:buNone/>
            </a:pPr>
            <a:r>
              <a:rPr lang="fr-FR" altLang="fr-FR" sz="1600">
                <a:solidFill>
                  <a:srgbClr val="993300"/>
                </a:solidFill>
                <a:latin typeface="Myriad Pro" pitchFamily="34" charset="0"/>
              </a:rPr>
              <a:t/>
            </a:r>
            <a:br>
              <a:rPr lang="fr-FR" altLang="fr-FR" sz="1600">
                <a:solidFill>
                  <a:srgbClr val="993300"/>
                </a:solidFill>
                <a:latin typeface="Myriad Pro" pitchFamily="34" charset="0"/>
              </a:rPr>
            </a:br>
            <a:r>
              <a:rPr lang="fr-FR" altLang="fr-FR" sz="1600">
                <a:solidFill>
                  <a:srgbClr val="993300"/>
                </a:solidFill>
                <a:latin typeface="Myriad Pro" pitchFamily="34" charset="0"/>
              </a:rPr>
              <a:t>                     Combien de classes voyez-vous ?</a:t>
            </a:r>
            <a:br>
              <a:rPr lang="fr-FR" altLang="fr-FR" sz="1600">
                <a:solidFill>
                  <a:srgbClr val="993300"/>
                </a:solidFill>
                <a:latin typeface="Myriad Pro" pitchFamily="34" charset="0"/>
              </a:rPr>
            </a:br>
            <a:r>
              <a:rPr lang="fr-FR" altLang="fr-FR" sz="1600">
                <a:solidFill>
                  <a:srgbClr val="993300"/>
                </a:solidFill>
                <a:latin typeface="Myriad Pro" pitchFamily="34" charset="0"/>
              </a:rPr>
              <a:t/>
            </a:r>
            <a:br>
              <a:rPr lang="fr-FR" altLang="fr-FR" sz="1600">
                <a:solidFill>
                  <a:srgbClr val="993300"/>
                </a:solidFill>
                <a:latin typeface="Myriad Pro" pitchFamily="34" charset="0"/>
              </a:rPr>
            </a:br>
            <a:endParaRPr lang="fr-FR" altLang="fr-FR" sz="1600">
              <a:solidFill>
                <a:srgbClr val="993300"/>
              </a:solidFill>
              <a:latin typeface="Myriad Pro" pitchFamily="34" charset="0"/>
            </a:endParaRPr>
          </a:p>
        </p:txBody>
      </p:sp>
      <p:pic>
        <p:nvPicPr>
          <p:cNvPr id="13316" name="Picture 4" descr="D:\Images\Ag00043_.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466850" y="2133600"/>
            <a:ext cx="9715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3317" name="Picture 5" descr="D:\Images\Ag00179_.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2898775" y="3657600"/>
            <a:ext cx="2435225" cy="12604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318" name="Object 6"/>
          <p:cNvGraphicFramePr>
            <a:graphicFrameLocks noChangeAspect="1"/>
          </p:cNvGraphicFramePr>
          <p:nvPr/>
        </p:nvGraphicFramePr>
        <p:xfrm>
          <a:off x="5105400" y="1524000"/>
          <a:ext cx="1682750" cy="1038225"/>
        </p:xfrm>
        <a:graphic>
          <a:graphicData uri="http://schemas.openxmlformats.org/presentationml/2006/ole">
            <mc:AlternateContent xmlns:mc="http://schemas.openxmlformats.org/markup-compatibility/2006">
              <mc:Choice xmlns:v="urn:schemas-microsoft-com:vml" Requires="v">
                <p:oleObj spid="_x0000_s13335" name="Clip" r:id="rId6" imgW="4583880" imgH="2828880" progId="MS_ClipArt_Gallery.5">
                  <p:embed/>
                </p:oleObj>
              </mc:Choice>
              <mc:Fallback>
                <p:oleObj name="Clip" r:id="rId6" imgW="4583880" imgH="2828880" progId="MS_ClipArt_Gallery.5">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1524000"/>
                        <a:ext cx="16827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3319" name="Picture 7" descr="C:\Program Files\Common Files\Microsoft Shared\Clipart\cagcat50\an02097_.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10400" y="1676400"/>
            <a:ext cx="1417638" cy="1658938"/>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D:\Images\Animaux\Ag00132_.gif"/>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1905000"/>
            <a:ext cx="1143000" cy="422275"/>
          </a:xfrm>
          <a:prstGeom prst="rect">
            <a:avLst/>
          </a:prstGeom>
          <a:noFill/>
          <a:extLst>
            <a:ext uri="{909E8E84-426E-40DD-AFC4-6F175D3DCCD1}">
              <a14:hiddenFill xmlns:a14="http://schemas.microsoft.com/office/drawing/2010/main">
                <a:solidFill>
                  <a:srgbClr val="FFFFFF"/>
                </a:solidFill>
              </a14:hiddenFill>
            </a:ext>
          </a:extLst>
        </p:spPr>
      </p:pic>
      <p:pic>
        <p:nvPicPr>
          <p:cNvPr id="13321" name="Picture 9" descr="D:\Images\Animaux\Ag00182_.gif"/>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5181600" y="3810000"/>
            <a:ext cx="1839913" cy="19891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195888" y="381000"/>
            <a:ext cx="3948112" cy="762000"/>
          </a:xfrm>
        </p:spPr>
        <p:txBody>
          <a:bodyPr/>
          <a:lstStyle/>
          <a:p>
            <a:r>
              <a:rPr lang="fr-FR" altLang="fr-FR" sz="2400">
                <a:solidFill>
                  <a:srgbClr val="993300"/>
                </a:solidFill>
                <a:latin typeface="Myriad Pro" pitchFamily="34" charset="0"/>
              </a:rPr>
              <a:t>Classes et objets</a:t>
            </a:r>
          </a:p>
        </p:txBody>
      </p:sp>
      <p:sp>
        <p:nvSpPr>
          <p:cNvPr id="15363" name="Text Box 3"/>
          <p:cNvSpPr txBox="1">
            <a:spLocks noChangeArrowheads="1"/>
          </p:cNvSpPr>
          <p:nvPr/>
        </p:nvSpPr>
        <p:spPr bwMode="auto">
          <a:xfrm>
            <a:off x="1295400" y="1600200"/>
            <a:ext cx="7467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600">
                <a:solidFill>
                  <a:srgbClr val="993300"/>
                </a:solidFill>
                <a:latin typeface="Myriad Pro" pitchFamily="34" charset="0"/>
              </a:rPr>
              <a:t>Une classe est représentée par :</a:t>
            </a:r>
          </a:p>
        </p:txBody>
      </p:sp>
      <p:grpSp>
        <p:nvGrpSpPr>
          <p:cNvPr id="15364" name="Group 4"/>
          <p:cNvGrpSpPr>
            <a:grpSpLocks/>
          </p:cNvGrpSpPr>
          <p:nvPr/>
        </p:nvGrpSpPr>
        <p:grpSpPr bwMode="auto">
          <a:xfrm>
            <a:off x="1295400" y="2438400"/>
            <a:ext cx="3810000" cy="3352800"/>
            <a:chOff x="1584" y="1824"/>
            <a:chExt cx="2400" cy="1776"/>
          </a:xfrm>
        </p:grpSpPr>
        <p:sp>
          <p:nvSpPr>
            <p:cNvPr id="15365" name="Rectangle 5"/>
            <p:cNvSpPr>
              <a:spLocks noChangeArrowheads="1"/>
            </p:cNvSpPr>
            <p:nvPr/>
          </p:nvSpPr>
          <p:spPr bwMode="auto">
            <a:xfrm>
              <a:off x="1584" y="1824"/>
              <a:ext cx="2400" cy="1776"/>
            </a:xfrm>
            <a:prstGeom prst="rect">
              <a:avLst/>
            </a:prstGeom>
            <a:solidFill>
              <a:srgbClr val="FFDCA3"/>
            </a:solidFill>
            <a:ln w="2857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366" name="Rectangle 6"/>
            <p:cNvSpPr>
              <a:spLocks noChangeArrowheads="1"/>
            </p:cNvSpPr>
            <p:nvPr/>
          </p:nvSpPr>
          <p:spPr bwMode="auto">
            <a:xfrm>
              <a:off x="1584" y="2160"/>
              <a:ext cx="2400" cy="816"/>
            </a:xfrm>
            <a:prstGeom prst="rect">
              <a:avLst/>
            </a:prstGeom>
            <a:solidFill>
              <a:srgbClr val="FFDCA3"/>
            </a:solidFill>
            <a:ln w="2857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15367" name="Text Box 7"/>
          <p:cNvSpPr txBox="1">
            <a:spLocks noChangeArrowheads="1"/>
          </p:cNvSpPr>
          <p:nvPr/>
        </p:nvSpPr>
        <p:spPr bwMode="auto">
          <a:xfrm>
            <a:off x="1828800" y="2514600"/>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b="1">
                <a:solidFill>
                  <a:srgbClr val="993300"/>
                </a:solidFill>
                <a:latin typeface="Myriad Pro" pitchFamily="34" charset="0"/>
              </a:rPr>
              <a:t>Stagiaires</a:t>
            </a:r>
          </a:p>
        </p:txBody>
      </p:sp>
      <p:sp>
        <p:nvSpPr>
          <p:cNvPr id="15368" name="Text Box 8"/>
          <p:cNvSpPr txBox="1">
            <a:spLocks noChangeArrowheads="1"/>
          </p:cNvSpPr>
          <p:nvPr/>
        </p:nvSpPr>
        <p:spPr bwMode="auto">
          <a:xfrm>
            <a:off x="1295400" y="3124200"/>
            <a:ext cx="38100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altLang="fr-FR" sz="1600">
                <a:solidFill>
                  <a:srgbClr val="993300"/>
                </a:solidFill>
                <a:latin typeface="Myriad Pro" pitchFamily="34" charset="0"/>
              </a:rPr>
              <a:t>idStagiaire</a:t>
            </a:r>
          </a:p>
          <a:p>
            <a:pPr eaLnBrk="0" hangingPunct="0"/>
            <a:r>
              <a:rPr lang="fr-FR" altLang="fr-FR" sz="1600">
                <a:solidFill>
                  <a:srgbClr val="993300"/>
                </a:solidFill>
                <a:latin typeface="Myriad Pro" pitchFamily="34" charset="0"/>
              </a:rPr>
              <a:t>strNomStagiaire</a:t>
            </a:r>
            <a:br>
              <a:rPr lang="fr-FR" altLang="fr-FR" sz="1600">
                <a:solidFill>
                  <a:srgbClr val="993300"/>
                </a:solidFill>
                <a:latin typeface="Myriad Pro" pitchFamily="34" charset="0"/>
              </a:rPr>
            </a:br>
            <a:r>
              <a:rPr lang="fr-FR" altLang="fr-FR" sz="1600">
                <a:solidFill>
                  <a:srgbClr val="993300"/>
                </a:solidFill>
                <a:latin typeface="Myriad Pro" pitchFamily="34" charset="0"/>
              </a:rPr>
              <a:t>nStage</a:t>
            </a:r>
          </a:p>
          <a:p>
            <a:pPr eaLnBrk="0" hangingPunct="0"/>
            <a:r>
              <a:rPr lang="fr-FR" altLang="fr-FR" sz="1600">
                <a:solidFill>
                  <a:srgbClr val="993300"/>
                </a:solidFill>
                <a:latin typeface="Myriad Pro" pitchFamily="34" charset="0"/>
              </a:rPr>
              <a:t>strAdresse</a:t>
            </a:r>
            <a:br>
              <a:rPr lang="fr-FR" altLang="fr-FR" sz="1600">
                <a:solidFill>
                  <a:srgbClr val="993300"/>
                </a:solidFill>
                <a:latin typeface="Myriad Pro" pitchFamily="34" charset="0"/>
              </a:rPr>
            </a:br>
            <a:r>
              <a:rPr lang="fr-FR" altLang="fr-FR" sz="1600">
                <a:solidFill>
                  <a:srgbClr val="993300"/>
                </a:solidFill>
                <a:latin typeface="Myriad Pro" pitchFamily="34" charset="0"/>
              </a:rPr>
              <a:t>….</a:t>
            </a:r>
          </a:p>
        </p:txBody>
      </p:sp>
      <p:sp>
        <p:nvSpPr>
          <p:cNvPr id="15369" name="Text Box 9"/>
          <p:cNvSpPr txBox="1">
            <a:spLocks noChangeArrowheads="1"/>
          </p:cNvSpPr>
          <p:nvPr/>
        </p:nvSpPr>
        <p:spPr bwMode="auto">
          <a:xfrm>
            <a:off x="1371600" y="4724400"/>
            <a:ext cx="35052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600">
                <a:solidFill>
                  <a:srgbClr val="993300"/>
                </a:solidFill>
                <a:latin typeface="Myriad Pro" pitchFamily="34" charset="0"/>
              </a:rPr>
              <a:t>creation()</a:t>
            </a:r>
            <a:br>
              <a:rPr lang="fr-FR" altLang="fr-FR" sz="1600">
                <a:solidFill>
                  <a:srgbClr val="993300"/>
                </a:solidFill>
                <a:latin typeface="Myriad Pro" pitchFamily="34" charset="0"/>
              </a:rPr>
            </a:br>
            <a:r>
              <a:rPr lang="fr-FR" altLang="fr-FR" sz="1600">
                <a:solidFill>
                  <a:srgbClr val="993300"/>
                </a:solidFill>
                <a:latin typeface="Myriad Pro" pitchFamily="34" charset="0"/>
              </a:rPr>
              <a:t>modification()</a:t>
            </a:r>
            <a:br>
              <a:rPr lang="fr-FR" altLang="fr-FR" sz="1600">
                <a:solidFill>
                  <a:srgbClr val="993300"/>
                </a:solidFill>
                <a:latin typeface="Myriad Pro" pitchFamily="34" charset="0"/>
              </a:rPr>
            </a:br>
            <a:r>
              <a:rPr lang="fr-FR" altLang="fr-FR" sz="1600">
                <a:solidFill>
                  <a:srgbClr val="993300"/>
                </a:solidFill>
                <a:latin typeface="Myriad Pro" pitchFamily="34" charset="0"/>
              </a:rPr>
              <a:t>suppression()</a:t>
            </a:r>
            <a:br>
              <a:rPr lang="fr-FR" altLang="fr-FR" sz="1600">
                <a:solidFill>
                  <a:srgbClr val="993300"/>
                </a:solidFill>
                <a:latin typeface="Myriad Pro" pitchFamily="34" charset="0"/>
              </a:rPr>
            </a:br>
            <a:r>
              <a:rPr lang="fr-FR" altLang="fr-FR" sz="1600">
                <a:solidFill>
                  <a:srgbClr val="993300"/>
                </a:solidFill>
                <a:latin typeface="Myriad Pro" pitchFamily="34" charset="0"/>
              </a:rPr>
              <a:t>….</a:t>
            </a:r>
          </a:p>
        </p:txBody>
      </p:sp>
      <p:sp>
        <p:nvSpPr>
          <p:cNvPr id="15370" name="Text Box 10"/>
          <p:cNvSpPr txBox="1">
            <a:spLocks noChangeArrowheads="1"/>
          </p:cNvSpPr>
          <p:nvPr/>
        </p:nvSpPr>
        <p:spPr bwMode="auto">
          <a:xfrm>
            <a:off x="6324600" y="2514600"/>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600">
                <a:solidFill>
                  <a:srgbClr val="993300"/>
                </a:solidFill>
                <a:latin typeface="Myriad Pro" pitchFamily="34" charset="0"/>
              </a:rPr>
              <a:t>Nom de la classe</a:t>
            </a:r>
          </a:p>
        </p:txBody>
      </p:sp>
      <p:sp>
        <p:nvSpPr>
          <p:cNvPr id="15371" name="Line 11"/>
          <p:cNvSpPr>
            <a:spLocks noChangeShapeType="1"/>
          </p:cNvSpPr>
          <p:nvPr/>
        </p:nvSpPr>
        <p:spPr bwMode="auto">
          <a:xfrm flipH="1">
            <a:off x="5181600" y="2743200"/>
            <a:ext cx="1066800" cy="0"/>
          </a:xfrm>
          <a:prstGeom prst="line">
            <a:avLst/>
          </a:prstGeom>
          <a:noFill/>
          <a:ln w="38100" cmpd="dbl">
            <a:solidFill>
              <a:srgbClr val="33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5372" name="Text Box 12"/>
          <p:cNvSpPr txBox="1">
            <a:spLocks noChangeArrowheads="1"/>
          </p:cNvSpPr>
          <p:nvPr/>
        </p:nvSpPr>
        <p:spPr bwMode="auto">
          <a:xfrm>
            <a:off x="6324600" y="3413125"/>
            <a:ext cx="1981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600">
                <a:solidFill>
                  <a:srgbClr val="993300"/>
                </a:solidFill>
                <a:latin typeface="Myriad Pro" pitchFamily="34" charset="0"/>
              </a:rPr>
              <a:t>Attributs</a:t>
            </a:r>
          </a:p>
        </p:txBody>
      </p:sp>
      <p:sp>
        <p:nvSpPr>
          <p:cNvPr id="15373" name="Line 13"/>
          <p:cNvSpPr>
            <a:spLocks noChangeShapeType="1"/>
          </p:cNvSpPr>
          <p:nvPr/>
        </p:nvSpPr>
        <p:spPr bwMode="auto">
          <a:xfrm flipH="1">
            <a:off x="5181600" y="3641725"/>
            <a:ext cx="1066800" cy="0"/>
          </a:xfrm>
          <a:prstGeom prst="line">
            <a:avLst/>
          </a:prstGeom>
          <a:noFill/>
          <a:ln w="38100" cmpd="dbl">
            <a:solidFill>
              <a:srgbClr val="33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5374" name="Text Box 14"/>
          <p:cNvSpPr txBox="1">
            <a:spLocks noChangeArrowheads="1"/>
          </p:cNvSpPr>
          <p:nvPr/>
        </p:nvSpPr>
        <p:spPr bwMode="auto">
          <a:xfrm>
            <a:off x="6324600" y="4860925"/>
            <a:ext cx="1752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600">
                <a:solidFill>
                  <a:srgbClr val="993300"/>
                </a:solidFill>
                <a:latin typeface="Myriad Pro" pitchFamily="34" charset="0"/>
              </a:rPr>
              <a:t>Comportements</a:t>
            </a:r>
          </a:p>
        </p:txBody>
      </p:sp>
      <p:sp>
        <p:nvSpPr>
          <p:cNvPr id="15375" name="Line 15"/>
          <p:cNvSpPr>
            <a:spLocks noChangeShapeType="1"/>
          </p:cNvSpPr>
          <p:nvPr/>
        </p:nvSpPr>
        <p:spPr bwMode="auto">
          <a:xfrm flipH="1">
            <a:off x="5181600" y="5089525"/>
            <a:ext cx="1066800" cy="0"/>
          </a:xfrm>
          <a:prstGeom prst="line">
            <a:avLst/>
          </a:prstGeom>
          <a:noFill/>
          <a:ln w="38100" cmpd="dbl">
            <a:solidFill>
              <a:srgbClr val="33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899025" y="381000"/>
            <a:ext cx="4244975" cy="762000"/>
          </a:xfrm>
        </p:spPr>
        <p:txBody>
          <a:bodyPr/>
          <a:lstStyle/>
          <a:p>
            <a:r>
              <a:rPr lang="fr-FR" altLang="fr-FR" sz="2400">
                <a:solidFill>
                  <a:srgbClr val="993300"/>
                </a:solidFill>
                <a:latin typeface="Myriad Pro" pitchFamily="34" charset="0"/>
              </a:rPr>
              <a:t>Classes et objets</a:t>
            </a:r>
            <a:br>
              <a:rPr lang="fr-FR" altLang="fr-FR" sz="2400">
                <a:solidFill>
                  <a:srgbClr val="993300"/>
                </a:solidFill>
                <a:latin typeface="Myriad Pro" pitchFamily="34" charset="0"/>
              </a:rPr>
            </a:br>
            <a:r>
              <a:rPr lang="fr-FR" altLang="fr-FR" sz="2400">
                <a:solidFill>
                  <a:srgbClr val="993300"/>
                </a:solidFill>
                <a:latin typeface="Myriad Pro" pitchFamily="34" charset="0"/>
              </a:rPr>
              <a:t>les attributs</a:t>
            </a:r>
          </a:p>
        </p:txBody>
      </p:sp>
      <p:sp>
        <p:nvSpPr>
          <p:cNvPr id="17416" name="Text Box 8"/>
          <p:cNvSpPr txBox="1">
            <a:spLocks noChangeArrowheads="1"/>
          </p:cNvSpPr>
          <p:nvPr/>
        </p:nvSpPr>
        <p:spPr bwMode="auto">
          <a:xfrm>
            <a:off x="1371600" y="1252538"/>
            <a:ext cx="7467600" cy="587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2400" dirty="0">
                <a:solidFill>
                  <a:srgbClr val="993300"/>
                </a:solidFill>
                <a:latin typeface="Myriad Pro" pitchFamily="34" charset="0"/>
              </a:rPr>
              <a:t>Un attribut est représenté par :</a:t>
            </a:r>
          </a:p>
          <a:p>
            <a:pPr eaLnBrk="0" hangingPunct="0">
              <a:spcBef>
                <a:spcPct val="50000"/>
              </a:spcBef>
              <a:buClr>
                <a:srgbClr val="C2AA8A"/>
              </a:buClr>
              <a:buFont typeface="Wingdings" pitchFamily="2" charset="2"/>
              <a:buChar char="Ø"/>
            </a:pPr>
            <a:r>
              <a:rPr lang="fr-FR" altLang="fr-FR" sz="2400" dirty="0">
                <a:solidFill>
                  <a:srgbClr val="993300"/>
                </a:solidFill>
                <a:latin typeface="Myriad Pro" pitchFamily="34" charset="0"/>
              </a:rPr>
              <a:t>un nom qui est une chaîne de </a:t>
            </a:r>
            <a:r>
              <a:rPr lang="fr-FR" altLang="fr-FR" sz="2400" dirty="0" smtClean="0">
                <a:solidFill>
                  <a:srgbClr val="993300"/>
                </a:solidFill>
                <a:latin typeface="Myriad Pro" pitchFamily="34" charset="0"/>
              </a:rPr>
              <a:t>caractères</a:t>
            </a:r>
            <a:r>
              <a:rPr lang="fr-FR" altLang="fr-FR" sz="2400" dirty="0" smtClean="0">
                <a:solidFill>
                  <a:srgbClr val="993300"/>
                </a:solidFill>
                <a:latin typeface="Myriad Pro" pitchFamily="34" charset="0"/>
                <a:cs typeface="Arial" charset="0"/>
              </a:rPr>
              <a:t>.</a:t>
            </a:r>
          </a:p>
          <a:p>
            <a:pPr eaLnBrk="0" hangingPunct="0">
              <a:spcBef>
                <a:spcPct val="50000"/>
              </a:spcBef>
              <a:buClr>
                <a:srgbClr val="C2AA8A"/>
              </a:buClr>
              <a:buFont typeface="Wingdings" pitchFamily="2" charset="2"/>
              <a:buChar char="Ø"/>
            </a:pPr>
            <a:r>
              <a:rPr lang="fr-FR" altLang="fr-FR" sz="2400" dirty="0" smtClean="0">
                <a:solidFill>
                  <a:srgbClr val="993300"/>
                </a:solidFill>
                <a:latin typeface="Times New Roman" pitchFamily="18" charset="0"/>
                <a:cs typeface="Arial" charset="0"/>
              </a:rPr>
              <a:t> </a:t>
            </a:r>
            <a:r>
              <a:rPr lang="fr-FR" altLang="fr-FR" sz="2400" dirty="0" smtClean="0">
                <a:solidFill>
                  <a:srgbClr val="993300"/>
                </a:solidFill>
                <a:latin typeface="Myriad Pro" pitchFamily="34" charset="0"/>
                <a:cs typeface="Arial" charset="0"/>
              </a:rPr>
              <a:t>type :</a:t>
            </a:r>
          </a:p>
          <a:p>
            <a:pPr eaLnBrk="0" hangingPunct="0">
              <a:spcBef>
                <a:spcPct val="50000"/>
              </a:spcBef>
              <a:buClr>
                <a:srgbClr val="C2AA8A"/>
              </a:buClr>
              <a:buFont typeface="Wingdings" pitchFamily="2" charset="2"/>
              <a:buChar char="Ø"/>
            </a:pPr>
            <a:r>
              <a:rPr lang="fr-FR" altLang="fr-FR" sz="2800" dirty="0" smtClean="0">
                <a:solidFill>
                  <a:srgbClr val="993300"/>
                </a:solidFill>
                <a:latin typeface="Myriad Pro" pitchFamily="34" charset="0"/>
                <a:cs typeface="Arial" charset="0"/>
              </a:rPr>
              <a:t> </a:t>
            </a:r>
            <a:r>
              <a:rPr lang="fr-FR" altLang="fr-FR" sz="2400" dirty="0" smtClean="0">
                <a:solidFill>
                  <a:srgbClr val="993300"/>
                </a:solidFill>
                <a:latin typeface="Myriad Pro" pitchFamily="34" charset="0"/>
                <a:cs typeface="Arial" charset="0"/>
              </a:rPr>
              <a:t>visibilité :</a:t>
            </a:r>
          </a:p>
          <a:p>
            <a:pPr lvl="1" eaLnBrk="0" hangingPunct="0">
              <a:spcBef>
                <a:spcPct val="50000"/>
              </a:spcBef>
              <a:buClr>
                <a:srgbClr val="C2AA8A"/>
              </a:buClr>
              <a:buSzPct val="115000"/>
              <a:buFont typeface="Wingdings" pitchFamily="2" charset="2"/>
              <a:buChar char="§"/>
            </a:pPr>
            <a:r>
              <a:rPr lang="fr-FR" altLang="fr-FR" sz="2400" dirty="0" smtClean="0">
                <a:solidFill>
                  <a:srgbClr val="993300"/>
                </a:solidFill>
                <a:latin typeface="Myriad Pro" pitchFamily="34" charset="0"/>
              </a:rPr>
              <a:t> public :  </a:t>
            </a:r>
          </a:p>
          <a:p>
            <a:pPr lvl="2" eaLnBrk="0" hangingPunct="0">
              <a:spcBef>
                <a:spcPct val="20000"/>
              </a:spcBef>
              <a:buClr>
                <a:srgbClr val="336600"/>
              </a:buClr>
              <a:buFont typeface="Wingdings" pitchFamily="2" charset="2"/>
              <a:buNone/>
            </a:pPr>
            <a:r>
              <a:rPr lang="fr-FR" altLang="fr-FR" sz="2400" dirty="0" smtClean="0">
                <a:solidFill>
                  <a:srgbClr val="993300"/>
                </a:solidFill>
                <a:latin typeface="Myriad Pro" pitchFamily="34" charset="0"/>
              </a:rPr>
              <a:t>l’</a:t>
            </a:r>
            <a:r>
              <a:rPr lang="fr-FR" altLang="fr-FR" sz="2400" dirty="0" smtClean="0">
                <a:solidFill>
                  <a:srgbClr val="993300"/>
                </a:solidFill>
                <a:latin typeface="Myriad Pro" pitchFamily="34" charset="0"/>
                <a:cs typeface="Arial" charset="0"/>
              </a:rPr>
              <a:t>élément est visible par toutes les classes.</a:t>
            </a:r>
            <a:r>
              <a:rPr lang="fr-FR" altLang="fr-FR" sz="2400" dirty="0" smtClean="0">
                <a:solidFill>
                  <a:srgbClr val="993300"/>
                </a:solidFill>
                <a:latin typeface="Myriad Pro" pitchFamily="34" charset="0"/>
              </a:rPr>
              <a:t> </a:t>
            </a:r>
            <a:br>
              <a:rPr lang="fr-FR" altLang="fr-FR" sz="2400" dirty="0" smtClean="0">
                <a:solidFill>
                  <a:srgbClr val="993300"/>
                </a:solidFill>
                <a:latin typeface="Myriad Pro" pitchFamily="34" charset="0"/>
              </a:rPr>
            </a:br>
            <a:r>
              <a:rPr lang="fr-FR" altLang="fr-FR" sz="2400" dirty="0" smtClean="0">
                <a:solidFill>
                  <a:srgbClr val="993300"/>
                </a:solidFill>
                <a:latin typeface="Myriad Pro" pitchFamily="34" charset="0"/>
              </a:rPr>
              <a:t>le nom de l’attribut est précédé du symbole </a:t>
            </a:r>
            <a:r>
              <a:rPr lang="fr-FR" altLang="fr-FR" sz="2400" b="1" dirty="0" smtClean="0">
                <a:solidFill>
                  <a:srgbClr val="993300"/>
                </a:solidFill>
                <a:latin typeface="Myriad Pro" pitchFamily="34" charset="0"/>
              </a:rPr>
              <a:t>+</a:t>
            </a:r>
          </a:p>
          <a:p>
            <a:pPr lvl="1" eaLnBrk="0" hangingPunct="0">
              <a:spcBef>
                <a:spcPct val="50000"/>
              </a:spcBef>
              <a:buClr>
                <a:srgbClr val="C2AA8A"/>
              </a:buClr>
              <a:buSzPct val="115000"/>
              <a:buFont typeface="Wingdings" pitchFamily="2" charset="2"/>
              <a:buChar char="§"/>
            </a:pPr>
            <a:r>
              <a:rPr lang="fr-FR" altLang="fr-FR" sz="2400" dirty="0" smtClean="0">
                <a:solidFill>
                  <a:srgbClr val="993300"/>
                </a:solidFill>
                <a:latin typeface="Myriad Pro" pitchFamily="34" charset="0"/>
              </a:rPr>
              <a:t>privé</a:t>
            </a:r>
            <a:r>
              <a:rPr lang="fr-FR" altLang="fr-FR" sz="2400" dirty="0" smtClean="0">
                <a:solidFill>
                  <a:srgbClr val="993300"/>
                </a:solidFill>
                <a:latin typeface="Myriad Pro" pitchFamily="34" charset="0"/>
                <a:cs typeface="Arial" charset="0"/>
              </a:rPr>
              <a:t> </a:t>
            </a:r>
          </a:p>
          <a:p>
            <a:pPr lvl="2" eaLnBrk="0" hangingPunct="0">
              <a:spcBef>
                <a:spcPct val="20000"/>
              </a:spcBef>
              <a:buClr>
                <a:srgbClr val="336600"/>
              </a:buClr>
              <a:buFont typeface="Wingdings" pitchFamily="2" charset="2"/>
              <a:buNone/>
            </a:pPr>
            <a:r>
              <a:rPr lang="fr-FR" altLang="fr-FR" sz="2400" dirty="0" smtClean="0">
                <a:solidFill>
                  <a:srgbClr val="993300"/>
                </a:solidFill>
                <a:latin typeface="Myriad Pro" pitchFamily="34" charset="0"/>
                <a:cs typeface="Arial" charset="0"/>
              </a:rPr>
              <a:t>l'élément n'est visible que par sa propre classe.</a:t>
            </a:r>
            <a:br>
              <a:rPr lang="fr-FR" altLang="fr-FR" sz="2400" dirty="0" smtClean="0">
                <a:solidFill>
                  <a:srgbClr val="993300"/>
                </a:solidFill>
                <a:latin typeface="Myriad Pro" pitchFamily="34" charset="0"/>
                <a:cs typeface="Arial" charset="0"/>
              </a:rPr>
            </a:br>
            <a:r>
              <a:rPr lang="fr-FR" altLang="fr-FR" sz="2400" dirty="0" smtClean="0">
                <a:solidFill>
                  <a:srgbClr val="993300"/>
                </a:solidFill>
                <a:latin typeface="Myriad Pro" pitchFamily="34" charset="0"/>
              </a:rPr>
              <a:t>Le nom de l’attribut est précédé du symbole </a:t>
            </a:r>
            <a:r>
              <a:rPr lang="fr-FR" altLang="fr-FR" sz="2400" b="1" dirty="0" smtClean="0">
                <a:solidFill>
                  <a:schemeClr val="accent2"/>
                </a:solidFill>
                <a:latin typeface="Myriad Pro" pitchFamily="34" charset="0"/>
              </a:rPr>
              <a:t>–</a:t>
            </a:r>
            <a:endParaRPr lang="fr-FR" altLang="fr-FR" sz="2400" dirty="0" smtClean="0">
              <a:solidFill>
                <a:srgbClr val="993300"/>
              </a:solidFill>
              <a:latin typeface="Myriad Pro" pitchFamily="34" charset="0"/>
            </a:endParaRPr>
          </a:p>
          <a:p>
            <a:pPr lvl="1" eaLnBrk="0" hangingPunct="0">
              <a:spcBef>
                <a:spcPct val="50000"/>
              </a:spcBef>
              <a:buClr>
                <a:srgbClr val="C2AA8A"/>
              </a:buClr>
              <a:buFont typeface="Wingdings" pitchFamily="2" charset="2"/>
              <a:buChar char="Ø"/>
            </a:pPr>
            <a:endParaRPr lang="fr-FR" altLang="fr-FR" sz="2400" dirty="0">
              <a:solidFill>
                <a:srgbClr val="993300"/>
              </a:solidFill>
              <a:latin typeface="Myriad Pro"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1524000" y="1143000"/>
            <a:ext cx="7315200" cy="5486400"/>
          </a:xfrm>
        </p:spPr>
        <p:txBody>
          <a:bodyPr/>
          <a:lstStyle/>
          <a:p>
            <a:pPr>
              <a:spcBef>
                <a:spcPct val="50000"/>
              </a:spcBef>
              <a:buClr>
                <a:schemeClr val="bg1"/>
              </a:buClr>
              <a:buFontTx/>
              <a:buNone/>
            </a:pPr>
            <a:r>
              <a:rPr lang="fr-FR" altLang="fr-FR" sz="2000" dirty="0">
                <a:solidFill>
                  <a:srgbClr val="993300"/>
                </a:solidFill>
                <a:latin typeface="Myriad Pro" pitchFamily="34" charset="0"/>
              </a:rPr>
              <a:t>Une méthode a un nom qui est une chaîne de caractères</a:t>
            </a:r>
          </a:p>
          <a:p>
            <a:pPr marL="1162050" lvl="2">
              <a:buFont typeface="Wingdings" pitchFamily="2" charset="2"/>
              <a:buNone/>
            </a:pPr>
            <a:endParaRPr lang="fr-FR" altLang="fr-FR" dirty="0">
              <a:solidFill>
                <a:srgbClr val="993300"/>
              </a:solidFill>
              <a:latin typeface="Myriad Pro" pitchFamily="34" charset="0"/>
            </a:endParaRPr>
          </a:p>
        </p:txBody>
      </p:sp>
      <p:sp>
        <p:nvSpPr>
          <p:cNvPr id="21507" name="Rectangle 3"/>
          <p:cNvSpPr>
            <a:spLocks noChangeArrowheads="1"/>
          </p:cNvSpPr>
          <p:nvPr/>
        </p:nvSpPr>
        <p:spPr bwMode="auto">
          <a:xfrm>
            <a:off x="4800600" y="381000"/>
            <a:ext cx="4343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lgn="r"/>
            <a:r>
              <a:rPr lang="fr-FR" altLang="fr-FR" b="1">
                <a:solidFill>
                  <a:srgbClr val="993300"/>
                </a:solidFill>
                <a:latin typeface="Myriad Pro" pitchFamily="34" charset="0"/>
              </a:rPr>
              <a:t>Classes et objets</a:t>
            </a:r>
            <a:br>
              <a:rPr lang="fr-FR" altLang="fr-FR" b="1">
                <a:solidFill>
                  <a:srgbClr val="993300"/>
                </a:solidFill>
                <a:latin typeface="Myriad Pro" pitchFamily="34" charset="0"/>
              </a:rPr>
            </a:br>
            <a:r>
              <a:rPr lang="fr-FR" altLang="fr-FR" b="1">
                <a:solidFill>
                  <a:srgbClr val="993300"/>
                </a:solidFill>
                <a:latin typeface="Myriad Pro" pitchFamily="34" charset="0"/>
              </a:rPr>
              <a:t>les opérations</a:t>
            </a:r>
          </a:p>
        </p:txBody>
      </p:sp>
      <p:sp>
        <p:nvSpPr>
          <p:cNvPr id="21512" name="Rectangle 8"/>
          <p:cNvSpPr>
            <a:spLocks noChangeArrowheads="1"/>
          </p:cNvSpPr>
          <p:nvPr/>
        </p:nvSpPr>
        <p:spPr bwMode="auto">
          <a:xfrm>
            <a:off x="1524000" y="1524000"/>
            <a:ext cx="7315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6205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eaLnBrk="0" hangingPunct="0">
              <a:spcBef>
                <a:spcPct val="50000"/>
              </a:spcBef>
              <a:buClr>
                <a:srgbClr val="336600"/>
              </a:buClr>
              <a:buFont typeface="Wingdings" pitchFamily="2" charset="2"/>
              <a:buNone/>
            </a:pPr>
            <a:r>
              <a:rPr lang="fr-FR" altLang="fr-FR" dirty="0">
                <a:solidFill>
                  <a:srgbClr val="993300"/>
                </a:solidFill>
              </a:rPr>
              <a:t>La syntaxe pour définir une méthode est la suivante :</a:t>
            </a:r>
          </a:p>
          <a:p>
            <a:pPr algn="ctr" eaLnBrk="0" hangingPunct="0">
              <a:spcBef>
                <a:spcPct val="50000"/>
              </a:spcBef>
              <a:buClr>
                <a:srgbClr val="336600"/>
              </a:buClr>
              <a:buFont typeface="Wingdings" pitchFamily="2" charset="2"/>
              <a:buNone/>
            </a:pPr>
            <a:r>
              <a:rPr lang="fr-FR" altLang="fr-FR" b="1" dirty="0" smtClean="0">
                <a:solidFill>
                  <a:srgbClr val="993300"/>
                </a:solidFill>
              </a:rPr>
              <a:t>][</a:t>
            </a:r>
            <a:r>
              <a:rPr lang="fr-FR" altLang="fr-FR" b="1" dirty="0">
                <a:solidFill>
                  <a:srgbClr val="993300"/>
                </a:solidFill>
              </a:rPr>
              <a:t>visibilité] nom [(</a:t>
            </a:r>
            <a:r>
              <a:rPr lang="fr-FR" altLang="fr-FR" b="1" dirty="0" err="1">
                <a:solidFill>
                  <a:srgbClr val="993300"/>
                </a:solidFill>
              </a:rPr>
              <a:t>listeParamètres</a:t>
            </a:r>
            <a:r>
              <a:rPr lang="fr-FR" altLang="fr-FR" b="1" dirty="0">
                <a:solidFill>
                  <a:srgbClr val="993300"/>
                </a:solidFill>
              </a:rPr>
              <a:t>)] </a:t>
            </a:r>
          </a:p>
          <a:p>
            <a:pPr lvl="1">
              <a:spcBef>
                <a:spcPct val="20000"/>
              </a:spcBef>
              <a:buClr>
                <a:srgbClr val="C2AA8A"/>
              </a:buClr>
              <a:buFont typeface="Wingdings" pitchFamily="2" charset="2"/>
              <a:buChar char="Ø"/>
            </a:pPr>
            <a:r>
              <a:rPr lang="fr-FR" altLang="fr-FR" dirty="0">
                <a:solidFill>
                  <a:srgbClr val="993300"/>
                </a:solidFill>
              </a:rPr>
              <a:t>visibilité : même possibilité que pour les attributs</a:t>
            </a:r>
          </a:p>
          <a:p>
            <a:pPr lvl="2">
              <a:spcBef>
                <a:spcPct val="20000"/>
              </a:spcBef>
            </a:pPr>
            <a:r>
              <a:rPr lang="fr-FR" altLang="fr-FR" dirty="0">
                <a:solidFill>
                  <a:srgbClr val="993300"/>
                </a:solidFill>
              </a:rPr>
              <a:t>+	publique</a:t>
            </a:r>
          </a:p>
          <a:p>
            <a:pPr lvl="2">
              <a:spcBef>
                <a:spcPct val="20000"/>
              </a:spcBef>
            </a:pPr>
            <a:r>
              <a:rPr lang="fr-FR" altLang="fr-FR" dirty="0" smtClean="0">
                <a:solidFill>
                  <a:srgbClr val="993300"/>
                </a:solidFill>
              </a:rPr>
              <a:t>-</a:t>
            </a:r>
            <a:r>
              <a:rPr lang="fr-FR" altLang="fr-FR" dirty="0">
                <a:solidFill>
                  <a:srgbClr val="993300"/>
                </a:solidFill>
              </a:rPr>
              <a:t>	privé</a:t>
            </a:r>
          </a:p>
          <a:p>
            <a:pPr lvl="1">
              <a:spcBef>
                <a:spcPct val="20000"/>
              </a:spcBef>
              <a:buClr>
                <a:srgbClr val="339966"/>
              </a:buClr>
              <a:buFont typeface="Wingdings" pitchFamily="2" charset="2"/>
              <a:buNone/>
            </a:pPr>
            <a:endParaRPr lang="fr-FR" altLang="fr-FR" dirty="0">
              <a:solidFill>
                <a:srgbClr val="993300"/>
              </a:solidFill>
            </a:endParaRPr>
          </a:p>
          <a:p>
            <a:pPr lvl="1">
              <a:spcBef>
                <a:spcPct val="20000"/>
              </a:spcBef>
              <a:buClr>
                <a:srgbClr val="C2AA8A"/>
              </a:buClr>
              <a:buFont typeface="Wingdings" pitchFamily="2" charset="2"/>
              <a:buChar char="Ø"/>
            </a:pPr>
            <a:r>
              <a:rPr lang="fr-FR" altLang="fr-FR" dirty="0" err="1">
                <a:solidFill>
                  <a:srgbClr val="993300"/>
                </a:solidFill>
              </a:rPr>
              <a:t>listeParamètres</a:t>
            </a:r>
            <a:endParaRPr lang="fr-FR" altLang="fr-FR" dirty="0">
              <a:solidFill>
                <a:srgbClr val="993300"/>
              </a:solidFill>
            </a:endParaRPr>
          </a:p>
          <a:p>
            <a:pPr lvl="2">
              <a:spcBef>
                <a:spcPct val="20000"/>
              </a:spcBef>
            </a:pPr>
            <a:r>
              <a:rPr lang="fr-FR" altLang="fr-FR" dirty="0">
                <a:solidFill>
                  <a:srgbClr val="993300"/>
                </a:solidFill>
              </a:rPr>
              <a:t>syntaxe d ’un paramètre</a:t>
            </a:r>
          </a:p>
          <a:p>
            <a:pPr lvl="2" algn="just">
              <a:spcBef>
                <a:spcPct val="20000"/>
              </a:spcBef>
              <a:spcAft>
                <a:spcPts val="1200"/>
              </a:spcAft>
              <a:buFontTx/>
              <a:buChar char="o"/>
            </a:pPr>
            <a:r>
              <a:rPr lang="fr-FR" altLang="fr-FR" dirty="0" err="1" smtClean="0">
                <a:solidFill>
                  <a:srgbClr val="993300"/>
                </a:solidFill>
              </a:rPr>
              <a:t>nomParamètre</a:t>
            </a:r>
            <a:r>
              <a:rPr lang="fr-FR" altLang="fr-FR" dirty="0" smtClean="0">
                <a:solidFill>
                  <a:srgbClr val="993300"/>
                </a:solidFill>
              </a:rPr>
              <a:t> </a:t>
            </a:r>
            <a:r>
              <a:rPr lang="fr-FR" altLang="fr-FR" dirty="0">
                <a:solidFill>
                  <a:srgbClr val="993300"/>
                </a:solidFill>
              </a:rPr>
              <a:t>: </a:t>
            </a:r>
            <a:r>
              <a:rPr lang="fr-FR" altLang="fr-FR" dirty="0" err="1">
                <a:solidFill>
                  <a:srgbClr val="993300"/>
                </a:solidFill>
              </a:rPr>
              <a:t>typeParamètre</a:t>
            </a:r>
            <a:r>
              <a:rPr lang="fr-FR" altLang="fr-FR" dirty="0">
                <a:solidFill>
                  <a:srgbClr val="993300"/>
                </a:solidFill>
              </a:rPr>
              <a:t> </a:t>
            </a:r>
            <a:r>
              <a:rPr lang="fr-FR" altLang="fr-FR" dirty="0" smtClean="0">
                <a:solidFill>
                  <a:srgbClr val="993300"/>
                </a:solidFill>
              </a:rPr>
              <a:t> </a:t>
            </a:r>
            <a:endParaRPr lang="fr-FR" altLang="fr-FR" dirty="0">
              <a:solidFill>
                <a:srgbClr val="993300"/>
              </a:solidFill>
            </a:endParaRPr>
          </a:p>
          <a:p>
            <a:pPr lvl="2">
              <a:spcBef>
                <a:spcPct val="20000"/>
              </a:spcBef>
            </a:pPr>
            <a:endParaRPr lang="fr-FR" altLang="fr-FR" dirty="0">
              <a:solidFill>
                <a:srgbClr val="9933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343400" y="0"/>
            <a:ext cx="4800600" cy="1143000"/>
          </a:xfrm>
        </p:spPr>
        <p:txBody>
          <a:bodyPr/>
          <a:lstStyle/>
          <a:p>
            <a:r>
              <a:rPr lang="fr-FR" altLang="fr-FR" sz="2400">
                <a:solidFill>
                  <a:srgbClr val="993300"/>
                </a:solidFill>
                <a:latin typeface="Myriad Pro" pitchFamily="34" charset="0"/>
              </a:rPr>
              <a:t>Classes et objets</a:t>
            </a:r>
            <a:br>
              <a:rPr lang="fr-FR" altLang="fr-FR" sz="2400">
                <a:solidFill>
                  <a:srgbClr val="993300"/>
                </a:solidFill>
                <a:latin typeface="Myriad Pro" pitchFamily="34" charset="0"/>
              </a:rPr>
            </a:br>
            <a:r>
              <a:rPr lang="fr-FR" altLang="fr-FR" sz="2400">
                <a:solidFill>
                  <a:srgbClr val="993300"/>
                </a:solidFill>
                <a:latin typeface="Myriad Pro" pitchFamily="34" charset="0"/>
              </a:rPr>
              <a:t> Classe "entité" </a:t>
            </a:r>
          </a:p>
        </p:txBody>
      </p:sp>
      <p:sp>
        <p:nvSpPr>
          <p:cNvPr id="29699" name="Text Box 3"/>
          <p:cNvSpPr txBox="1">
            <a:spLocks noChangeArrowheads="1"/>
          </p:cNvSpPr>
          <p:nvPr/>
        </p:nvSpPr>
        <p:spPr bwMode="auto">
          <a:xfrm>
            <a:off x="1524000" y="1412776"/>
            <a:ext cx="74676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2400" dirty="0">
                <a:solidFill>
                  <a:srgbClr val="993300"/>
                </a:solidFill>
                <a:latin typeface="Myriad Pro" pitchFamily="34" charset="0"/>
              </a:rPr>
              <a:t>Une classe "</a:t>
            </a:r>
            <a:r>
              <a:rPr lang="fr-FR" altLang="fr-FR" sz="2400" dirty="0" err="1">
                <a:solidFill>
                  <a:srgbClr val="993300"/>
                </a:solidFill>
                <a:latin typeface="Myriad Pro" pitchFamily="34" charset="0"/>
              </a:rPr>
              <a:t>entity</a:t>
            </a:r>
            <a:r>
              <a:rPr lang="fr-FR" altLang="fr-FR" sz="2400" dirty="0">
                <a:solidFill>
                  <a:srgbClr val="993300"/>
                </a:solidFill>
                <a:latin typeface="Myriad Pro" pitchFamily="34" charset="0"/>
              </a:rPr>
              <a:t>" modélise les informations persistantes et les comportements associés</a:t>
            </a:r>
            <a:r>
              <a:rPr lang="fr-FR" altLang="fr-FR" sz="2400" dirty="0" smtClean="0">
                <a:solidFill>
                  <a:srgbClr val="993300"/>
                </a:solidFill>
                <a:latin typeface="Myriad Pro" pitchFamily="34" charset="0"/>
              </a:rPr>
              <a:t>.</a:t>
            </a:r>
          </a:p>
          <a:p>
            <a:pPr eaLnBrk="0" hangingPunct="0">
              <a:spcBef>
                <a:spcPct val="50000"/>
              </a:spcBef>
            </a:pPr>
            <a:r>
              <a:rPr lang="fr-FR" altLang="fr-FR" sz="2400" dirty="0" smtClean="0">
                <a:solidFill>
                  <a:srgbClr val="993300"/>
                </a:solidFill>
                <a:latin typeface="Myriad Pro" pitchFamily="34" charset="0"/>
              </a:rPr>
              <a:t> Les caractéristiques d'une telle classe sont :</a:t>
            </a:r>
          </a:p>
          <a:p>
            <a:pPr lvl="2" eaLnBrk="0" hangingPunct="0">
              <a:spcBef>
                <a:spcPct val="50000"/>
              </a:spcBef>
              <a:buClr>
                <a:srgbClr val="C2AA8A"/>
              </a:buClr>
              <a:buFont typeface="Wingdings" pitchFamily="2" charset="2"/>
              <a:buChar char="Ø"/>
            </a:pPr>
            <a:r>
              <a:rPr lang="fr-FR" altLang="fr-FR" sz="2400" dirty="0" smtClean="0">
                <a:solidFill>
                  <a:srgbClr val="993300"/>
                </a:solidFill>
                <a:latin typeface="Myriad Pro" pitchFamily="34" charset="0"/>
              </a:rPr>
              <a:t> Elle reflète une réalité,</a:t>
            </a:r>
          </a:p>
          <a:p>
            <a:pPr lvl="2" eaLnBrk="0" hangingPunct="0">
              <a:spcBef>
                <a:spcPct val="50000"/>
              </a:spcBef>
              <a:buClr>
                <a:srgbClr val="C2AA8A"/>
              </a:buClr>
              <a:buFont typeface="Wingdings" pitchFamily="2" charset="2"/>
              <a:buChar char="Ø"/>
            </a:pPr>
            <a:r>
              <a:rPr lang="fr-FR" altLang="fr-FR" sz="2400" dirty="0" smtClean="0">
                <a:solidFill>
                  <a:srgbClr val="993300"/>
                </a:solidFill>
                <a:latin typeface="Myriad Pro" pitchFamily="34" charset="0"/>
              </a:rPr>
              <a:t> Elle a besoin des tâches internes du système,</a:t>
            </a:r>
          </a:p>
          <a:p>
            <a:pPr lvl="2" eaLnBrk="0" hangingPunct="0">
              <a:spcBef>
                <a:spcPct val="50000"/>
              </a:spcBef>
              <a:buClr>
                <a:srgbClr val="C2AA8A"/>
              </a:buClr>
              <a:buFont typeface="Wingdings" pitchFamily="2" charset="2"/>
              <a:buChar char="Ø"/>
            </a:pPr>
            <a:r>
              <a:rPr lang="fr-FR" altLang="fr-FR" sz="2400" dirty="0" smtClean="0">
                <a:solidFill>
                  <a:srgbClr val="993300"/>
                </a:solidFill>
                <a:latin typeface="Myriad Pro" pitchFamily="34" charset="0"/>
              </a:rPr>
              <a:t> La valeur de ses attributs est souvent fournie par un acteur,</a:t>
            </a:r>
          </a:p>
          <a:p>
            <a:pPr lvl="2" eaLnBrk="0" hangingPunct="0">
              <a:spcBef>
                <a:spcPct val="50000"/>
              </a:spcBef>
              <a:buClr>
                <a:srgbClr val="C2AA8A"/>
              </a:buClr>
              <a:buFont typeface="Wingdings" pitchFamily="2" charset="2"/>
              <a:buChar char="Ø"/>
            </a:pPr>
            <a:r>
              <a:rPr lang="fr-FR" altLang="fr-FR" sz="2400" dirty="0" smtClean="0">
                <a:solidFill>
                  <a:srgbClr val="993300"/>
                </a:solidFill>
                <a:latin typeface="Myriad Pro" pitchFamily="34" charset="0"/>
              </a:rPr>
              <a:t> Son comportement est indépendant des intervenants. </a:t>
            </a:r>
            <a:r>
              <a:rPr lang="fr-FR" altLang="fr-FR" sz="2400" dirty="0">
                <a:solidFill>
                  <a:srgbClr val="993300"/>
                </a:solidFill>
                <a:latin typeface="Myriad Pro" pitchFamily="34" charset="0"/>
              </a:rPr>
              <a:t/>
            </a:r>
            <a:br>
              <a:rPr lang="fr-FR" altLang="fr-FR" sz="2400" dirty="0">
                <a:solidFill>
                  <a:srgbClr val="993300"/>
                </a:solidFill>
                <a:latin typeface="Myriad Pro" pitchFamily="34" charset="0"/>
              </a:rPr>
            </a:br>
            <a:endParaRPr lang="fr-FR" altLang="fr-FR" sz="2400" dirty="0">
              <a:solidFill>
                <a:srgbClr val="993300"/>
              </a:solidFill>
              <a:latin typeface="Myriad Pro"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afpa">
  <a:themeElements>
    <a:clrScheme name="afp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fp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fp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fp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fp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fp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fp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fp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fp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fp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fp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fp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fp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fp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Settings\LEPELTIER\Application Data\Microsoft\Modèles\afpa.pot</Template>
  <TotalTime>1242</TotalTime>
  <Words>901</Words>
  <Application>Microsoft Office PowerPoint</Application>
  <PresentationFormat>Affichage à l'écran (4:3)</PresentationFormat>
  <Paragraphs>244</Paragraphs>
  <Slides>20</Slides>
  <Notes>17</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1</vt:i4>
      </vt:variant>
      <vt:variant>
        <vt:lpstr>Titres des diapositives</vt:lpstr>
      </vt:variant>
      <vt:variant>
        <vt:i4>20</vt:i4>
      </vt:variant>
    </vt:vector>
  </HeadingPairs>
  <TitlesOfParts>
    <vt:vector size="28" baseType="lpstr">
      <vt:lpstr>Times New Roman</vt:lpstr>
      <vt:lpstr>Verdana</vt:lpstr>
      <vt:lpstr>Arial</vt:lpstr>
      <vt:lpstr>Wingdings</vt:lpstr>
      <vt:lpstr>Myriad Pro</vt:lpstr>
      <vt:lpstr>Comic Sans MS</vt:lpstr>
      <vt:lpstr>afpa</vt:lpstr>
      <vt:lpstr>Microsoft Clip Gallery</vt:lpstr>
      <vt:lpstr>Présentation PowerPoint</vt:lpstr>
      <vt:lpstr>Classes et objets</vt:lpstr>
      <vt:lpstr>Classes et objets</vt:lpstr>
      <vt:lpstr>Classes et objets</vt:lpstr>
      <vt:lpstr>Classes et objets</vt:lpstr>
      <vt:lpstr>Classes et objets</vt:lpstr>
      <vt:lpstr>Classes et objets les attributs</vt:lpstr>
      <vt:lpstr>Présentation PowerPoint</vt:lpstr>
      <vt:lpstr>Classes et objets  Classe "entité" </vt:lpstr>
      <vt:lpstr>Classes et objets Les relations</vt:lpstr>
      <vt:lpstr>Classes et objets Les relations : association</vt:lpstr>
      <vt:lpstr>Présentation PowerPoint</vt:lpstr>
      <vt:lpstr>Présentation PowerPoint</vt:lpstr>
      <vt:lpstr>Présentation PowerPoint</vt:lpstr>
      <vt:lpstr>Classes et objets Les relations : les rôles</vt:lpstr>
      <vt:lpstr>Classes et objets Les relations : les cardinalités</vt:lpstr>
      <vt:lpstr>Classes et objets Exemple</vt:lpstr>
      <vt:lpstr>Présentation PowerPoint</vt:lpstr>
      <vt:lpstr>Présentation PowerPoint</vt:lpstr>
      <vt:lpstr>Classes et objets Paquetage</vt:lpstr>
    </vt:vector>
  </TitlesOfParts>
  <Company>AFPA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 Présentation n°3</dc:title>
  <dc:subject>UML - diagramme de classes et d'objet</dc:subject>
  <dc:creator>Lepeltier Nadine</dc:creator>
  <cp:lastModifiedBy>frc</cp:lastModifiedBy>
  <cp:revision>19</cp:revision>
  <dcterms:created xsi:type="dcterms:W3CDTF">2002-08-20T09:21:16Z</dcterms:created>
  <dcterms:modified xsi:type="dcterms:W3CDTF">2014-07-06T17:55:32Z</dcterms:modified>
</cp:coreProperties>
</file>