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2"/>
  </p:notesMasterIdLst>
  <p:handoutMasterIdLst>
    <p:handoutMasterId r:id="rId23"/>
  </p:handoutMasterIdLst>
  <p:sldIdLst>
    <p:sldId id="256" r:id="rId5"/>
    <p:sldId id="261" r:id="rId6"/>
    <p:sldId id="258" r:id="rId7"/>
    <p:sldId id="268" r:id="rId8"/>
    <p:sldId id="262" r:id="rId9"/>
    <p:sldId id="263" r:id="rId10"/>
    <p:sldId id="264" r:id="rId11"/>
    <p:sldId id="265" r:id="rId12"/>
    <p:sldId id="266" r:id="rId13"/>
    <p:sldId id="269" r:id="rId14"/>
    <p:sldId id="272" r:id="rId15"/>
    <p:sldId id="270" r:id="rId16"/>
    <p:sldId id="275" r:id="rId17"/>
    <p:sldId id="273" r:id="rId18"/>
    <p:sldId id="274" r:id="rId19"/>
    <p:sldId id="271"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12/17/2019</a:t>
            </a:fld>
            <a:endParaRPr lang="en-US" dirty="0"/>
          </a:p>
        </p:txBody>
      </p:sp>
      <p:sp>
        <p:nvSpPr>
          <p:cNvPr id="4" name="Footer Placeholder 3">
            <a:extLst>
              <a:ext uri="{FF2B5EF4-FFF2-40B4-BE49-F238E27FC236}">
                <a16:creationId xmlns=""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12/17/2019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17383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17</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02C5318-1A1E-49D0-B2E2-A4B0FA9E8A40}"/>
              </a:ext>
            </a:extLst>
          </p:cNvPr>
          <p:cNvSpPr>
            <a:spLocks noGrp="1"/>
          </p:cNvSpPr>
          <p:nvPr>
            <p:ph type="ctrTitle"/>
          </p:nvPr>
        </p:nvSpPr>
        <p:spPr>
          <a:xfrm>
            <a:off x="446535" y="4431624"/>
            <a:ext cx="5258806" cy="1958940"/>
          </a:xfrm>
        </p:spPr>
        <p:txBody>
          <a:bodyPr>
            <a:noAutofit/>
          </a:bodyPr>
          <a:lstStyle/>
          <a:p>
            <a:pPr algn="ctr"/>
            <a:r>
              <a:rPr lang="id-ID" sz="4800" b="1" i="1" cap="none" dirty="0" smtClean="0">
                <a:ln w="22225">
                  <a:solidFill>
                    <a:schemeClr val="accent2"/>
                  </a:solidFill>
                  <a:prstDash val="solid"/>
                </a:ln>
                <a:solidFill>
                  <a:srgbClr val="FF0000"/>
                </a:solidFill>
              </a:rPr>
              <a:t>APLIKASI MENU RESTAURANT</a:t>
            </a:r>
            <a:endParaRPr lang="en-US" sz="4800" b="1" i="1" cap="none" dirty="0">
              <a:ln w="22225">
                <a:solidFill>
                  <a:schemeClr val="accent2"/>
                </a:solidFill>
                <a:prstDash val="solid"/>
              </a:ln>
              <a:solidFill>
                <a:srgbClr val="FF0000"/>
              </a:solidFill>
            </a:endParaRPr>
          </a:p>
        </p:txBody>
      </p:sp>
      <p:sp>
        <p:nvSpPr>
          <p:cNvPr id="4" name="TextBox 3"/>
          <p:cNvSpPr txBox="1"/>
          <p:nvPr/>
        </p:nvSpPr>
        <p:spPr>
          <a:xfrm>
            <a:off x="6093490" y="4901483"/>
            <a:ext cx="5471738" cy="1015663"/>
          </a:xfrm>
          <a:prstGeom prst="rect">
            <a:avLst/>
          </a:prstGeom>
          <a:noFill/>
        </p:spPr>
        <p:txBody>
          <a:bodyPr wrap="square" rtlCol="0">
            <a:spAutoFit/>
          </a:bodyPr>
          <a:lstStyle/>
          <a:p>
            <a:r>
              <a:rPr lang="id-ID" sz="2000" b="1" dirty="0" smtClean="0">
                <a:solidFill>
                  <a:schemeClr val="bg1"/>
                </a:solidFill>
              </a:rPr>
              <a:t>NAMA ANGGOTA:</a:t>
            </a:r>
          </a:p>
          <a:p>
            <a:r>
              <a:rPr lang="id-ID" sz="2000" b="1" dirty="0" smtClean="0">
                <a:solidFill>
                  <a:schemeClr val="bg1"/>
                </a:solidFill>
              </a:rPr>
              <a:t>HILDA DEA AMANDA 		17081010011</a:t>
            </a:r>
          </a:p>
          <a:p>
            <a:r>
              <a:rPr lang="id-ID" sz="2000" b="1" dirty="0" smtClean="0">
                <a:solidFill>
                  <a:schemeClr val="bg1"/>
                </a:solidFill>
              </a:rPr>
              <a:t>FIRDAUS ANDRY SAPUTRA 	17081010075</a:t>
            </a:r>
            <a:endParaRPr lang="id-ID" sz="2000" b="1"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4000" dirty="0" smtClean="0"/>
              <a:t>Layout</a:t>
            </a:r>
            <a:endParaRPr lang="en-US" dirty="0"/>
          </a:p>
        </p:txBody>
      </p:sp>
      <p:sp>
        <p:nvSpPr>
          <p:cNvPr id="4" name="Content Placeholder 3"/>
          <p:cNvSpPr>
            <a:spLocks noGrp="1"/>
          </p:cNvSpPr>
          <p:nvPr>
            <p:ph idx="1"/>
          </p:nvPr>
        </p:nvSpPr>
        <p:spPr/>
        <p:txBody>
          <a:bodyPr>
            <a:normAutofit/>
          </a:bodyPr>
          <a:lstStyle/>
          <a:p>
            <a:r>
              <a:rPr lang="en-US" sz="2800" dirty="0" smtClean="0"/>
              <a:t>Activity_dashboard.xml</a:t>
            </a:r>
          </a:p>
          <a:p>
            <a:r>
              <a:rPr lang="en-US" sz="2800" dirty="0" smtClean="0"/>
              <a:t>Activity_details.xml</a:t>
            </a:r>
          </a:p>
          <a:p>
            <a:r>
              <a:rPr lang="en-US" sz="2800" dirty="0" smtClean="0"/>
              <a:t>Activity_splash.xml</a:t>
            </a:r>
          </a:p>
          <a:p>
            <a:r>
              <a:rPr lang="en-US" sz="2800" dirty="0" smtClean="0"/>
              <a:t>Fragment_menu.xml</a:t>
            </a:r>
          </a:p>
          <a:p>
            <a:r>
              <a:rPr lang="en-US" sz="2800" dirty="0" smtClean="0"/>
              <a:t>Fragment_menu_list.xml</a:t>
            </a:r>
          </a:p>
          <a:p>
            <a:r>
              <a:rPr lang="en-US" sz="2800" dirty="0" smtClean="0"/>
              <a:t>Menu.xml</a:t>
            </a:r>
            <a:endParaRPr lang="en-US" sz="2800" dirty="0"/>
          </a:p>
        </p:txBody>
      </p:sp>
    </p:spTree>
    <p:extLst>
      <p:ext uri="{BB962C8B-B14F-4D97-AF65-F5344CB8AC3E}">
        <p14:creationId xmlns:p14="http://schemas.microsoft.com/office/powerpoint/2010/main" val="169535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Activity_splash.xml</a:t>
            </a:r>
            <a:endParaRPr lang="en-US" sz="4000" dirty="0"/>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rot="10800000" flipH="1" flipV="1">
            <a:off x="617438" y="2186856"/>
            <a:ext cx="1946148" cy="369332"/>
          </a:xfrm>
          <a:prstGeom prst="rect">
            <a:avLst/>
          </a:prstGeom>
          <a:noFill/>
        </p:spPr>
        <p:txBody>
          <a:bodyPr wrap="square" rtlCol="0">
            <a:spAutoFit/>
          </a:bodyPr>
          <a:lstStyle/>
          <a:p>
            <a:r>
              <a:rPr lang="en-US" dirty="0" err="1" smtClean="0">
                <a:latin typeface="Courier New" pitchFamily="49" charset="0"/>
                <a:cs typeface="Courier New" pitchFamily="49" charset="0"/>
              </a:rPr>
              <a:t>LinearLayout</a:t>
            </a:r>
            <a:endParaRPr lang="en-US" dirty="0">
              <a:latin typeface="Courier New" pitchFamily="49" charset="0"/>
              <a:cs typeface="Courier New" pitchFamily="49" charset="0"/>
            </a:endParaRPr>
          </a:p>
        </p:txBody>
      </p:sp>
      <p:sp>
        <p:nvSpPr>
          <p:cNvPr id="6" name="TextBox 5"/>
          <p:cNvSpPr txBox="1"/>
          <p:nvPr/>
        </p:nvSpPr>
        <p:spPr>
          <a:xfrm rot="10800000" flipH="1" flipV="1">
            <a:off x="1885950" y="2951579"/>
            <a:ext cx="1516162" cy="369332"/>
          </a:xfrm>
          <a:prstGeom prst="rect">
            <a:avLst/>
          </a:prstGeom>
          <a:noFill/>
        </p:spPr>
        <p:txBody>
          <a:bodyPr wrap="square" rtlCol="0">
            <a:spAutoFit/>
          </a:bodyPr>
          <a:lstStyle/>
          <a:p>
            <a:r>
              <a:rPr lang="en-US" dirty="0" err="1" smtClean="0">
                <a:latin typeface="Courier New" pitchFamily="49" charset="0"/>
                <a:cs typeface="Courier New" pitchFamily="49" charset="0"/>
              </a:rPr>
              <a:t>ImageView</a:t>
            </a:r>
            <a:endParaRPr lang="en-US" dirty="0">
              <a:latin typeface="Courier New" pitchFamily="49" charset="0"/>
              <a:cs typeface="Courier New" pitchFamily="49" charset="0"/>
            </a:endParaRPr>
          </a:p>
        </p:txBody>
      </p:sp>
      <p:cxnSp>
        <p:nvCxnSpPr>
          <p:cNvPr id="8" name="Straight Connector 7"/>
          <p:cNvCxnSpPr>
            <a:stCxn id="5" idx="2"/>
          </p:cNvCxnSpPr>
          <p:nvPr/>
        </p:nvCxnSpPr>
        <p:spPr>
          <a:xfrm flipH="1">
            <a:off x="1590511" y="2556188"/>
            <a:ext cx="1" cy="580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590512" y="3136244"/>
            <a:ext cx="2954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825" y="2060803"/>
            <a:ext cx="22288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973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Activity_dashboard.xml</a:t>
            </a:r>
            <a:endParaRPr lang="en-US" dirty="0"/>
          </a:p>
        </p:txBody>
      </p:sp>
      <p:sp>
        <p:nvSpPr>
          <p:cNvPr id="5" name="TextBox 4"/>
          <p:cNvSpPr txBox="1"/>
          <p:nvPr/>
        </p:nvSpPr>
        <p:spPr>
          <a:xfrm rot="10800000" flipH="1" flipV="1">
            <a:off x="560288" y="2178692"/>
            <a:ext cx="2501319" cy="369332"/>
          </a:xfrm>
          <a:prstGeom prst="rect">
            <a:avLst/>
          </a:prstGeom>
          <a:noFill/>
        </p:spPr>
        <p:txBody>
          <a:bodyPr wrap="square" rtlCol="0">
            <a:spAutoFit/>
          </a:bodyPr>
          <a:lstStyle/>
          <a:p>
            <a:r>
              <a:rPr lang="en-US" dirty="0" err="1" smtClean="0">
                <a:latin typeface="Courier New" pitchFamily="49" charset="0"/>
                <a:cs typeface="Courier New" pitchFamily="49" charset="0"/>
              </a:rPr>
              <a:t>ConstraintLayout</a:t>
            </a:r>
            <a:endParaRPr lang="en-US" dirty="0">
              <a:latin typeface="Courier New" pitchFamily="49" charset="0"/>
              <a:cs typeface="Courier New" pitchFamily="49" charset="0"/>
            </a:endParaRPr>
          </a:p>
        </p:txBody>
      </p:sp>
      <p:sp>
        <p:nvSpPr>
          <p:cNvPr id="6" name="TextBox 5"/>
          <p:cNvSpPr txBox="1"/>
          <p:nvPr/>
        </p:nvSpPr>
        <p:spPr>
          <a:xfrm>
            <a:off x="2828597" y="2714422"/>
            <a:ext cx="1738993" cy="369332"/>
          </a:xfrm>
          <a:prstGeom prst="rect">
            <a:avLst/>
          </a:prstGeom>
          <a:noFill/>
        </p:spPr>
        <p:txBody>
          <a:bodyPr wrap="square" rtlCol="0">
            <a:spAutoFit/>
          </a:bodyPr>
          <a:lstStyle/>
          <a:p>
            <a:r>
              <a:rPr lang="en-US" dirty="0" err="1" smtClean="0">
                <a:latin typeface="Courier New" pitchFamily="49" charset="0"/>
                <a:cs typeface="Courier New" pitchFamily="49" charset="0"/>
              </a:rPr>
              <a:t>ImageView</a:t>
            </a:r>
            <a:endParaRPr lang="en-US" dirty="0">
              <a:latin typeface="Courier New" pitchFamily="49" charset="0"/>
              <a:cs typeface="Courier New" pitchFamily="49" charset="0"/>
            </a:endParaRPr>
          </a:p>
        </p:txBody>
      </p:sp>
      <p:sp>
        <p:nvSpPr>
          <p:cNvPr id="7" name="TextBox 6"/>
          <p:cNvSpPr txBox="1"/>
          <p:nvPr/>
        </p:nvSpPr>
        <p:spPr>
          <a:xfrm>
            <a:off x="2828597" y="3268027"/>
            <a:ext cx="1896836" cy="369332"/>
          </a:xfrm>
          <a:prstGeom prst="rect">
            <a:avLst/>
          </a:prstGeom>
          <a:noFill/>
        </p:spPr>
        <p:txBody>
          <a:bodyPr wrap="square" rtlCol="0">
            <a:spAutoFit/>
          </a:bodyPr>
          <a:lstStyle/>
          <a:p>
            <a:r>
              <a:rPr lang="en-US" dirty="0" err="1" smtClean="0">
                <a:latin typeface="Courier New" pitchFamily="49" charset="0"/>
                <a:cs typeface="Courier New" pitchFamily="49" charset="0"/>
              </a:rPr>
              <a:t>LinearLayout</a:t>
            </a:r>
            <a:endParaRPr lang="en-US" dirty="0">
              <a:latin typeface="Courier New" pitchFamily="49" charset="0"/>
              <a:cs typeface="Courier New" pitchFamily="49" charset="0"/>
            </a:endParaRPr>
          </a:p>
        </p:txBody>
      </p:sp>
      <p:sp>
        <p:nvSpPr>
          <p:cNvPr id="9" name="TextBox 8"/>
          <p:cNvSpPr txBox="1"/>
          <p:nvPr/>
        </p:nvSpPr>
        <p:spPr>
          <a:xfrm>
            <a:off x="4725433" y="3754399"/>
            <a:ext cx="2392136" cy="369332"/>
          </a:xfrm>
          <a:prstGeom prst="rect">
            <a:avLst/>
          </a:prstGeom>
          <a:noFill/>
        </p:spPr>
        <p:txBody>
          <a:bodyPr wrap="square" rtlCol="0">
            <a:spAutoFit/>
          </a:bodyPr>
          <a:lstStyle/>
          <a:p>
            <a:r>
              <a:rPr lang="en-US" dirty="0" err="1" smtClean="0">
                <a:latin typeface="Courier New" pitchFamily="49" charset="0"/>
                <a:cs typeface="Courier New" pitchFamily="49" charset="0"/>
              </a:rPr>
              <a:t>MaterialButton</a:t>
            </a:r>
            <a:endParaRPr lang="en-US" dirty="0">
              <a:latin typeface="Courier New" pitchFamily="49" charset="0"/>
              <a:cs typeface="Courier New" pitchFamily="49" charset="0"/>
            </a:endParaRPr>
          </a:p>
        </p:txBody>
      </p:sp>
      <p:sp>
        <p:nvSpPr>
          <p:cNvPr id="10" name="TextBox 9"/>
          <p:cNvSpPr txBox="1"/>
          <p:nvPr/>
        </p:nvSpPr>
        <p:spPr>
          <a:xfrm>
            <a:off x="2828597" y="4419191"/>
            <a:ext cx="1896836" cy="369332"/>
          </a:xfrm>
          <a:prstGeom prst="rect">
            <a:avLst/>
          </a:prstGeom>
          <a:noFill/>
        </p:spPr>
        <p:txBody>
          <a:bodyPr wrap="square" rtlCol="0">
            <a:spAutoFit/>
          </a:bodyPr>
          <a:lstStyle/>
          <a:p>
            <a:r>
              <a:rPr lang="en-US" dirty="0" err="1" smtClean="0">
                <a:latin typeface="Courier New" pitchFamily="49" charset="0"/>
                <a:cs typeface="Courier New" pitchFamily="49" charset="0"/>
              </a:rPr>
              <a:t>FrameLayout</a:t>
            </a:r>
            <a:endParaRPr lang="en-US" dirty="0">
              <a:latin typeface="Courier New" pitchFamily="49" charset="0"/>
              <a:cs typeface="Courier New" pitchFamily="49" charset="0"/>
            </a:endParaRPr>
          </a:p>
        </p:txBody>
      </p:sp>
      <p:cxnSp>
        <p:nvCxnSpPr>
          <p:cNvPr id="12" name="Straight Connector 11"/>
          <p:cNvCxnSpPr>
            <a:stCxn id="5" idx="2"/>
          </p:cNvCxnSpPr>
          <p:nvPr/>
        </p:nvCxnSpPr>
        <p:spPr>
          <a:xfrm>
            <a:off x="1810948" y="2548024"/>
            <a:ext cx="0" cy="2113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1"/>
          </p:cNvCxnSpPr>
          <p:nvPr/>
        </p:nvCxnSpPr>
        <p:spPr>
          <a:xfrm>
            <a:off x="1810948" y="4603857"/>
            <a:ext cx="1017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1"/>
          </p:cNvCxnSpPr>
          <p:nvPr/>
        </p:nvCxnSpPr>
        <p:spPr>
          <a:xfrm>
            <a:off x="1810948" y="3452693"/>
            <a:ext cx="1017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1"/>
          </p:cNvCxnSpPr>
          <p:nvPr/>
        </p:nvCxnSpPr>
        <p:spPr>
          <a:xfrm>
            <a:off x="1810948" y="2899088"/>
            <a:ext cx="1017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777015" y="3637359"/>
            <a:ext cx="0" cy="301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 idx="1"/>
          </p:cNvCxnSpPr>
          <p:nvPr/>
        </p:nvCxnSpPr>
        <p:spPr>
          <a:xfrm>
            <a:off x="3777015" y="3939065"/>
            <a:ext cx="9484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2293" y="2178692"/>
            <a:ext cx="4468251" cy="391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33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Menu.xml</a:t>
            </a:r>
          </a:p>
        </p:txBody>
      </p:sp>
      <p:sp>
        <p:nvSpPr>
          <p:cNvPr id="3" name="Content Placeholder 2"/>
          <p:cNvSpPr>
            <a:spLocks noGrp="1"/>
          </p:cNvSpPr>
          <p:nvPr>
            <p:ph idx="1"/>
          </p:nvPr>
        </p:nvSpPr>
        <p:spPr/>
        <p:txBody>
          <a:bodyPr/>
          <a:lstStyle/>
          <a:p>
            <a:endParaRPr lang="en-US" dirty="0"/>
          </a:p>
        </p:txBody>
      </p:sp>
      <p:sp>
        <p:nvSpPr>
          <p:cNvPr id="6" name="TextBox 5"/>
          <p:cNvSpPr txBox="1"/>
          <p:nvPr/>
        </p:nvSpPr>
        <p:spPr>
          <a:xfrm rot="10800000" flipH="1" flipV="1">
            <a:off x="560288" y="2178692"/>
            <a:ext cx="2501319" cy="369332"/>
          </a:xfrm>
          <a:prstGeom prst="rect">
            <a:avLst/>
          </a:prstGeom>
          <a:noFill/>
        </p:spPr>
        <p:txBody>
          <a:bodyPr wrap="square" rtlCol="0">
            <a:spAutoFit/>
          </a:bodyPr>
          <a:lstStyle/>
          <a:p>
            <a:r>
              <a:rPr lang="en-US" dirty="0" err="1" smtClean="0">
                <a:latin typeface="Courier New" pitchFamily="49" charset="0"/>
                <a:cs typeface="Courier New" pitchFamily="49" charset="0"/>
              </a:rPr>
              <a:t>ConstraintLayout</a:t>
            </a:r>
            <a:endParaRPr lang="en-US" dirty="0">
              <a:latin typeface="Courier New" pitchFamily="49" charset="0"/>
              <a:cs typeface="Courier New" pitchFamily="49" charset="0"/>
            </a:endParaRPr>
          </a:p>
        </p:txBody>
      </p:sp>
      <p:sp>
        <p:nvSpPr>
          <p:cNvPr id="7" name="TextBox 6"/>
          <p:cNvSpPr txBox="1"/>
          <p:nvPr/>
        </p:nvSpPr>
        <p:spPr>
          <a:xfrm rot="10800000" flipH="1" flipV="1">
            <a:off x="4392544" y="3856642"/>
            <a:ext cx="1491669" cy="369332"/>
          </a:xfrm>
          <a:prstGeom prst="rect">
            <a:avLst/>
          </a:prstGeom>
          <a:noFill/>
        </p:spPr>
        <p:txBody>
          <a:bodyPr wrap="square" rtlCol="0">
            <a:spAutoFit/>
          </a:bodyPr>
          <a:lstStyle/>
          <a:p>
            <a:r>
              <a:rPr lang="en-US" dirty="0" err="1" smtClean="0">
                <a:latin typeface="Courier New" pitchFamily="49" charset="0"/>
                <a:cs typeface="Courier New" pitchFamily="49" charset="0"/>
              </a:rPr>
              <a:t>ImageView</a:t>
            </a:r>
            <a:endParaRPr lang="en-US" dirty="0">
              <a:latin typeface="Courier New" pitchFamily="49" charset="0"/>
              <a:cs typeface="Courier New" pitchFamily="49" charset="0"/>
            </a:endParaRPr>
          </a:p>
        </p:txBody>
      </p:sp>
      <p:sp>
        <p:nvSpPr>
          <p:cNvPr id="9" name="TextBox 8"/>
          <p:cNvSpPr txBox="1"/>
          <p:nvPr/>
        </p:nvSpPr>
        <p:spPr>
          <a:xfrm rot="10800000" flipH="1" flipV="1">
            <a:off x="4453776" y="3382336"/>
            <a:ext cx="1369205" cy="369332"/>
          </a:xfrm>
          <a:prstGeom prst="rect">
            <a:avLst/>
          </a:prstGeom>
          <a:noFill/>
        </p:spPr>
        <p:txBody>
          <a:bodyPr wrap="square" rtlCol="0">
            <a:spAutoFit/>
          </a:bodyPr>
          <a:lstStyle/>
          <a:p>
            <a:r>
              <a:rPr lang="en-US" dirty="0" err="1" smtClean="0">
                <a:latin typeface="Courier New" pitchFamily="49" charset="0"/>
                <a:cs typeface="Courier New" pitchFamily="49" charset="0"/>
              </a:rPr>
              <a:t>TextView</a:t>
            </a:r>
            <a:endParaRPr lang="en-US" dirty="0">
              <a:latin typeface="Courier New" pitchFamily="49" charset="0"/>
              <a:cs typeface="Courier New" pitchFamily="49" charset="0"/>
            </a:endParaRPr>
          </a:p>
        </p:txBody>
      </p:sp>
      <p:sp>
        <p:nvSpPr>
          <p:cNvPr id="10" name="TextBox 9"/>
          <p:cNvSpPr txBox="1"/>
          <p:nvPr/>
        </p:nvSpPr>
        <p:spPr>
          <a:xfrm rot="10800000" flipH="1" flipV="1">
            <a:off x="2592160" y="4542455"/>
            <a:ext cx="938893" cy="369332"/>
          </a:xfrm>
          <a:prstGeom prst="rect">
            <a:avLst/>
          </a:prstGeom>
          <a:noFill/>
        </p:spPr>
        <p:txBody>
          <a:bodyPr wrap="square" rtlCol="0">
            <a:spAutoFit/>
          </a:bodyPr>
          <a:lstStyle/>
          <a:p>
            <a:r>
              <a:rPr lang="en-US" dirty="0" smtClean="0">
                <a:latin typeface="Courier New" pitchFamily="49" charset="0"/>
                <a:cs typeface="Courier New" pitchFamily="49" charset="0"/>
              </a:rPr>
              <a:t>View</a:t>
            </a:r>
            <a:endParaRPr lang="en-US" dirty="0">
              <a:latin typeface="Courier New" pitchFamily="49" charset="0"/>
              <a:cs typeface="Courier New" pitchFamily="49" charset="0"/>
            </a:endParaRPr>
          </a:p>
        </p:txBody>
      </p:sp>
      <p:cxnSp>
        <p:nvCxnSpPr>
          <p:cNvPr id="12" name="Straight Connector 11"/>
          <p:cNvCxnSpPr/>
          <p:nvPr/>
        </p:nvCxnSpPr>
        <p:spPr>
          <a:xfrm>
            <a:off x="1810947" y="2548025"/>
            <a:ext cx="0" cy="217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10947" y="4727121"/>
            <a:ext cx="8261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810947" y="3037494"/>
            <a:ext cx="8261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 idx="1"/>
          </p:cNvCxnSpPr>
          <p:nvPr/>
        </p:nvCxnSpPr>
        <p:spPr>
          <a:xfrm>
            <a:off x="3887719" y="4041308"/>
            <a:ext cx="5048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0800000" flipH="1" flipV="1">
            <a:off x="2637060" y="2837672"/>
            <a:ext cx="2501319" cy="369332"/>
          </a:xfrm>
          <a:prstGeom prst="rect">
            <a:avLst/>
          </a:prstGeom>
          <a:noFill/>
        </p:spPr>
        <p:txBody>
          <a:bodyPr wrap="square" rtlCol="0">
            <a:spAutoFit/>
          </a:bodyPr>
          <a:lstStyle/>
          <a:p>
            <a:r>
              <a:rPr lang="en-US" dirty="0" err="1" smtClean="0">
                <a:latin typeface="Courier New" pitchFamily="49" charset="0"/>
                <a:cs typeface="Courier New" pitchFamily="49" charset="0"/>
              </a:rPr>
              <a:t>ConstraintLayout</a:t>
            </a:r>
            <a:endParaRPr lang="en-US" dirty="0">
              <a:latin typeface="Courier New" pitchFamily="49" charset="0"/>
              <a:cs typeface="Courier New" pitchFamily="49" charset="0"/>
            </a:endParaRPr>
          </a:p>
        </p:txBody>
      </p:sp>
      <p:cxnSp>
        <p:nvCxnSpPr>
          <p:cNvPr id="23" name="Straight Connector 22"/>
          <p:cNvCxnSpPr/>
          <p:nvPr/>
        </p:nvCxnSpPr>
        <p:spPr>
          <a:xfrm>
            <a:off x="3887719" y="3207005"/>
            <a:ext cx="0" cy="834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9" idx="1"/>
          </p:cNvCxnSpPr>
          <p:nvPr/>
        </p:nvCxnSpPr>
        <p:spPr>
          <a:xfrm>
            <a:off x="3887719" y="3567002"/>
            <a:ext cx="5660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085" y="2178692"/>
            <a:ext cx="425767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0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Fragment_menu_</a:t>
            </a:r>
            <a:r>
              <a:rPr lang="en-US" sz="4000" dirty="0"/>
              <a:t>list</a:t>
            </a:r>
            <a:r>
              <a:rPr lang="en-US" sz="4000" dirty="0" smtClean="0"/>
              <a:t>.xml</a:t>
            </a:r>
            <a:endParaRPr lang="en-US" sz="4000" dirty="0"/>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rot="10800000" flipH="1" flipV="1">
            <a:off x="2421341" y="2968689"/>
            <a:ext cx="2501319" cy="369332"/>
          </a:xfrm>
          <a:prstGeom prst="rect">
            <a:avLst/>
          </a:prstGeom>
          <a:noFill/>
        </p:spPr>
        <p:txBody>
          <a:bodyPr wrap="square" rtlCol="0">
            <a:spAutoFit/>
          </a:bodyPr>
          <a:lstStyle/>
          <a:p>
            <a:r>
              <a:rPr lang="en-US" dirty="0" err="1" smtClean="0">
                <a:latin typeface="Courier New" pitchFamily="49" charset="0"/>
                <a:cs typeface="Courier New" pitchFamily="49" charset="0"/>
              </a:rPr>
              <a:t>RecyclearView</a:t>
            </a: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6" name="Rectangle 5"/>
          <p:cNvSpPr/>
          <p:nvPr/>
        </p:nvSpPr>
        <p:spPr>
          <a:xfrm>
            <a:off x="617436" y="2254516"/>
            <a:ext cx="2252540" cy="369332"/>
          </a:xfrm>
          <a:prstGeom prst="rect">
            <a:avLst/>
          </a:prstGeom>
        </p:spPr>
        <p:txBody>
          <a:bodyPr wrap="none">
            <a:spAutoFit/>
          </a:bodyPr>
          <a:lstStyle/>
          <a:p>
            <a:r>
              <a:rPr lang="en-US" dirty="0" err="1" smtClean="0">
                <a:latin typeface="Courier New" pitchFamily="49" charset="0"/>
                <a:cs typeface="Courier New" pitchFamily="49" charset="0"/>
              </a:rPr>
              <a:t>ConstrainLayout</a:t>
            </a:r>
            <a:endParaRPr lang="en-US" dirty="0">
              <a:latin typeface="Courier New" pitchFamily="49" charset="0"/>
              <a:cs typeface="Courier New" pitchFamily="49" charset="0"/>
            </a:endParaRPr>
          </a:p>
        </p:txBody>
      </p:sp>
      <p:cxnSp>
        <p:nvCxnSpPr>
          <p:cNvPr id="8" name="Straight Connector 7"/>
          <p:cNvCxnSpPr/>
          <p:nvPr/>
        </p:nvCxnSpPr>
        <p:spPr>
          <a:xfrm>
            <a:off x="1740254" y="2623848"/>
            <a:ext cx="0" cy="529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1"/>
          </p:cNvCxnSpPr>
          <p:nvPr/>
        </p:nvCxnSpPr>
        <p:spPr>
          <a:xfrm>
            <a:off x="1740254" y="3153355"/>
            <a:ext cx="6810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54516"/>
            <a:ext cx="42672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343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Fragment_menu.xml</a:t>
            </a:r>
            <a:endParaRPr lang="en-US" sz="4000"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617436" y="2254516"/>
            <a:ext cx="2185214" cy="400110"/>
          </a:xfrm>
          <a:prstGeom prst="rect">
            <a:avLst/>
          </a:prstGeom>
        </p:spPr>
        <p:txBody>
          <a:bodyPr wrap="none">
            <a:spAutoFit/>
          </a:bodyPr>
          <a:lstStyle/>
          <a:p>
            <a:r>
              <a:rPr lang="en-US" sz="2000" dirty="0" err="1" smtClean="0">
                <a:latin typeface="Courier New" pitchFamily="49" charset="0"/>
                <a:cs typeface="Courier New" pitchFamily="49" charset="0"/>
              </a:rPr>
              <a:t>LayoutInclude</a:t>
            </a:r>
            <a:endParaRPr lang="en-US" dirty="0">
              <a:latin typeface="Courier New" pitchFamily="49" charset="0"/>
              <a:cs typeface="Courier New" pitchFamily="49" charset="0"/>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4436" y="2157413"/>
            <a:ext cx="42672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888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Activity_details.xml</a:t>
            </a:r>
            <a:endParaRPr lang="en-US" sz="4000" dirty="0"/>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rot="10800000" flipH="1" flipV="1">
            <a:off x="617437" y="2186856"/>
            <a:ext cx="2501319" cy="369332"/>
          </a:xfrm>
          <a:prstGeom prst="rect">
            <a:avLst/>
          </a:prstGeom>
          <a:noFill/>
        </p:spPr>
        <p:txBody>
          <a:bodyPr wrap="square" rtlCol="0">
            <a:spAutoFit/>
          </a:bodyPr>
          <a:lstStyle/>
          <a:p>
            <a:r>
              <a:rPr lang="en-US" dirty="0" err="1" smtClean="0">
                <a:latin typeface="Courier New" pitchFamily="49" charset="0"/>
                <a:cs typeface="Courier New" pitchFamily="49" charset="0"/>
              </a:rPr>
              <a:t>ConstraintLayout</a:t>
            </a:r>
            <a:endParaRPr lang="en-US" dirty="0">
              <a:latin typeface="Courier New" pitchFamily="49" charset="0"/>
              <a:cs typeface="Courier New" pitchFamily="49" charset="0"/>
            </a:endParaRPr>
          </a:p>
        </p:txBody>
      </p:sp>
      <p:sp>
        <p:nvSpPr>
          <p:cNvPr id="6" name="TextBox 5"/>
          <p:cNvSpPr txBox="1"/>
          <p:nvPr/>
        </p:nvSpPr>
        <p:spPr>
          <a:xfrm rot="10800000" flipH="1" flipV="1">
            <a:off x="2377003" y="2768423"/>
            <a:ext cx="1483506" cy="369332"/>
          </a:xfrm>
          <a:prstGeom prst="rect">
            <a:avLst/>
          </a:prstGeom>
          <a:noFill/>
        </p:spPr>
        <p:txBody>
          <a:bodyPr wrap="square" rtlCol="0">
            <a:spAutoFit/>
          </a:bodyPr>
          <a:lstStyle/>
          <a:p>
            <a:r>
              <a:rPr lang="en-US" dirty="0" err="1" smtClean="0">
                <a:latin typeface="Courier New" pitchFamily="49" charset="0"/>
                <a:cs typeface="Courier New" pitchFamily="49" charset="0"/>
              </a:rPr>
              <a:t>TextView</a:t>
            </a:r>
            <a:endParaRPr lang="en-US" dirty="0">
              <a:latin typeface="Courier New" pitchFamily="49" charset="0"/>
              <a:cs typeface="Courier New" pitchFamily="49" charset="0"/>
            </a:endParaRPr>
          </a:p>
        </p:txBody>
      </p:sp>
      <p:sp>
        <p:nvSpPr>
          <p:cNvPr id="7" name="TextBox 6"/>
          <p:cNvSpPr txBox="1"/>
          <p:nvPr/>
        </p:nvSpPr>
        <p:spPr>
          <a:xfrm rot="10800000" flipH="1" flipV="1">
            <a:off x="2377001" y="3778440"/>
            <a:ext cx="1483506" cy="369332"/>
          </a:xfrm>
          <a:prstGeom prst="rect">
            <a:avLst/>
          </a:prstGeom>
          <a:noFill/>
        </p:spPr>
        <p:txBody>
          <a:bodyPr wrap="square" rtlCol="0">
            <a:spAutoFit/>
          </a:bodyPr>
          <a:lstStyle/>
          <a:p>
            <a:r>
              <a:rPr lang="en-US" dirty="0" err="1" smtClean="0">
                <a:latin typeface="Courier New" pitchFamily="49" charset="0"/>
                <a:cs typeface="Courier New" pitchFamily="49" charset="0"/>
              </a:rPr>
              <a:t>TextView</a:t>
            </a:r>
            <a:endParaRPr lang="en-US" dirty="0">
              <a:latin typeface="Courier New" pitchFamily="49" charset="0"/>
              <a:cs typeface="Courier New" pitchFamily="49" charset="0"/>
            </a:endParaRPr>
          </a:p>
        </p:txBody>
      </p:sp>
      <p:sp>
        <p:nvSpPr>
          <p:cNvPr id="8" name="TextBox 7"/>
          <p:cNvSpPr txBox="1"/>
          <p:nvPr/>
        </p:nvSpPr>
        <p:spPr>
          <a:xfrm rot="10800000" flipH="1" flipV="1">
            <a:off x="2377003" y="3298701"/>
            <a:ext cx="1483506" cy="369332"/>
          </a:xfrm>
          <a:prstGeom prst="rect">
            <a:avLst/>
          </a:prstGeom>
          <a:noFill/>
        </p:spPr>
        <p:txBody>
          <a:bodyPr wrap="square" rtlCol="0">
            <a:spAutoFit/>
          </a:bodyPr>
          <a:lstStyle/>
          <a:p>
            <a:r>
              <a:rPr lang="en-US" dirty="0" err="1" smtClean="0">
                <a:latin typeface="Courier New" pitchFamily="49" charset="0"/>
                <a:cs typeface="Courier New" pitchFamily="49" charset="0"/>
              </a:rPr>
              <a:t>ImageView</a:t>
            </a:r>
            <a:endParaRPr lang="en-US" dirty="0">
              <a:latin typeface="Courier New" pitchFamily="49" charset="0"/>
              <a:cs typeface="Courier New" pitchFamily="49" charset="0"/>
            </a:endParaRPr>
          </a:p>
        </p:txBody>
      </p:sp>
      <p:cxnSp>
        <p:nvCxnSpPr>
          <p:cNvPr id="10" name="Straight Connector 9"/>
          <p:cNvCxnSpPr/>
          <p:nvPr/>
        </p:nvCxnSpPr>
        <p:spPr>
          <a:xfrm>
            <a:off x="1868096" y="2556189"/>
            <a:ext cx="0" cy="2898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68096" y="2953089"/>
            <a:ext cx="5089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68096" y="3483367"/>
            <a:ext cx="5089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1"/>
          </p:cNvCxnSpPr>
          <p:nvPr/>
        </p:nvCxnSpPr>
        <p:spPr>
          <a:xfrm>
            <a:off x="1868094" y="3963106"/>
            <a:ext cx="50890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0800000" flipH="1" flipV="1">
            <a:off x="2377003" y="4314125"/>
            <a:ext cx="1483506" cy="369332"/>
          </a:xfrm>
          <a:prstGeom prst="rect">
            <a:avLst/>
          </a:prstGeom>
          <a:noFill/>
        </p:spPr>
        <p:txBody>
          <a:bodyPr wrap="square" rtlCol="0">
            <a:spAutoFit/>
          </a:bodyPr>
          <a:lstStyle/>
          <a:p>
            <a:r>
              <a:rPr lang="en-US" dirty="0" err="1" smtClean="0">
                <a:latin typeface="Courier New" pitchFamily="49" charset="0"/>
                <a:cs typeface="Courier New" pitchFamily="49" charset="0"/>
              </a:rPr>
              <a:t>ImageView</a:t>
            </a:r>
            <a:endParaRPr lang="en-US" dirty="0">
              <a:latin typeface="Courier New" pitchFamily="49" charset="0"/>
              <a:cs typeface="Courier New" pitchFamily="49" charset="0"/>
            </a:endParaRPr>
          </a:p>
        </p:txBody>
      </p:sp>
      <p:sp>
        <p:nvSpPr>
          <p:cNvPr id="20" name="TextBox 19"/>
          <p:cNvSpPr txBox="1"/>
          <p:nvPr/>
        </p:nvSpPr>
        <p:spPr>
          <a:xfrm rot="10800000" flipH="1" flipV="1">
            <a:off x="2377003" y="4808233"/>
            <a:ext cx="1483506" cy="369332"/>
          </a:xfrm>
          <a:prstGeom prst="rect">
            <a:avLst/>
          </a:prstGeom>
          <a:noFill/>
        </p:spPr>
        <p:txBody>
          <a:bodyPr wrap="square" rtlCol="0">
            <a:spAutoFit/>
          </a:bodyPr>
          <a:lstStyle/>
          <a:p>
            <a:r>
              <a:rPr lang="en-US" dirty="0" err="1" smtClean="0">
                <a:latin typeface="Courier New" pitchFamily="49" charset="0"/>
                <a:cs typeface="Courier New" pitchFamily="49" charset="0"/>
              </a:rPr>
              <a:t>TextView</a:t>
            </a:r>
            <a:endParaRPr lang="en-US" dirty="0">
              <a:latin typeface="Courier New" pitchFamily="49" charset="0"/>
              <a:cs typeface="Courier New" pitchFamily="49" charset="0"/>
            </a:endParaRPr>
          </a:p>
        </p:txBody>
      </p:sp>
      <p:sp>
        <p:nvSpPr>
          <p:cNvPr id="21" name="TextBox 20"/>
          <p:cNvSpPr txBox="1"/>
          <p:nvPr/>
        </p:nvSpPr>
        <p:spPr>
          <a:xfrm rot="10800000" flipH="1" flipV="1">
            <a:off x="2377003" y="5270173"/>
            <a:ext cx="1483506" cy="369332"/>
          </a:xfrm>
          <a:prstGeom prst="rect">
            <a:avLst/>
          </a:prstGeom>
          <a:noFill/>
        </p:spPr>
        <p:txBody>
          <a:bodyPr wrap="square" rtlCol="0">
            <a:spAutoFit/>
          </a:bodyPr>
          <a:lstStyle/>
          <a:p>
            <a:r>
              <a:rPr lang="en-US" dirty="0" err="1" smtClean="0">
                <a:latin typeface="Courier New" pitchFamily="49" charset="0"/>
                <a:cs typeface="Courier New" pitchFamily="49" charset="0"/>
              </a:rPr>
              <a:t>TextView</a:t>
            </a:r>
            <a:endParaRPr lang="en-US" dirty="0">
              <a:latin typeface="Courier New" pitchFamily="49" charset="0"/>
              <a:cs typeface="Courier New" pitchFamily="49" charset="0"/>
            </a:endParaRPr>
          </a:p>
        </p:txBody>
      </p:sp>
      <p:cxnSp>
        <p:nvCxnSpPr>
          <p:cNvPr id="24" name="Straight Arrow Connector 23"/>
          <p:cNvCxnSpPr>
            <a:endCxn id="19" idx="1"/>
          </p:cNvCxnSpPr>
          <p:nvPr/>
        </p:nvCxnSpPr>
        <p:spPr>
          <a:xfrm>
            <a:off x="1868096" y="4498791"/>
            <a:ext cx="50890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0" idx="1"/>
          </p:cNvCxnSpPr>
          <p:nvPr/>
        </p:nvCxnSpPr>
        <p:spPr>
          <a:xfrm>
            <a:off x="1868094" y="4992899"/>
            <a:ext cx="5089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1" idx="1"/>
          </p:cNvCxnSpPr>
          <p:nvPr/>
        </p:nvCxnSpPr>
        <p:spPr>
          <a:xfrm>
            <a:off x="1868096" y="5454839"/>
            <a:ext cx="50890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128" y="2186856"/>
            <a:ext cx="42291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048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err="1" smtClean="0">
                <a:solidFill>
                  <a:srgbClr val="FFFFFF"/>
                </a:solidFill>
              </a:rPr>
              <a:t>Sekian</a:t>
            </a:r>
            <a:r>
              <a:rPr lang="en-US" dirty="0">
                <a:solidFill>
                  <a:srgbClr val="FFFFFF"/>
                </a:solidFill>
              </a:rPr>
              <a:t/>
            </a:r>
            <a:br>
              <a:rPr lang="en-US" dirty="0">
                <a:solidFill>
                  <a:srgbClr val="FFFFFF"/>
                </a:solidFill>
              </a:rPr>
            </a:br>
            <a:r>
              <a:rPr lang="en-US" dirty="0" err="1" smtClean="0">
                <a:solidFill>
                  <a:srgbClr val="FFFFFF"/>
                </a:solidFill>
              </a:rPr>
              <a:t>terimakasih</a:t>
            </a:r>
            <a:endParaRPr lang="en-US" dirty="0">
              <a:solidFill>
                <a:srgbClr val="FFFFFF"/>
              </a:solidFill>
            </a:endParaRPr>
          </a:p>
        </p:txBody>
      </p:sp>
      <p:sp>
        <p:nvSpPr>
          <p:cNvPr id="3" name="Subtitle 2">
            <a:extLst>
              <a:ext uri="{FF2B5EF4-FFF2-40B4-BE49-F238E27FC236}">
                <a16:creationId xmlns=""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pPr algn="ctr"/>
            <a:r>
              <a:rPr lang="id-ID" sz="3600" dirty="0" smtClean="0">
                <a:solidFill>
                  <a:srgbClr val="FFFEFF"/>
                </a:solidFill>
                <a:effectLst>
                  <a:outerShdw blurRad="38100" dist="38100" dir="2700000" algn="tl">
                    <a:srgbClr val="000000">
                      <a:alpha val="43137"/>
                    </a:srgbClr>
                  </a:outerShdw>
                </a:effectLst>
              </a:rPr>
              <a:t>APLIKASI Menu Restaurant</a:t>
            </a:r>
            <a:endParaRPr lang="en-US" sz="3600" dirty="0">
              <a:solidFill>
                <a:srgbClr val="FFFEFF"/>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buNone/>
            </a:pPr>
            <a:r>
              <a:rPr lang="id-ID" sz="2800"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Aplikasi menu restaurant adalah sebuah aplikasi sederhana yang menampilkan beberapa menu makanan dan minuman guna untuk membantu suatu restaurant dalam menginputkan pesanan customer yang datang pada restaurant itu. Aplikasi ini menggunakan bahasa Java dan XML. </a:t>
            </a:r>
            <a:endParaRPr lang="id-ID" sz="2800" dirty="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normAutofit/>
          </a:bodyPr>
          <a:lstStyle/>
          <a:p>
            <a:pPr algn="ctr"/>
            <a:r>
              <a:rPr lang="id-ID" sz="3600" dirty="0" smtClean="0">
                <a:effectLst>
                  <a:outerShdw blurRad="38100" dist="38100" dir="2700000" algn="tl">
                    <a:srgbClr val="000000">
                      <a:alpha val="43137"/>
                    </a:srgbClr>
                  </a:outerShdw>
                </a:effectLst>
              </a:rPr>
              <a:t>Penerapan</a:t>
            </a:r>
            <a:endParaRPr lang="en-US" sz="3600"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581192" y="2228003"/>
            <a:ext cx="11283147" cy="4287097"/>
          </a:xfrm>
        </p:spPr>
        <p:txBody>
          <a:bodyPr>
            <a:noAutofit/>
          </a:bodyPr>
          <a:lstStyle/>
          <a:p>
            <a:r>
              <a:rPr lang="id-ID"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Aplikasi ini menerapkan:</a:t>
            </a:r>
          </a:p>
          <a:p>
            <a:pPr marL="342900" indent="-342900">
              <a:buAutoNum type="arabicPeriod"/>
            </a:pPr>
            <a:r>
              <a:rPr lang="id-ID"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Activity</a:t>
            </a:r>
          </a:p>
          <a:p>
            <a:pPr marL="342900" indent="-342900">
              <a:buAutoNum type="arabicPeriod"/>
            </a:pPr>
            <a:r>
              <a:rPr lang="id-ID"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Intent</a:t>
            </a:r>
          </a:p>
          <a:p>
            <a:pPr marL="342900" indent="-342900">
              <a:buAutoNum type="arabicPeriod"/>
            </a:pPr>
            <a:r>
              <a:rPr lang="id-ID"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Layout</a:t>
            </a:r>
          </a:p>
          <a:p>
            <a:pPr marL="342900" indent="-342900">
              <a:buAutoNum type="arabicPeriod"/>
            </a:pPr>
            <a:r>
              <a:rPr lang="id-ID"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View</a:t>
            </a:r>
          </a:p>
          <a:p>
            <a:pPr marL="342900" indent="-342900">
              <a:buAutoNum type="arabicPeriod"/>
            </a:pPr>
            <a:r>
              <a:rPr lang="id-ID"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Viewgroup</a:t>
            </a:r>
          </a:p>
          <a:p>
            <a:pPr marL="342900" indent="-342900">
              <a:buAutoNum type="arabicPeriod"/>
            </a:pPr>
            <a:r>
              <a:rPr lang="id-ID"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Scrollview</a:t>
            </a:r>
            <a:endParaRPr lang="id-ID" sz="2800" b="1" dirty="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4136" y="3352089"/>
            <a:ext cx="11029616" cy="988332"/>
          </a:xfrm>
        </p:spPr>
        <p:txBody>
          <a:bodyPr>
            <a:normAutofit/>
          </a:bodyPr>
          <a:lstStyle/>
          <a:p>
            <a:pPr algn="ctr"/>
            <a:r>
              <a:rPr lang="en-US" sz="4400" dirty="0" smtClean="0">
                <a:solidFill>
                  <a:schemeClr val="tx1"/>
                </a:solidFill>
              </a:rPr>
              <a:t>Activity &amp; Layout</a:t>
            </a:r>
            <a:endParaRPr lang="en-US" sz="4400" dirty="0">
              <a:solidFill>
                <a:schemeClr val="tx1"/>
              </a:solidFill>
            </a:endParaRPr>
          </a:p>
        </p:txBody>
      </p:sp>
    </p:spTree>
    <p:extLst>
      <p:ext uri="{BB962C8B-B14F-4D97-AF65-F5344CB8AC3E}">
        <p14:creationId xmlns:p14="http://schemas.microsoft.com/office/powerpoint/2010/main" val="23160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a:bodyPr>
          <a:lstStyle/>
          <a:p>
            <a:r>
              <a:rPr lang="en-US" sz="3600" dirty="0" smtClean="0">
                <a:effectLst>
                  <a:outerShdw blurRad="38100" dist="38100" dir="2700000" algn="tl">
                    <a:srgbClr val="000000">
                      <a:alpha val="43137"/>
                    </a:srgbClr>
                  </a:outerShdw>
                </a:effectLst>
              </a:rPr>
              <a:t>SPLASH SCREEN ACTIVITY</a:t>
            </a:r>
            <a:endParaRPr lang="id-ID"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81191" y="2180496"/>
            <a:ext cx="7210527" cy="4323335"/>
          </a:xfrm>
        </p:spPr>
        <p:txBody>
          <a:bodyPr>
            <a:normAutofit/>
          </a:bodyPr>
          <a:lstStyle/>
          <a:p>
            <a:pPr marL="0" indent="0">
              <a:buNone/>
            </a:pPr>
            <a:endPar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endParaRPr>
          </a:p>
          <a:p>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Activity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ini</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menampilkan</a:t>
            </a:r>
            <a:r>
              <a:rPr lang="en-US" sz="2800" b="1" dirty="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logo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ketika</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membuka</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aplikasi</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tersebut</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dan</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akan</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melakukan</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intent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ke</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DashboardActivity</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setelah</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3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detik</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a:t>
            </a:r>
            <a:endParaRPr lang="id-ID" sz="2800" b="1" dirty="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4436" y="1845129"/>
            <a:ext cx="2057399" cy="4572000"/>
          </a:xfrm>
          <a:prstGeom prst="rect">
            <a:avLst/>
          </a:prstGeom>
          <a:noFill/>
          <a:ln>
            <a:solidFill>
              <a:schemeClr val="accent1"/>
            </a:solidFill>
          </a:ln>
        </p:spPr>
      </p:pic>
    </p:spTree>
    <p:extLst>
      <p:ext uri="{BB962C8B-B14F-4D97-AF65-F5344CB8AC3E}">
        <p14:creationId xmlns:p14="http://schemas.microsoft.com/office/powerpoint/2010/main" val="403859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Dashboard activity</a:t>
            </a:r>
            <a:endParaRPr lang="id-ID" sz="3600" dirty="0"/>
          </a:p>
        </p:txBody>
      </p:sp>
      <p:sp>
        <p:nvSpPr>
          <p:cNvPr id="3" name="Content Placeholder 2"/>
          <p:cNvSpPr>
            <a:spLocks noGrp="1"/>
          </p:cNvSpPr>
          <p:nvPr>
            <p:ph idx="1"/>
          </p:nvPr>
        </p:nvSpPr>
        <p:spPr>
          <a:xfrm>
            <a:off x="581193" y="2180496"/>
            <a:ext cx="5858244" cy="4400608"/>
          </a:xfrm>
        </p:spPr>
        <p:txBody>
          <a:bodyPr>
            <a:normAutofit/>
          </a:bodyPr>
          <a:lstStyle/>
          <a:p>
            <a:r>
              <a:rPr lang="id-ID"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Setelah tampilan </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Splash Screen </a:t>
            </a:r>
            <a:r>
              <a:rPr lang="id-ID"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muncul maka berikutnya kita akan melihat tampilan menu makanan, minuman dan snack.</a:t>
            </a:r>
            <a:endPar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endParaRPr>
          </a:p>
          <a:p>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User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dapat</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meng</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-scroll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ke</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bawah</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untuk</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melihat</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seluruh</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isi</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tampilan</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a:t>
            </a:r>
            <a:r>
              <a:rPr lang="id-ID"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endParaRPr lang="id-ID" sz="2800" b="1" dirty="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endParaRPr>
          </a:p>
        </p:txBody>
      </p:sp>
      <p:pic>
        <p:nvPicPr>
          <p:cNvPr id="1026" name="Picture 2" descr="D:\KULIAH\SEMESTER 5\MP - Android\Project UTS (Restauran)\Tampilan\Menu Makan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349" y="1951265"/>
            <a:ext cx="2057400" cy="4572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541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id-ID" sz="3600" dirty="0"/>
          </a:p>
        </p:txBody>
      </p:sp>
      <p:sp>
        <p:nvSpPr>
          <p:cNvPr id="3" name="Content Placeholder 2"/>
          <p:cNvSpPr>
            <a:spLocks noGrp="1"/>
          </p:cNvSpPr>
          <p:nvPr>
            <p:ph idx="1"/>
          </p:nvPr>
        </p:nvSpPr>
        <p:spPr>
          <a:xfrm>
            <a:off x="581193" y="2180496"/>
            <a:ext cx="4577403" cy="3678303"/>
          </a:xfrm>
        </p:spPr>
        <p:txBody>
          <a:bodyPr>
            <a:normAutofit/>
          </a:bodyPr>
          <a:lstStyle/>
          <a:p>
            <a:r>
              <a:rPr lang="id-ID"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Tampilan menu minuman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dan</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snack </a:t>
            </a:r>
            <a:r>
              <a:rPr lang="id-ID"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yang muncul ketika kita mengklik kategori ‘minuman’</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atau</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‘snack’</a:t>
            </a:r>
            <a:endParaRPr lang="id-ID" sz="2800" b="1" dirty="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endParaRPr>
          </a:p>
        </p:txBody>
      </p:sp>
      <p:pic>
        <p:nvPicPr>
          <p:cNvPr id="2050" name="Picture 2" descr="D:\KULIAH\SEMESTER 5\MP - Android\Project UTS (Restauran)\Tampilan\Menu Minu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2878" y="1948089"/>
            <a:ext cx="2057400" cy="4572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1" name="Picture 3" descr="D:\KULIAH\SEMESTER 5\MP - Android\Project UTS (Restauran)\Tampilan\Menu Sna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7075" y="1948089"/>
            <a:ext cx="2057400" cy="4572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104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Details activity</a:t>
            </a:r>
            <a:endParaRPr lang="id-ID" sz="3600" dirty="0"/>
          </a:p>
        </p:txBody>
      </p:sp>
      <p:sp>
        <p:nvSpPr>
          <p:cNvPr id="3" name="Content Placeholder 2"/>
          <p:cNvSpPr>
            <a:spLocks noGrp="1"/>
          </p:cNvSpPr>
          <p:nvPr>
            <p:ph idx="1"/>
          </p:nvPr>
        </p:nvSpPr>
        <p:spPr>
          <a:xfrm>
            <a:off x="581193" y="2180496"/>
            <a:ext cx="3266188" cy="3678303"/>
          </a:xfrm>
        </p:spPr>
        <p:txBody>
          <a:bodyPr>
            <a:normAutofit/>
          </a:bodyPr>
          <a:lstStyle/>
          <a:p>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Activity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ini</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berisi</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deskripsi</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dari</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makanan</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atau</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minuman</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atau</a:t>
            </a:r>
            <a:r>
              <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 snack yang di </a:t>
            </a:r>
            <a:r>
              <a:rPr lang="en-US" sz="2800" b="1" dirty="0" err="1"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rPr>
              <a:t>pilih</a:t>
            </a:r>
            <a:endParaRPr lang="en-US" sz="2800" b="1" dirty="0" smtClean="0">
              <a:ln w="12700">
                <a:solidFill>
                  <a:schemeClr val="accent1"/>
                </a:solidFill>
                <a:prstDash val="solid"/>
              </a:ln>
              <a:solidFill>
                <a:schemeClr val="accent2">
                  <a:lumMod val="20000"/>
                  <a:lumOff val="80000"/>
                </a:schemeClr>
              </a:solidFill>
              <a:latin typeface="Segoe UI Semibold" panose="020B0702040204020203" pitchFamily="34" charset="0"/>
              <a:cs typeface="Segoe UI Semibold" panose="020B0702040204020203" pitchFamily="34" charset="0"/>
            </a:endParaRPr>
          </a:p>
          <a:p>
            <a:endParaRPr lang="id-ID" sz="2800" dirty="0"/>
          </a:p>
        </p:txBody>
      </p:sp>
      <p:pic>
        <p:nvPicPr>
          <p:cNvPr id="3076" name="Picture 4" descr="D:\KULIAH\SEMESTER 5\MP - Android\Project UTS (Restauran)\Tampilan\Detail Makan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009" y="2076905"/>
            <a:ext cx="2057400" cy="4572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77" name="Picture 5" descr="D:\KULIAH\SEMESTER 5\MP - Android\Project UTS (Restauran)\Tampilan\Detail Minum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178" y="2062377"/>
            <a:ext cx="2057400" cy="4572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78" name="Picture 6" descr="D:\KULIAH\SEMESTER 5\MP - Android\Project UTS (Restauran)\Tampilan\Detail Sna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047" y="2057408"/>
            <a:ext cx="2057400" cy="4572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933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388" y="3093295"/>
            <a:ext cx="11029616" cy="988332"/>
          </a:xfrm>
        </p:spPr>
        <p:txBody>
          <a:bodyPr>
            <a:normAutofit/>
          </a:bodyPr>
          <a:lstStyle/>
          <a:p>
            <a:pPr algn="ctr"/>
            <a:r>
              <a:rPr lang="en-US" sz="4400" dirty="0" smtClean="0">
                <a:solidFill>
                  <a:schemeClr val="tx1"/>
                </a:solidFill>
              </a:rPr>
              <a:t>LAYOUT,  view, group, </a:t>
            </a:r>
            <a:r>
              <a:rPr lang="en-US" sz="4400" dirty="0" err="1" smtClean="0">
                <a:solidFill>
                  <a:schemeClr val="tx1"/>
                </a:solidFill>
              </a:rPr>
              <a:t>dan</a:t>
            </a:r>
            <a:r>
              <a:rPr lang="en-US" sz="4400" dirty="0" smtClean="0">
                <a:solidFill>
                  <a:schemeClr val="tx1"/>
                </a:solidFill>
              </a:rPr>
              <a:t> </a:t>
            </a:r>
            <a:r>
              <a:rPr lang="en-US" sz="4400" dirty="0" err="1" smtClean="0">
                <a:solidFill>
                  <a:schemeClr val="tx1"/>
                </a:solidFill>
              </a:rPr>
              <a:t>scrollview</a:t>
            </a:r>
            <a:endParaRPr lang="en-US" sz="4400" dirty="0">
              <a:solidFill>
                <a:schemeClr val="tx1"/>
              </a:solidFill>
            </a:endParaRPr>
          </a:p>
        </p:txBody>
      </p:sp>
    </p:spTree>
    <p:extLst>
      <p:ext uri="{BB962C8B-B14F-4D97-AF65-F5344CB8AC3E}">
        <p14:creationId xmlns:p14="http://schemas.microsoft.com/office/powerpoint/2010/main" val="6381910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196</Words>
  <Application>Microsoft Office PowerPoint</Application>
  <PresentationFormat>Custom</PresentationFormat>
  <Paragraphs>65</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lpstr>
      <vt:lpstr>APLIKASI MENU RESTAURANT</vt:lpstr>
      <vt:lpstr>APLIKASI Menu Restaurant</vt:lpstr>
      <vt:lpstr>Penerapan</vt:lpstr>
      <vt:lpstr>Activity &amp; Layout</vt:lpstr>
      <vt:lpstr>SPLASH SCREEN ACTIVITY</vt:lpstr>
      <vt:lpstr>Dashboard activity</vt:lpstr>
      <vt:lpstr>PowerPoint Presentation</vt:lpstr>
      <vt:lpstr>Details activity</vt:lpstr>
      <vt:lpstr>LAYOUT,  view, group, dan scrollview</vt:lpstr>
      <vt:lpstr>Layout</vt:lpstr>
      <vt:lpstr>Activity_splash.xml</vt:lpstr>
      <vt:lpstr>Activity_dashboard.xml</vt:lpstr>
      <vt:lpstr>Menu.xml</vt:lpstr>
      <vt:lpstr>Fragment_menu_list.xml</vt:lpstr>
      <vt:lpstr>Fragment_menu.xml</vt:lpstr>
      <vt:lpstr>Activity_details.xml</vt:lpstr>
      <vt:lpstr>Sekian terimakasih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2019-10-22T11:26:13Z</dcterms:created>
  <dcterms:modified xsi:type="dcterms:W3CDTF">2019-12-17T14:53:18Z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