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14A5-5D74-CA81-BD11-2F36FCAB81B5}"/>
              </a:ext>
            </a:extLst>
          </p:cNvPr>
          <p:cNvSpPr>
            <a:spLocks noGrp="1"/>
          </p:cNvSpPr>
          <p:nvPr>
            <p:ph type="ctrTitle"/>
          </p:nvPr>
        </p:nvSpPr>
        <p:spPr>
          <a:xfrm>
            <a:off x="945221" y="1066801"/>
            <a:ext cx="10214903" cy="770562"/>
          </a:xfrm>
        </p:spPr>
        <p:txBody>
          <a:bodyPr>
            <a:normAutofit/>
          </a:bodyPr>
          <a:lstStyle/>
          <a:p>
            <a:pPr algn="ctr"/>
            <a:r>
              <a:rPr lang="en-US" sz="3600" b="1" dirty="0"/>
              <a:t>Text mining and topic modeling</a:t>
            </a:r>
            <a:endParaRPr lang="en-GB" sz="3600" b="1" dirty="0"/>
          </a:p>
        </p:txBody>
      </p:sp>
      <p:sp>
        <p:nvSpPr>
          <p:cNvPr id="3" name="Subtitle 2">
            <a:extLst>
              <a:ext uri="{FF2B5EF4-FFF2-40B4-BE49-F238E27FC236}">
                <a16:creationId xmlns:a16="http://schemas.microsoft.com/office/drawing/2014/main" id="{BD2ABAC7-C1FE-A91C-BC36-1849016CA6C6}"/>
              </a:ext>
            </a:extLst>
          </p:cNvPr>
          <p:cNvSpPr>
            <a:spLocks noGrp="1"/>
          </p:cNvSpPr>
          <p:nvPr>
            <p:ph type="subTitle" idx="1"/>
          </p:nvPr>
        </p:nvSpPr>
        <p:spPr>
          <a:xfrm>
            <a:off x="945221" y="2394857"/>
            <a:ext cx="10680722" cy="4201886"/>
          </a:xfrm>
        </p:spPr>
        <p:txBody>
          <a:bodyPr>
            <a:normAutofit fontScale="92500" lnSpcReduction="20000"/>
          </a:bodyPr>
          <a:lstStyle/>
          <a:p>
            <a:pPr algn="l">
              <a:lnSpc>
                <a:spcPct val="160000"/>
              </a:lnSpc>
            </a:pPr>
            <a:r>
              <a:rPr lang="en-US" sz="2000" dirty="0"/>
              <a:t>     </a:t>
            </a:r>
            <a:r>
              <a:rPr lang="en-US" sz="2000" b="1" dirty="0"/>
              <a:t>Group members                                  ID</a:t>
            </a:r>
          </a:p>
          <a:p>
            <a:pPr marL="342900" indent="-342900" algn="l">
              <a:lnSpc>
                <a:spcPct val="160000"/>
              </a:lnSpc>
              <a:buAutoNum type="arabicPeriod"/>
            </a:pPr>
            <a:r>
              <a:rPr lang="en-US" sz="2000" dirty="0" err="1"/>
              <a:t>Naizgi</a:t>
            </a:r>
            <a:r>
              <a:rPr lang="en-US" sz="2000" dirty="0"/>
              <a:t> </a:t>
            </a:r>
            <a:r>
              <a:rPr lang="en-US" sz="2000" dirty="0" err="1"/>
              <a:t>Hayilekiros</a:t>
            </a:r>
            <a:r>
              <a:rPr lang="en-US" sz="2000" dirty="0"/>
              <a:t>                  </a:t>
            </a:r>
            <a:r>
              <a:rPr lang="en-US" sz="2000" dirty="0" err="1"/>
              <a:t>rcd</a:t>
            </a:r>
            <a:r>
              <a:rPr lang="en-US" sz="2000" dirty="0"/>
              <a:t>/0597/2013</a:t>
            </a:r>
          </a:p>
          <a:p>
            <a:pPr marL="342900" indent="-342900" algn="l">
              <a:lnSpc>
                <a:spcPct val="160000"/>
              </a:lnSpc>
              <a:buAutoNum type="arabicPeriod"/>
            </a:pPr>
            <a:r>
              <a:rPr lang="en-US" sz="2000" dirty="0"/>
              <a:t>Kelbi Zerihun                           </a:t>
            </a:r>
            <a:r>
              <a:rPr lang="en-US" sz="2000" dirty="0" err="1"/>
              <a:t>rcd</a:t>
            </a:r>
            <a:r>
              <a:rPr lang="en-US" sz="2000" dirty="0"/>
              <a:t>/3080/2013</a:t>
            </a:r>
          </a:p>
          <a:p>
            <a:pPr marL="342900" indent="-342900" algn="l">
              <a:lnSpc>
                <a:spcPct val="160000"/>
              </a:lnSpc>
              <a:buAutoNum type="arabicPeriod"/>
            </a:pPr>
            <a:r>
              <a:rPr lang="en-US" sz="2000" dirty="0" err="1"/>
              <a:t>Milkias</a:t>
            </a:r>
            <a:r>
              <a:rPr lang="en-US" sz="2000" dirty="0"/>
              <a:t> </a:t>
            </a:r>
            <a:r>
              <a:rPr lang="en-US" sz="2000" dirty="0" err="1"/>
              <a:t>fantu</a:t>
            </a:r>
            <a:r>
              <a:rPr lang="en-US" sz="2000" dirty="0"/>
              <a:t>                          </a:t>
            </a:r>
            <a:r>
              <a:rPr lang="en-US" sz="2000" dirty="0" err="1"/>
              <a:t>rcd</a:t>
            </a:r>
            <a:r>
              <a:rPr lang="en-US" sz="2000" dirty="0"/>
              <a:t>/3088/2013</a:t>
            </a:r>
          </a:p>
          <a:p>
            <a:pPr marL="342900" indent="-342900" algn="l">
              <a:lnSpc>
                <a:spcPct val="160000"/>
              </a:lnSpc>
              <a:buAutoNum type="arabicPeriod"/>
            </a:pPr>
            <a:r>
              <a:rPr lang="en-US" sz="2000" dirty="0" err="1"/>
              <a:t>Abinure</a:t>
            </a:r>
            <a:r>
              <a:rPr lang="en-US" sz="2000" dirty="0"/>
              <a:t> </a:t>
            </a:r>
            <a:r>
              <a:rPr lang="en-US" sz="2000" dirty="0" err="1"/>
              <a:t>abebe</a:t>
            </a:r>
            <a:r>
              <a:rPr lang="en-US" sz="2000" dirty="0"/>
              <a:t>                         </a:t>
            </a:r>
            <a:r>
              <a:rPr lang="en-US" sz="2000" dirty="0" err="1"/>
              <a:t>rcd</a:t>
            </a:r>
            <a:r>
              <a:rPr lang="en-US" sz="2000" dirty="0"/>
              <a:t>/0582/2013</a:t>
            </a:r>
          </a:p>
          <a:p>
            <a:pPr marL="342900" indent="-342900" algn="l">
              <a:lnSpc>
                <a:spcPct val="160000"/>
              </a:lnSpc>
              <a:buAutoNum type="arabicPeriod"/>
            </a:pPr>
            <a:r>
              <a:rPr lang="en-US" sz="2000" dirty="0"/>
              <a:t>Henock </a:t>
            </a:r>
            <a:r>
              <a:rPr lang="en-US" sz="2000" dirty="0" err="1"/>
              <a:t>tsegaye</a:t>
            </a:r>
            <a:r>
              <a:rPr lang="en-US" sz="2000" dirty="0"/>
              <a:t>                      RCD/0590/2013</a:t>
            </a:r>
          </a:p>
          <a:p>
            <a:endParaRPr lang="en-US" dirty="0"/>
          </a:p>
          <a:p>
            <a:endParaRPr lang="en-US" dirty="0"/>
          </a:p>
          <a:p>
            <a:r>
              <a:rPr lang="en-US" b="1" dirty="0"/>
              <a:t>April 2024</a:t>
            </a:r>
            <a:endParaRPr lang="en-GB" b="1" dirty="0"/>
          </a:p>
        </p:txBody>
      </p:sp>
    </p:spTree>
    <p:extLst>
      <p:ext uri="{BB962C8B-B14F-4D97-AF65-F5344CB8AC3E}">
        <p14:creationId xmlns:p14="http://schemas.microsoft.com/office/powerpoint/2010/main" val="167405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233F-D2E2-9F7C-096F-00A359FCA640}"/>
              </a:ext>
            </a:extLst>
          </p:cNvPr>
          <p:cNvSpPr>
            <a:spLocks noGrp="1"/>
          </p:cNvSpPr>
          <p:nvPr>
            <p:ph type="title"/>
          </p:nvPr>
        </p:nvSpPr>
        <p:spPr>
          <a:xfrm>
            <a:off x="685801" y="195943"/>
            <a:ext cx="10131425" cy="990600"/>
          </a:xfrm>
        </p:spPr>
        <p:txBody>
          <a:bodyPr/>
          <a:lstStyle/>
          <a:p>
            <a:pPr algn="ctr"/>
            <a:r>
              <a:rPr lang="en-US" dirty="0"/>
              <a:t>Challenges in textual data</a:t>
            </a:r>
            <a:endParaRPr lang="en-GB" dirty="0"/>
          </a:p>
        </p:txBody>
      </p:sp>
      <p:sp>
        <p:nvSpPr>
          <p:cNvPr id="3" name="Content Placeholder 2">
            <a:extLst>
              <a:ext uri="{FF2B5EF4-FFF2-40B4-BE49-F238E27FC236}">
                <a16:creationId xmlns:a16="http://schemas.microsoft.com/office/drawing/2014/main" id="{DB72B6D6-DBBC-9D15-C469-A5F5ECAC0A42}"/>
              </a:ext>
            </a:extLst>
          </p:cNvPr>
          <p:cNvSpPr>
            <a:spLocks noGrp="1"/>
          </p:cNvSpPr>
          <p:nvPr>
            <p:ph idx="1"/>
          </p:nvPr>
        </p:nvSpPr>
        <p:spPr>
          <a:xfrm>
            <a:off x="685801" y="609600"/>
            <a:ext cx="10131425" cy="6781799"/>
          </a:xfrm>
        </p:spPr>
        <p:txBody>
          <a:bodyPr>
            <a:normAutofit/>
          </a:bodyPr>
          <a:lstStyle/>
          <a:p>
            <a:pPr marL="0" indent="0" rtl="0">
              <a:spcBef>
                <a:spcPts val="0"/>
              </a:spcBef>
              <a:spcAft>
                <a:spcPts val="0"/>
              </a:spcAft>
              <a:buNone/>
            </a:pPr>
            <a:r>
              <a:rPr lang="en-GB" sz="1800" b="0" i="0" u="none" strike="noStrike" dirty="0">
                <a:effectLst/>
                <a:latin typeface="Arial" panose="020B0604020202020204" pitchFamily="34" charset="0"/>
              </a:rPr>
              <a:t>Text mining and topic modeling are powerful techniques for extracting insights from textual data, but they come with their own set of challenges:</a:t>
            </a:r>
          </a:p>
          <a:p>
            <a:pPr marL="0" indent="0" rtl="0">
              <a:spcBef>
                <a:spcPts val="0"/>
              </a:spcBef>
              <a:spcAft>
                <a:spcPts val="0"/>
              </a:spcAft>
              <a:buNone/>
            </a:pPr>
            <a:endParaRPr lang="en-GB" b="0" dirty="0">
              <a:effectLst/>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Data Preprocessing</a:t>
            </a:r>
            <a:r>
              <a:rPr lang="en-GB" sz="1800" b="0" i="0" u="none" strike="noStrike" dirty="0">
                <a:effectLst/>
                <a:latin typeface="Arial" panose="020B0604020202020204" pitchFamily="34" charset="0"/>
              </a:rPr>
              <a:t>: Textual data often requires extensive preprocessing before it can be effectively mined. This includes tasks such as tokenization, stop-word removal, stemming or lemmatization, and dealing with noisy or inconsistent data.</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Ambiguity and Polysemy</a:t>
            </a:r>
            <a:r>
              <a:rPr lang="en-GB" sz="1800" b="0" i="0" u="none" strike="noStrike" dirty="0">
                <a:effectLst/>
                <a:latin typeface="Arial" panose="020B0604020202020204" pitchFamily="34" charset="0"/>
              </a:rPr>
              <a:t>: Words can have multiple meanings depending on context, leading to ambiguity. Polysemy, where a single word has multiple related meanings, further complicates analysis. Disambiguating between these meanings accurately is a challenge.</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Data Sparsity</a:t>
            </a:r>
            <a:r>
              <a:rPr lang="en-GB" sz="1800" b="0" i="0" u="none" strike="noStrike" dirty="0">
                <a:effectLst/>
                <a:latin typeface="Arial" panose="020B0604020202020204" pitchFamily="34" charset="0"/>
              </a:rPr>
              <a:t>: Text data often exhibits high dimensionality and sparsity, meaning that most of the words occur infrequently in the corpus. This can lead to difficulties in accurately representing the data and in identifying meaningful patterns.</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Topic Selection</a:t>
            </a:r>
            <a:r>
              <a:rPr lang="en-GB" sz="1800" b="0" i="0" u="none" strike="noStrike" dirty="0">
                <a:effectLst/>
                <a:latin typeface="Arial" panose="020B0604020202020204" pitchFamily="34" charset="0"/>
              </a:rPr>
              <a:t>: Choosing the appropriate number of topics in topic modeling is a non-trivial task. Selecting too few topics may oversimplify the data, while selecting too many may result in topics that are too fine-grained to be useful or interpretable.</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78058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A66DB-9638-6203-E11D-C9BC9CFEF35B}"/>
              </a:ext>
            </a:extLst>
          </p:cNvPr>
          <p:cNvSpPr>
            <a:spLocks noGrp="1"/>
          </p:cNvSpPr>
          <p:nvPr>
            <p:ph idx="1"/>
          </p:nvPr>
        </p:nvSpPr>
        <p:spPr>
          <a:xfrm>
            <a:off x="685801" y="685801"/>
            <a:ext cx="10624456" cy="6302828"/>
          </a:xfrm>
        </p:spPr>
        <p:txBody>
          <a:bodyPr>
            <a:normAutofit/>
          </a:bodyPr>
          <a:lstStyle/>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Document Length Variation</a:t>
            </a:r>
            <a:r>
              <a:rPr lang="en-GB" sz="1800" b="0" i="0" u="none" strike="noStrike" dirty="0">
                <a:effectLst/>
                <a:latin typeface="Arial" panose="020B0604020202020204" pitchFamily="34" charset="0"/>
              </a:rPr>
              <a:t>: Text documents can vary widely in length, from short tweets to lengthy articles or books. Modeling topics across documents of different lengths requires techniques to handle this variation effectively.</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Dynamic Topic Modeling</a:t>
            </a:r>
            <a:r>
              <a:rPr lang="en-GB" sz="1800" b="0" i="0" u="none" strike="noStrike" dirty="0">
                <a:effectLst/>
                <a:latin typeface="Arial" panose="020B0604020202020204" pitchFamily="34" charset="0"/>
              </a:rPr>
              <a:t>: In scenarios where the underlying topics in the data change over time, traditional topic modeling techniques may not be sufficient. Dynamic topic modeling aims to capture temporal patterns in topic evolution, but it introduces additional complexity.</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Domain-Specific Challenges</a:t>
            </a:r>
            <a:r>
              <a:rPr lang="en-GB" sz="1800" b="0" i="0" u="none" strike="noStrike" dirty="0">
                <a:effectLst/>
                <a:latin typeface="Arial" panose="020B0604020202020204" pitchFamily="34" charset="0"/>
              </a:rPr>
              <a:t>: Text mining and topic modeling techniques may not always generalize well across different domains or types of text. Customizing approaches to specific domains often requires domain knowledge and expertise.</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Evaluation Metrics</a:t>
            </a:r>
            <a:r>
              <a:rPr lang="en-GB" sz="1800" b="0" i="0" u="none" strike="noStrike" dirty="0">
                <a:effectLst/>
                <a:latin typeface="Arial" panose="020B0604020202020204" pitchFamily="34" charset="0"/>
              </a:rPr>
              <a:t>: Assessing the quality of topic models or text mining results can be subjective and context-dependent. Developing robust evaluation metrics that capture the relevance, coherence, and interpretability of topics is an ongoing challenge.</a:t>
            </a:r>
          </a:p>
          <a:p>
            <a:pPr rtl="0" fontAlgn="base">
              <a:spcBef>
                <a:spcPts val="0"/>
              </a:spcBef>
              <a:spcAft>
                <a:spcPts val="0"/>
              </a:spcAft>
              <a:buFont typeface="Wingdings" panose="05000000000000000000" pitchFamily="2" charset="2"/>
              <a:buChar char="ü"/>
            </a:pPr>
            <a:endParaRPr lang="en-GB" sz="18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Computational Complexity</a:t>
            </a:r>
            <a:r>
              <a:rPr lang="en-GB" sz="1800" b="0" i="0" u="none" strike="noStrike" dirty="0">
                <a:effectLst/>
                <a:latin typeface="Arial" panose="020B0604020202020204" pitchFamily="34" charset="0"/>
              </a:rPr>
              <a:t>: Text mining and topic modeling algorithms can be computationally expensive, especially when dealing with large-scale datasets. Optimizing algorithms for efficiency while maintaining accuracy is an ongoing research area.</a:t>
            </a:r>
          </a:p>
          <a:p>
            <a:pPr marL="0" indent="0">
              <a:buNone/>
            </a:pPr>
            <a:br>
              <a:rPr lang="en-GB" b="0" dirty="0">
                <a:effectLst/>
              </a:rPr>
            </a:br>
            <a:endParaRPr lang="en-GB" dirty="0"/>
          </a:p>
        </p:txBody>
      </p:sp>
    </p:spTree>
    <p:extLst>
      <p:ext uri="{BB962C8B-B14F-4D97-AF65-F5344CB8AC3E}">
        <p14:creationId xmlns:p14="http://schemas.microsoft.com/office/powerpoint/2010/main" val="367616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FDBD2-C66F-BB7A-F2EC-270E0B271401}"/>
              </a:ext>
            </a:extLst>
          </p:cNvPr>
          <p:cNvSpPr>
            <a:spLocks noGrp="1"/>
          </p:cNvSpPr>
          <p:nvPr>
            <p:ph idx="1"/>
          </p:nvPr>
        </p:nvSpPr>
        <p:spPr>
          <a:xfrm>
            <a:off x="685801" y="914401"/>
            <a:ext cx="10657113" cy="5203370"/>
          </a:xfrm>
        </p:spPr>
        <p:txBody>
          <a:bodyPr>
            <a:normAutofit/>
          </a:bodyPr>
          <a:lstStyle/>
          <a:p>
            <a:pPr marL="0" indent="0" algn="ctr">
              <a:buNone/>
            </a:pPr>
            <a:r>
              <a:rPr lang="en-US" sz="9600" dirty="0"/>
              <a:t>THANK YOU</a:t>
            </a:r>
            <a:endParaRPr lang="en-GB" sz="9600" dirty="0"/>
          </a:p>
        </p:txBody>
      </p:sp>
    </p:spTree>
    <p:extLst>
      <p:ext uri="{BB962C8B-B14F-4D97-AF65-F5344CB8AC3E}">
        <p14:creationId xmlns:p14="http://schemas.microsoft.com/office/powerpoint/2010/main" val="394277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E53-14DF-3CE4-F1FA-C7556233CC53}"/>
              </a:ext>
            </a:extLst>
          </p:cNvPr>
          <p:cNvSpPr>
            <a:spLocks noGrp="1"/>
          </p:cNvSpPr>
          <p:nvPr>
            <p:ph type="title"/>
          </p:nvPr>
        </p:nvSpPr>
        <p:spPr/>
        <p:txBody>
          <a:bodyPr/>
          <a:lstStyle/>
          <a:p>
            <a:pPr algn="ctr"/>
            <a:r>
              <a:rPr lang="en-US" b="1" dirty="0"/>
              <a:t>contents</a:t>
            </a:r>
            <a:endParaRPr lang="en-GB" b="1" dirty="0"/>
          </a:p>
        </p:txBody>
      </p:sp>
      <p:sp>
        <p:nvSpPr>
          <p:cNvPr id="3" name="Content Placeholder 2">
            <a:extLst>
              <a:ext uri="{FF2B5EF4-FFF2-40B4-BE49-F238E27FC236}">
                <a16:creationId xmlns:a16="http://schemas.microsoft.com/office/drawing/2014/main" id="{6B852398-91D0-97FC-A30E-E42E1EB38F3A}"/>
              </a:ext>
            </a:extLst>
          </p:cNvPr>
          <p:cNvSpPr>
            <a:spLocks noGrp="1"/>
          </p:cNvSpPr>
          <p:nvPr>
            <p:ph idx="1"/>
          </p:nvPr>
        </p:nvSpPr>
        <p:spPr>
          <a:xfrm>
            <a:off x="685801" y="2599267"/>
            <a:ext cx="10131425" cy="3649133"/>
          </a:xfrm>
        </p:spPr>
        <p:txBody>
          <a:bodyPr/>
          <a:lstStyle/>
          <a:p>
            <a:r>
              <a:rPr lang="en-US" sz="2400" dirty="0"/>
              <a:t>Definition of text mining and topic modelling</a:t>
            </a:r>
          </a:p>
          <a:p>
            <a:r>
              <a:rPr lang="en-US" sz="2400" dirty="0"/>
              <a:t>Textual data sources</a:t>
            </a:r>
          </a:p>
          <a:p>
            <a:r>
              <a:rPr lang="en-US" sz="2400" dirty="0"/>
              <a:t>Text Mining techniques</a:t>
            </a:r>
          </a:p>
          <a:p>
            <a:r>
              <a:rPr lang="en-US" sz="2400" dirty="0"/>
              <a:t>Benefits of text mining and topic modelling</a:t>
            </a:r>
          </a:p>
          <a:p>
            <a:r>
              <a:rPr lang="en-US" sz="2400" dirty="0"/>
              <a:t>Case Studies</a:t>
            </a:r>
          </a:p>
          <a:p>
            <a:r>
              <a:rPr lang="en-US" sz="2400" dirty="0"/>
              <a:t>Challenges in Textual data</a:t>
            </a:r>
          </a:p>
          <a:p>
            <a:endParaRPr lang="en-US" dirty="0"/>
          </a:p>
          <a:p>
            <a:endParaRPr lang="en-US" dirty="0"/>
          </a:p>
          <a:p>
            <a:endParaRPr lang="en-GB" dirty="0"/>
          </a:p>
        </p:txBody>
      </p:sp>
    </p:spTree>
    <p:extLst>
      <p:ext uri="{BB962C8B-B14F-4D97-AF65-F5344CB8AC3E}">
        <p14:creationId xmlns:p14="http://schemas.microsoft.com/office/powerpoint/2010/main" val="358092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C16F-1F53-C4D8-F1AE-029E00309371}"/>
              </a:ext>
            </a:extLst>
          </p:cNvPr>
          <p:cNvSpPr>
            <a:spLocks noGrp="1"/>
          </p:cNvSpPr>
          <p:nvPr>
            <p:ph type="title"/>
          </p:nvPr>
        </p:nvSpPr>
        <p:spPr/>
        <p:txBody>
          <a:bodyPr/>
          <a:lstStyle/>
          <a:p>
            <a:pPr algn="ctr"/>
            <a:r>
              <a:rPr lang="en-US" b="1" dirty="0"/>
              <a:t>Definition of text mining and topic modeling</a:t>
            </a:r>
            <a:endParaRPr lang="en-GB" b="1" dirty="0"/>
          </a:p>
        </p:txBody>
      </p:sp>
      <p:sp>
        <p:nvSpPr>
          <p:cNvPr id="3" name="Content Placeholder 2">
            <a:extLst>
              <a:ext uri="{FF2B5EF4-FFF2-40B4-BE49-F238E27FC236}">
                <a16:creationId xmlns:a16="http://schemas.microsoft.com/office/drawing/2014/main" id="{101AEEED-9EA3-E4B6-1591-3E7123B75B76}"/>
              </a:ext>
            </a:extLst>
          </p:cNvPr>
          <p:cNvSpPr>
            <a:spLocks noGrp="1"/>
          </p:cNvSpPr>
          <p:nvPr>
            <p:ph idx="1"/>
          </p:nvPr>
        </p:nvSpPr>
        <p:spPr>
          <a:xfrm>
            <a:off x="685801" y="1916035"/>
            <a:ext cx="10358918" cy="4001879"/>
          </a:xfrm>
        </p:spPr>
        <p:txBody>
          <a:bodyPr>
            <a:normAutofit/>
          </a:bodyPr>
          <a:lstStyle/>
          <a:p>
            <a:r>
              <a:rPr lang="en-GB" sz="2000" b="1" i="0" u="none" strike="noStrike" dirty="0">
                <a:effectLst/>
                <a:latin typeface="Arial" panose="020B0604020202020204" pitchFamily="34" charset="0"/>
              </a:rPr>
              <a:t>Text mining</a:t>
            </a:r>
            <a:r>
              <a:rPr lang="en-GB" sz="2000" b="0" i="0" u="none" strike="noStrike" dirty="0">
                <a:effectLst/>
                <a:latin typeface="Arial" panose="020B0604020202020204" pitchFamily="34" charset="0"/>
              </a:rPr>
              <a:t>, also known as text analytics, is the process of deriving meaningful insights and knowledge from large collections of textual data. It involves the application of various techniques from natural language processing (NLP), machine learning, statistics, and computational linguistics to </a:t>
            </a:r>
            <a:r>
              <a:rPr lang="en-GB" sz="2000" b="0" i="0" u="none" strike="noStrike" dirty="0" err="1">
                <a:effectLst/>
                <a:latin typeface="Arial" panose="020B0604020202020204" pitchFamily="34" charset="0"/>
              </a:rPr>
              <a:t>analyze</a:t>
            </a:r>
            <a:r>
              <a:rPr lang="en-GB" sz="2000" b="0" i="0" u="none" strike="noStrike" dirty="0">
                <a:effectLst/>
                <a:latin typeface="Arial" panose="020B0604020202020204" pitchFamily="34" charset="0"/>
              </a:rPr>
              <a:t>, understand, and extract information from unstructured text. Text mining encompasses a range of tasks, including text classification, sentiment analysis, named entity recognition, summarization, and more. By leveraging text mining techniques, organizations can uncover valuable patterns, trends, and insights from sources such as social media, customer feedback, news articles, emails, and documents, enabling data-driven decision-making and actionable intelligence.</a:t>
            </a:r>
            <a:endParaRPr lang="en-GB" sz="2000" dirty="0"/>
          </a:p>
        </p:txBody>
      </p:sp>
    </p:spTree>
    <p:extLst>
      <p:ext uri="{BB962C8B-B14F-4D97-AF65-F5344CB8AC3E}">
        <p14:creationId xmlns:p14="http://schemas.microsoft.com/office/powerpoint/2010/main" val="177090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C8EEE-24D6-4A66-9BA3-65C10916350F}"/>
              </a:ext>
            </a:extLst>
          </p:cNvPr>
          <p:cNvSpPr>
            <a:spLocks noGrp="1"/>
          </p:cNvSpPr>
          <p:nvPr>
            <p:ph idx="1"/>
          </p:nvPr>
        </p:nvSpPr>
        <p:spPr>
          <a:xfrm>
            <a:off x="685801" y="852755"/>
            <a:ext cx="10131425" cy="4938445"/>
          </a:xfrm>
        </p:spPr>
        <p:txBody>
          <a:bodyPr>
            <a:normAutofit/>
          </a:bodyPr>
          <a:lstStyle/>
          <a:p>
            <a:r>
              <a:rPr lang="en-GB" sz="2000" b="1" i="0" u="none" strike="noStrike" dirty="0">
                <a:effectLst/>
                <a:latin typeface="Arial" panose="020B0604020202020204" pitchFamily="34" charset="0"/>
              </a:rPr>
              <a:t>Topic modeling </a:t>
            </a:r>
            <a:r>
              <a:rPr lang="en-GB" sz="2000" b="0" i="0" u="none" strike="noStrike" dirty="0">
                <a:effectLst/>
                <a:latin typeface="Arial" panose="020B0604020202020204" pitchFamily="34" charset="0"/>
              </a:rPr>
              <a:t>is a statistical technique used to identify latent themes or topics within a collection of documents. It aims to automatically discover the underlying structure of a corpus(a collection of text documents used as data to train a model) and assign each document to one or more topics based on the distribution of words. One of the most popular algorithms for topic modeling is Latent Dirichlet Allocation (LDA), which assumes that each document is a mixture of topics, and each topic is a distribution over words. By applying topic modeling, researchers and analysts can uncover the main themes present in large textual datasets without the need for manual annotation or supervision. Topic modeling finds applications in information retrieval, document clustering, content recommendation, and exploratory analysis of text data.</a:t>
            </a:r>
            <a:endParaRPr lang="en-GB" sz="2000" dirty="0"/>
          </a:p>
        </p:txBody>
      </p:sp>
    </p:spTree>
    <p:extLst>
      <p:ext uri="{BB962C8B-B14F-4D97-AF65-F5344CB8AC3E}">
        <p14:creationId xmlns:p14="http://schemas.microsoft.com/office/powerpoint/2010/main" val="291633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C026-0B2A-E3BE-5742-A95AD7140C80}"/>
              </a:ext>
            </a:extLst>
          </p:cNvPr>
          <p:cNvSpPr>
            <a:spLocks noGrp="1"/>
          </p:cNvSpPr>
          <p:nvPr>
            <p:ph type="title"/>
          </p:nvPr>
        </p:nvSpPr>
        <p:spPr/>
        <p:txBody>
          <a:bodyPr/>
          <a:lstStyle/>
          <a:p>
            <a:pPr algn="ctr"/>
            <a:r>
              <a:rPr lang="en-US" dirty="0"/>
              <a:t>Textual data sources</a:t>
            </a:r>
            <a:endParaRPr lang="en-GB" dirty="0"/>
          </a:p>
        </p:txBody>
      </p:sp>
      <p:sp>
        <p:nvSpPr>
          <p:cNvPr id="3" name="Content Placeholder 2">
            <a:extLst>
              <a:ext uri="{FF2B5EF4-FFF2-40B4-BE49-F238E27FC236}">
                <a16:creationId xmlns:a16="http://schemas.microsoft.com/office/drawing/2014/main" id="{2DBEE726-DE87-5F7C-1D15-6A4BB9286F7D}"/>
              </a:ext>
            </a:extLst>
          </p:cNvPr>
          <p:cNvSpPr>
            <a:spLocks noGrp="1"/>
          </p:cNvSpPr>
          <p:nvPr>
            <p:ph idx="1"/>
          </p:nvPr>
        </p:nvSpPr>
        <p:spPr>
          <a:xfrm>
            <a:off x="685801" y="1910993"/>
            <a:ext cx="10131425" cy="4520629"/>
          </a:xfrm>
        </p:spPr>
        <p:txBody>
          <a:bodyPr>
            <a:normAutofit fontScale="85000" lnSpcReduction="20000"/>
          </a:bodyPr>
          <a:lstStyle/>
          <a:p>
            <a:pPr fontAlgn="base">
              <a:spcAft>
                <a:spcPts val="0"/>
              </a:spcAft>
              <a:buFont typeface="Wingdings" panose="05000000000000000000" pitchFamily="2" charset="2"/>
              <a:buChar char="ü"/>
            </a:pPr>
            <a:r>
              <a:rPr lang="en-GB" sz="2000" b="1" dirty="0">
                <a:latin typeface="Arial" panose="020B0604020202020204" pitchFamily="34" charset="0"/>
              </a:rPr>
              <a:t>P</a:t>
            </a:r>
            <a:r>
              <a:rPr lang="en-GB" sz="2000" b="1" i="0" u="none" strike="noStrike" dirty="0">
                <a:effectLst/>
                <a:latin typeface="Arial" panose="020B0604020202020204" pitchFamily="34" charset="0"/>
              </a:rPr>
              <a:t>roduct descriptions, and user-generated content</a:t>
            </a:r>
            <a:endParaRPr lang="en-GB" sz="2000" b="0" i="0" u="none" strike="noStrike" dirty="0">
              <a:effectLst/>
              <a:latin typeface="Arial" panose="020B0604020202020204" pitchFamily="34" charset="0"/>
            </a:endParaRP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Social Media</a:t>
            </a:r>
            <a:r>
              <a:rPr lang="en-GB" sz="2000" b="0" i="0" u="none" strike="noStrike" dirty="0">
                <a:effectLst/>
                <a:latin typeface="Arial" panose="020B0604020202020204" pitchFamily="34" charset="0"/>
              </a:rPr>
              <a:t>: Posts, comments, tweets, and other user-generated content from platforms like Twitter, Facebook, Instagram, LinkedIn, Reddit, etc</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News Articles</a:t>
            </a:r>
            <a:r>
              <a:rPr lang="en-GB" sz="2000" b="0" i="0" u="none" strike="noStrike" dirty="0">
                <a:effectLst/>
                <a:latin typeface="Arial" panose="020B0604020202020204" pitchFamily="34" charset="0"/>
              </a:rPr>
              <a:t>: Articles from online news websites, newspapers, magazines, and news aggregators covering a wide range of topics and domains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Academic Papers and Research Articles</a:t>
            </a:r>
            <a:r>
              <a:rPr lang="en-GB" sz="2000" b="0" i="0" u="none" strike="noStrike" dirty="0">
                <a:effectLst/>
                <a:latin typeface="Arial" panose="020B0604020202020204" pitchFamily="34" charset="0"/>
              </a:rPr>
              <a:t>: Scholarly publications, conference papers, journals, and preprints across different disciplines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Books and E-books</a:t>
            </a:r>
            <a:r>
              <a:rPr lang="en-GB" sz="2000" b="0" i="0" u="none" strike="noStrike" dirty="0">
                <a:effectLst/>
                <a:latin typeface="Arial" panose="020B0604020202020204" pitchFamily="34" charset="0"/>
              </a:rPr>
              <a:t>: Textual content from books, e-books, and digital libraries covering various genres and subjects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Customer Reviews: </a:t>
            </a:r>
            <a:r>
              <a:rPr lang="en-GB" sz="2000" b="0" i="0" u="none" strike="noStrike" dirty="0">
                <a:effectLst/>
                <a:latin typeface="Arial" panose="020B0604020202020204" pitchFamily="34" charset="0"/>
              </a:rPr>
              <a:t>Reviews and feedback from e-commerce platforms, review websites, and online forums about products, services, and experiences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Emails and Correspondence</a:t>
            </a:r>
            <a:r>
              <a:rPr lang="en-GB" sz="2000" b="0" i="0" u="none" strike="noStrike" dirty="0">
                <a:effectLst/>
                <a:latin typeface="Arial" panose="020B0604020202020204" pitchFamily="34" charset="0"/>
              </a:rPr>
              <a:t>: Textual content from emails, chat transcripts, and other forms of electronic communication within organizations or between individuals</a:t>
            </a:r>
          </a:p>
          <a:p>
            <a:endParaRPr lang="en-GB" dirty="0"/>
          </a:p>
        </p:txBody>
      </p:sp>
    </p:spTree>
    <p:extLst>
      <p:ext uri="{BB962C8B-B14F-4D97-AF65-F5344CB8AC3E}">
        <p14:creationId xmlns:p14="http://schemas.microsoft.com/office/powerpoint/2010/main" val="316640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A97E9-EF89-5E60-D1AB-C45F02CF692D}"/>
              </a:ext>
            </a:extLst>
          </p:cNvPr>
          <p:cNvSpPr>
            <a:spLocks noGrp="1"/>
          </p:cNvSpPr>
          <p:nvPr>
            <p:ph idx="1"/>
          </p:nvPr>
        </p:nvSpPr>
        <p:spPr>
          <a:xfrm>
            <a:off x="685801" y="893853"/>
            <a:ext cx="10131425" cy="5044610"/>
          </a:xfrm>
        </p:spPr>
        <p:txBody>
          <a:bodyPr/>
          <a:lstStyle/>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Legal Documents</a:t>
            </a:r>
            <a:r>
              <a:rPr lang="en-GB" sz="1800" b="0" i="0" u="none" strike="noStrike" dirty="0">
                <a:effectLst/>
                <a:latin typeface="Arial" panose="020B0604020202020204" pitchFamily="34" charset="0"/>
              </a:rPr>
              <a:t>: Contracts, court cases, legislation, and other legal documents containing textual information.</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Healthcare Records</a:t>
            </a:r>
            <a:r>
              <a:rPr lang="en-GB" sz="1800" b="0" i="0" u="none" strike="noStrike" dirty="0">
                <a:effectLst/>
                <a:latin typeface="Arial" panose="020B0604020202020204" pitchFamily="34" charset="0"/>
              </a:rPr>
              <a:t>: Electronic health records (EHRs), medical notes, clinical reports, and patient narratives in the healthcare domain.</a:t>
            </a:r>
          </a:p>
          <a:p>
            <a:pPr fontAlgn="base">
              <a:spcAft>
                <a:spcPts val="0"/>
              </a:spcAft>
              <a:buFont typeface="Wingdings" panose="05000000000000000000" pitchFamily="2" charset="2"/>
              <a:buChar char="ü"/>
            </a:pPr>
            <a:r>
              <a:rPr lang="en-GB" sz="1800" b="1" i="0" u="none" strike="noStrike" dirty="0">
                <a:effectLst/>
                <a:latin typeface="Arial" panose="020B0604020202020204" pitchFamily="34" charset="0"/>
              </a:rPr>
              <a:t>Surveys and Questionnaires</a:t>
            </a:r>
            <a:r>
              <a:rPr lang="en-GB" sz="1800" b="0" i="0" u="none" strike="noStrike" dirty="0">
                <a:effectLst/>
                <a:latin typeface="Arial" panose="020B0604020202020204" pitchFamily="34" charset="0"/>
              </a:rPr>
              <a:t>: Textual responses from surveys, questionnaires, feedback forms, and opinion polls collected for research or feedback purposes.</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User Manuals and Technical Documentation</a:t>
            </a:r>
            <a:r>
              <a:rPr lang="en-GB" sz="1800" b="0" i="0" u="none" strike="noStrike" dirty="0">
                <a:effectLst/>
                <a:latin typeface="Arial" panose="020B0604020202020204" pitchFamily="34" charset="0"/>
              </a:rPr>
              <a:t>: Instruction manuals, technical guides, documentation, and FAQs providing textual information about products and services.</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Transcripts and Speeches</a:t>
            </a:r>
            <a:r>
              <a:rPr lang="en-GB" sz="1800" b="0" i="0" u="none" strike="noStrike" dirty="0">
                <a:effectLst/>
                <a:latin typeface="Arial" panose="020B0604020202020204" pitchFamily="34" charset="0"/>
              </a:rPr>
              <a:t>: Textual transcripts of speeches, lectures, interviews, podcasts, and audio recordings.</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Blogs and Online Forums</a:t>
            </a:r>
            <a:r>
              <a:rPr lang="en-GB" sz="1800" b="0" i="0" u="none" strike="noStrike" dirty="0">
                <a:effectLst/>
                <a:latin typeface="Arial" panose="020B0604020202020204" pitchFamily="34" charset="0"/>
              </a:rPr>
              <a:t>: Blog posts, forum discussions, and community threads on various topics and subjects.</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Government Publications</a:t>
            </a:r>
            <a:r>
              <a:rPr lang="en-GB" sz="1800" b="0" i="0" u="none" strike="noStrike" dirty="0">
                <a:effectLst/>
                <a:latin typeface="Arial" panose="020B0604020202020204" pitchFamily="34" charset="0"/>
              </a:rPr>
              <a:t>: Reports, white papers, policy documents, and public records published by government agencies and organizations.</a:t>
            </a:r>
          </a:p>
          <a:p>
            <a:pPr rtl="0" fontAlgn="base">
              <a:spcBef>
                <a:spcPts val="0"/>
              </a:spcBef>
              <a:spcAft>
                <a:spcPts val="0"/>
              </a:spcAft>
              <a:buFont typeface="Wingdings" panose="05000000000000000000" pitchFamily="2" charset="2"/>
              <a:buChar char="ü"/>
            </a:pPr>
            <a:r>
              <a:rPr lang="en-GB" sz="1800" b="1" i="0" u="none" strike="noStrike" dirty="0">
                <a:effectLst/>
                <a:latin typeface="Arial" panose="020B0604020202020204" pitchFamily="34" charset="0"/>
              </a:rPr>
              <a:t>Personal Notes and Diaries</a:t>
            </a:r>
            <a:r>
              <a:rPr lang="en-GB" sz="1800" b="0" i="0" u="none" strike="noStrike" dirty="0">
                <a:effectLst/>
                <a:latin typeface="Arial" panose="020B0604020202020204" pitchFamily="34" charset="0"/>
              </a:rPr>
              <a:t>: Textual notes, diaries, journals, and personal writings shared by individuals online or in digital formats.</a:t>
            </a:r>
          </a:p>
          <a:p>
            <a:endParaRPr lang="en-GB" dirty="0"/>
          </a:p>
        </p:txBody>
      </p:sp>
    </p:spTree>
    <p:extLst>
      <p:ext uri="{BB962C8B-B14F-4D97-AF65-F5344CB8AC3E}">
        <p14:creationId xmlns:p14="http://schemas.microsoft.com/office/powerpoint/2010/main" val="153627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BC8E-98D1-D3E0-3926-8241EE51195E}"/>
              </a:ext>
            </a:extLst>
          </p:cNvPr>
          <p:cNvSpPr>
            <a:spLocks noGrp="1"/>
          </p:cNvSpPr>
          <p:nvPr>
            <p:ph type="title"/>
          </p:nvPr>
        </p:nvSpPr>
        <p:spPr/>
        <p:txBody>
          <a:bodyPr/>
          <a:lstStyle/>
          <a:p>
            <a:pPr algn="ctr"/>
            <a:r>
              <a:rPr lang="en-US" b="1" dirty="0"/>
              <a:t>Text mining techniques</a:t>
            </a:r>
            <a:endParaRPr lang="en-GB" b="1" dirty="0"/>
          </a:p>
        </p:txBody>
      </p:sp>
      <p:sp>
        <p:nvSpPr>
          <p:cNvPr id="3" name="Content Placeholder 2">
            <a:extLst>
              <a:ext uri="{FF2B5EF4-FFF2-40B4-BE49-F238E27FC236}">
                <a16:creationId xmlns:a16="http://schemas.microsoft.com/office/drawing/2014/main" id="{4A9A2EA6-F184-D7FC-313C-DDE8E9028ADC}"/>
              </a:ext>
            </a:extLst>
          </p:cNvPr>
          <p:cNvSpPr>
            <a:spLocks noGrp="1"/>
          </p:cNvSpPr>
          <p:nvPr>
            <p:ph idx="1"/>
          </p:nvPr>
        </p:nvSpPr>
        <p:spPr>
          <a:xfrm>
            <a:off x="685801" y="2142067"/>
            <a:ext cx="10131425" cy="4106333"/>
          </a:xfrm>
        </p:spPr>
        <p:txBody>
          <a:bodyPr>
            <a:normAutofit lnSpcReduction="10000"/>
          </a:bodyPr>
          <a:lstStyle/>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Tokenization</a:t>
            </a:r>
            <a:r>
              <a:rPr lang="en-GB" sz="2000" b="0" i="0" u="none" strike="noStrike" dirty="0">
                <a:effectLst/>
                <a:latin typeface="Arial" panose="020B0604020202020204" pitchFamily="34" charset="0"/>
              </a:rPr>
              <a:t>: Breaking down text into individual words or tokens, often by splitting on whitespace or punctuation marks.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err="1">
                <a:effectLst/>
                <a:latin typeface="Arial" panose="020B0604020202020204" pitchFamily="34" charset="0"/>
              </a:rPr>
              <a:t>Stopword</a:t>
            </a:r>
            <a:r>
              <a:rPr lang="en-GB" sz="2000" b="1" i="0" u="none" strike="noStrike" dirty="0">
                <a:effectLst/>
                <a:latin typeface="Arial" panose="020B0604020202020204" pitchFamily="34" charset="0"/>
              </a:rPr>
              <a:t> Removal</a:t>
            </a:r>
            <a:r>
              <a:rPr lang="en-GB" sz="2000" b="0" i="0" u="none" strike="noStrike" dirty="0">
                <a:effectLst/>
                <a:latin typeface="Arial" panose="020B0604020202020204" pitchFamily="34" charset="0"/>
              </a:rPr>
              <a:t>: Filtering out common words (e.g., "the", "is", "and") that carry little semantic meaning and are unlikely to contribute to analysis.</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Stemming and Lemmatization</a:t>
            </a:r>
            <a:r>
              <a:rPr lang="en-GB" sz="2000" b="0" i="0" u="none" strike="noStrike" dirty="0">
                <a:effectLst/>
                <a:latin typeface="Arial" panose="020B0604020202020204" pitchFamily="34" charset="0"/>
              </a:rPr>
              <a:t>: Normalizing words to their base or root form to reduce inflectional forms and variants. Stemming chops off prefixes and suffixes, while lemmatization maps words to their dictionary form.</a:t>
            </a:r>
          </a:p>
          <a:p>
            <a:pPr rtl="0" fontAlgn="base">
              <a:spcBef>
                <a:spcPts val="0"/>
              </a:spcBef>
              <a:spcAft>
                <a:spcPts val="0"/>
              </a:spcAft>
              <a:buFont typeface="+mj-lt"/>
              <a:buAutoNum type="arabicPeriod"/>
            </a:pPr>
            <a:endParaRPr lang="en-GB" sz="2000"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sz="2000" b="1" i="0" u="none" strike="noStrike" dirty="0">
                <a:effectLst/>
                <a:latin typeface="Arial" panose="020B0604020202020204" pitchFamily="34" charset="0"/>
              </a:rPr>
              <a:t>Normalization</a:t>
            </a:r>
            <a:r>
              <a:rPr lang="en-GB" sz="2000" b="0" i="0" u="none" strike="noStrike" dirty="0">
                <a:effectLst/>
                <a:latin typeface="Arial" panose="020B0604020202020204" pitchFamily="34" charset="0"/>
              </a:rPr>
              <a:t>: Standardizing text by converting uppercase letters to lowercase, removing accents, and handling special characters or symbols.</a:t>
            </a:r>
          </a:p>
          <a:p>
            <a:pPr marL="0" indent="0">
              <a:buNone/>
            </a:pPr>
            <a:br>
              <a:rPr lang="en-GB" b="0" dirty="0">
                <a:effectLst/>
              </a:rPr>
            </a:br>
            <a:endParaRPr lang="en-GB" dirty="0"/>
          </a:p>
        </p:txBody>
      </p:sp>
    </p:spTree>
    <p:extLst>
      <p:ext uri="{BB962C8B-B14F-4D97-AF65-F5344CB8AC3E}">
        <p14:creationId xmlns:p14="http://schemas.microsoft.com/office/powerpoint/2010/main" val="4646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2712-A464-94E4-07FC-98BD8375066B}"/>
              </a:ext>
            </a:extLst>
          </p:cNvPr>
          <p:cNvSpPr>
            <a:spLocks noGrp="1"/>
          </p:cNvSpPr>
          <p:nvPr>
            <p:ph type="title"/>
          </p:nvPr>
        </p:nvSpPr>
        <p:spPr>
          <a:xfrm>
            <a:off x="762001" y="176250"/>
            <a:ext cx="10131425" cy="1222625"/>
          </a:xfrm>
        </p:spPr>
        <p:txBody>
          <a:bodyPr/>
          <a:lstStyle/>
          <a:p>
            <a:pPr algn="ctr"/>
            <a:r>
              <a:rPr lang="en-US" b="1" dirty="0"/>
              <a:t>Benefits of text mining and topic modeling</a:t>
            </a:r>
            <a:endParaRPr lang="en-GB" b="1" dirty="0"/>
          </a:p>
        </p:txBody>
      </p:sp>
      <p:sp>
        <p:nvSpPr>
          <p:cNvPr id="3" name="Content Placeholder 2">
            <a:extLst>
              <a:ext uri="{FF2B5EF4-FFF2-40B4-BE49-F238E27FC236}">
                <a16:creationId xmlns:a16="http://schemas.microsoft.com/office/drawing/2014/main" id="{F5231389-4CBA-9F0E-775E-6C4EFB4F0EF7}"/>
              </a:ext>
            </a:extLst>
          </p:cNvPr>
          <p:cNvSpPr>
            <a:spLocks noGrp="1"/>
          </p:cNvSpPr>
          <p:nvPr>
            <p:ph idx="1"/>
          </p:nvPr>
        </p:nvSpPr>
        <p:spPr>
          <a:xfrm>
            <a:off x="685801" y="1959429"/>
            <a:ext cx="11005456" cy="4384863"/>
          </a:xfrm>
        </p:spPr>
        <p:txBody>
          <a:bodyPr>
            <a:noAutofit/>
          </a:bodyPr>
          <a:lstStyle/>
          <a:p>
            <a:pPr rtl="0" fontAlgn="base">
              <a:spcBef>
                <a:spcPts val="0"/>
              </a:spcBef>
              <a:spcAft>
                <a:spcPts val="0"/>
              </a:spcAft>
              <a:buFont typeface="Wingdings" panose="05000000000000000000" pitchFamily="2" charset="2"/>
              <a:buChar char="ü"/>
            </a:pPr>
            <a:r>
              <a:rPr lang="en-GB" b="1" i="0" u="none" strike="noStrike" dirty="0">
                <a:effectLst/>
                <a:latin typeface="Arial" panose="020B0604020202020204" pitchFamily="34" charset="0"/>
              </a:rPr>
              <a:t>Insight Discovery</a:t>
            </a:r>
            <a:r>
              <a:rPr lang="en-GB" b="0" i="0" u="none" strike="noStrike" dirty="0">
                <a:effectLst/>
                <a:latin typeface="Arial" panose="020B0604020202020204" pitchFamily="34" charset="0"/>
              </a:rPr>
              <a:t>: Text mining enables organizations to uncover valuable insights, patterns, and trends hidden within large volumes of unstructured textual data, leading to better understanding of customer preferences, market trends, and emerging topics.</a:t>
            </a:r>
          </a:p>
          <a:p>
            <a:pPr rtl="0" fontAlgn="base">
              <a:spcBef>
                <a:spcPts val="0"/>
              </a:spcBef>
              <a:spcAft>
                <a:spcPts val="0"/>
              </a:spcAft>
              <a:buFont typeface="Wingdings" panose="05000000000000000000" pitchFamily="2" charset="2"/>
              <a:buChar char="ü"/>
            </a:pPr>
            <a:endParaRPr lang="en-GB"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b="1" i="0" u="none" strike="noStrike" dirty="0">
                <a:effectLst/>
                <a:latin typeface="Arial" panose="020B0604020202020204" pitchFamily="34" charset="0"/>
              </a:rPr>
              <a:t>Decision Support</a:t>
            </a:r>
            <a:r>
              <a:rPr lang="en-GB" b="0" i="0" u="none" strike="noStrike" dirty="0">
                <a:effectLst/>
                <a:latin typeface="Arial" panose="020B0604020202020204" pitchFamily="34" charset="0"/>
              </a:rPr>
              <a:t>: By extracting actionable intelligence from text data, text mining aids decision-making processes in various domains such as marketing, finance, healthcare, and customer service, allowing organizations to make informed and data-driven decisions.</a:t>
            </a:r>
          </a:p>
          <a:p>
            <a:pPr rtl="0" fontAlgn="base">
              <a:spcBef>
                <a:spcPts val="0"/>
              </a:spcBef>
              <a:spcAft>
                <a:spcPts val="0"/>
              </a:spcAft>
              <a:buFont typeface="Wingdings" panose="05000000000000000000" pitchFamily="2" charset="2"/>
              <a:buChar char="ü"/>
            </a:pPr>
            <a:endParaRPr lang="en-GB"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b="1" i="0" u="none" strike="noStrike" dirty="0">
                <a:effectLst/>
                <a:latin typeface="Arial" panose="020B0604020202020204" pitchFamily="34" charset="0"/>
              </a:rPr>
              <a:t>Efficient Information Retrieval</a:t>
            </a:r>
            <a:r>
              <a:rPr lang="en-GB" b="0" i="0" u="none" strike="noStrike" dirty="0">
                <a:effectLst/>
                <a:latin typeface="Arial" panose="020B0604020202020204" pitchFamily="34" charset="0"/>
              </a:rPr>
              <a:t>: Text mining techniques facilitate efficient retrieval of relevant information from textual sources, enabling users to quickly access and extract useful knowledge from vast repositories of documents, websites, and social media.</a:t>
            </a:r>
          </a:p>
          <a:p>
            <a:pPr rtl="0" fontAlgn="base">
              <a:spcBef>
                <a:spcPts val="0"/>
              </a:spcBef>
              <a:spcAft>
                <a:spcPts val="0"/>
              </a:spcAft>
              <a:buFont typeface="Wingdings" panose="05000000000000000000" pitchFamily="2" charset="2"/>
              <a:buChar char="ü"/>
            </a:pPr>
            <a:endParaRPr lang="en-GB"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b="1" i="0" u="none" strike="noStrike" dirty="0">
                <a:effectLst/>
                <a:latin typeface="Arial" panose="020B0604020202020204" pitchFamily="34" charset="0"/>
              </a:rPr>
              <a:t>Automated Processing</a:t>
            </a:r>
            <a:r>
              <a:rPr lang="en-GB" b="0" i="0" u="none" strike="noStrike" dirty="0">
                <a:effectLst/>
                <a:latin typeface="Arial" panose="020B0604020202020204" pitchFamily="34" charset="0"/>
              </a:rPr>
              <a:t>: Text mining automates the process of </a:t>
            </a:r>
            <a:r>
              <a:rPr lang="en-GB" b="0" i="0" u="none" strike="noStrike" dirty="0" err="1">
                <a:effectLst/>
                <a:latin typeface="Arial" panose="020B0604020202020204" pitchFamily="34" charset="0"/>
              </a:rPr>
              <a:t>analyzing</a:t>
            </a:r>
            <a:r>
              <a:rPr lang="en-GB" b="0" i="0" u="none" strike="noStrike" dirty="0">
                <a:effectLst/>
                <a:latin typeface="Arial" panose="020B0604020202020204" pitchFamily="34" charset="0"/>
              </a:rPr>
              <a:t> textual data, reducing the time and effort required for manual review and interpretation. This leads to increased productivity and scalability in handling large-scale text analytics tasks.</a:t>
            </a:r>
          </a:p>
          <a:p>
            <a:pPr rtl="0" fontAlgn="base">
              <a:spcBef>
                <a:spcPts val="0"/>
              </a:spcBef>
              <a:spcAft>
                <a:spcPts val="0"/>
              </a:spcAft>
              <a:buFont typeface="Wingdings" panose="05000000000000000000" pitchFamily="2" charset="2"/>
              <a:buChar char="ü"/>
            </a:pPr>
            <a:endParaRPr lang="en-GB" b="0" i="0" u="none" strike="noStrike" dirty="0">
              <a:effectLst/>
              <a:latin typeface="Arial" panose="020B0604020202020204" pitchFamily="34" charset="0"/>
            </a:endParaRPr>
          </a:p>
          <a:p>
            <a:pPr rtl="0" fontAlgn="base">
              <a:spcBef>
                <a:spcPts val="0"/>
              </a:spcBef>
              <a:spcAft>
                <a:spcPts val="0"/>
              </a:spcAft>
              <a:buFont typeface="Wingdings" panose="05000000000000000000" pitchFamily="2" charset="2"/>
              <a:buChar char="ü"/>
            </a:pPr>
            <a:r>
              <a:rPr lang="en-GB" b="1" i="0" u="none" strike="noStrike" dirty="0">
                <a:effectLst/>
                <a:latin typeface="Arial" panose="020B0604020202020204" pitchFamily="34" charset="0"/>
              </a:rPr>
              <a:t>Customer Insights and Feedback Analysis</a:t>
            </a:r>
            <a:r>
              <a:rPr lang="en-GB" b="0" i="0" u="none" strike="noStrike" dirty="0">
                <a:effectLst/>
                <a:latin typeface="Arial" panose="020B0604020202020204" pitchFamily="34" charset="0"/>
              </a:rPr>
              <a:t>: Text mining helps businesses </a:t>
            </a:r>
            <a:r>
              <a:rPr lang="en-GB" b="0" i="0" u="none" strike="noStrike" dirty="0" err="1">
                <a:effectLst/>
                <a:latin typeface="Arial" panose="020B0604020202020204" pitchFamily="34" charset="0"/>
              </a:rPr>
              <a:t>analyze</a:t>
            </a:r>
            <a:r>
              <a:rPr lang="en-GB" b="0" i="0" u="none" strike="noStrike" dirty="0">
                <a:effectLst/>
                <a:latin typeface="Arial" panose="020B0604020202020204" pitchFamily="34" charset="0"/>
              </a:rPr>
              <a:t> customer feedback, reviews, and social media comments to gain insights into customer sentiment, preferences, and satisfaction levels, enabling targeted marketing campaigns and product improvements.</a:t>
            </a:r>
          </a:p>
          <a:p>
            <a:pPr marL="0" indent="0">
              <a:buNone/>
            </a:pPr>
            <a:br>
              <a:rPr lang="en-GB" b="0" dirty="0">
                <a:effectLst/>
              </a:rPr>
            </a:br>
            <a:endParaRPr lang="en-GB" dirty="0"/>
          </a:p>
        </p:txBody>
      </p:sp>
    </p:spTree>
    <p:extLst>
      <p:ext uri="{BB962C8B-B14F-4D97-AF65-F5344CB8AC3E}">
        <p14:creationId xmlns:p14="http://schemas.microsoft.com/office/powerpoint/2010/main" val="87357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A7CA-9E92-22E1-1B43-35212B50E1EB}"/>
              </a:ext>
            </a:extLst>
          </p:cNvPr>
          <p:cNvSpPr>
            <a:spLocks noGrp="1"/>
          </p:cNvSpPr>
          <p:nvPr>
            <p:ph type="title"/>
          </p:nvPr>
        </p:nvSpPr>
        <p:spPr>
          <a:xfrm>
            <a:off x="685801" y="0"/>
            <a:ext cx="10131425" cy="1126733"/>
          </a:xfrm>
        </p:spPr>
        <p:txBody>
          <a:bodyPr/>
          <a:lstStyle/>
          <a:p>
            <a:pPr algn="ctr"/>
            <a:r>
              <a:rPr lang="en-US" b="1" dirty="0"/>
              <a:t>Case studies</a:t>
            </a:r>
            <a:endParaRPr lang="en-GB" b="1" dirty="0"/>
          </a:p>
        </p:txBody>
      </p:sp>
      <p:sp>
        <p:nvSpPr>
          <p:cNvPr id="3" name="Content Placeholder 2">
            <a:extLst>
              <a:ext uri="{FF2B5EF4-FFF2-40B4-BE49-F238E27FC236}">
                <a16:creationId xmlns:a16="http://schemas.microsoft.com/office/drawing/2014/main" id="{12647074-95D3-0364-3B31-A856F3EA78D5}"/>
              </a:ext>
            </a:extLst>
          </p:cNvPr>
          <p:cNvSpPr>
            <a:spLocks noGrp="1"/>
          </p:cNvSpPr>
          <p:nvPr>
            <p:ph idx="1"/>
          </p:nvPr>
        </p:nvSpPr>
        <p:spPr>
          <a:xfrm>
            <a:off x="511629" y="-326571"/>
            <a:ext cx="11332028" cy="8719458"/>
          </a:xfrm>
        </p:spPr>
        <p:txBody>
          <a:bodyPr>
            <a:noAutofit/>
          </a:bodyPr>
          <a:lstStyle/>
          <a:p>
            <a:pPr indent="-231775" rtl="0">
              <a:spcBef>
                <a:spcPts val="0"/>
              </a:spcBef>
              <a:spcAft>
                <a:spcPts val="0"/>
              </a:spcAft>
              <a:buFont typeface="Wingdings" panose="05000000000000000000" pitchFamily="2" charset="2"/>
              <a:buChar char="ü"/>
            </a:pPr>
            <a:r>
              <a:rPr lang="en-GB" sz="1400" b="0" i="0" u="none" strike="noStrike" dirty="0">
                <a:effectLst/>
                <a:latin typeface="Arial" panose="020B0604020202020204" pitchFamily="34" charset="0"/>
              </a:rPr>
              <a:t> </a:t>
            </a:r>
            <a:r>
              <a:rPr lang="en-GB" sz="1400" b="1" i="0" u="none" strike="noStrike" dirty="0">
                <a:effectLst/>
                <a:latin typeface="Arial" panose="020B0604020202020204" pitchFamily="34" charset="0"/>
              </a:rPr>
              <a:t>Sentiment Analysis for Customer Reviews:</a:t>
            </a:r>
            <a:endParaRPr lang="en-GB" sz="1400" b="1" dirty="0">
              <a:effectLst/>
            </a:endParaRPr>
          </a:p>
          <a:p>
            <a:pPr marL="0" indent="0" rtl="0">
              <a:spcBef>
                <a:spcPts val="0"/>
              </a:spcBef>
              <a:spcAft>
                <a:spcPts val="0"/>
              </a:spcAft>
              <a:buNone/>
            </a:pPr>
            <a:br>
              <a:rPr lang="en-GB" sz="1400" b="1" dirty="0">
                <a:effectLst/>
              </a:rPr>
            </a:br>
            <a:r>
              <a:rPr lang="en-GB" sz="1400" b="0" dirty="0">
                <a:effectLst/>
              </a:rPr>
              <a:t>        </a:t>
            </a:r>
            <a:r>
              <a:rPr lang="en-GB" sz="1400" b="1" i="0" u="none" strike="noStrike" dirty="0">
                <a:effectLst/>
                <a:latin typeface="Arial" panose="020B0604020202020204" pitchFamily="34" charset="0"/>
              </a:rPr>
              <a:t>Problem</a:t>
            </a:r>
            <a:r>
              <a:rPr lang="en-GB" sz="1400" b="0" i="0" u="none" strike="noStrike" dirty="0">
                <a:effectLst/>
                <a:latin typeface="Arial" panose="020B0604020202020204" pitchFamily="34" charset="0"/>
              </a:rPr>
              <a:t>: A retail company wants to understand customer sentiment towards its products by </a:t>
            </a:r>
            <a:r>
              <a:rPr lang="en-GB" sz="1400" b="0" i="0" u="none" strike="noStrike" dirty="0" err="1">
                <a:effectLst/>
                <a:latin typeface="Arial" panose="020B0604020202020204" pitchFamily="34" charset="0"/>
              </a:rPr>
              <a:t>analyzing</a:t>
            </a:r>
            <a:r>
              <a:rPr lang="en-GB" sz="1400" b="0" i="0" u="none" strike="noStrike" dirty="0">
                <a:effectLst/>
                <a:latin typeface="Arial" panose="020B0604020202020204" pitchFamily="34" charset="0"/>
              </a:rPr>
              <a:t> online reviews.</a:t>
            </a:r>
            <a:endParaRPr lang="en-GB" sz="1400" b="0" dirty="0">
              <a:effectLst/>
            </a:endParaRPr>
          </a:p>
          <a:p>
            <a:pPr marL="282575" indent="0" rtl="0">
              <a:spcBef>
                <a:spcPts val="0"/>
              </a:spcBef>
              <a:spcAft>
                <a:spcPts val="0"/>
              </a:spcAft>
              <a:buNone/>
            </a:pPr>
            <a:br>
              <a:rPr lang="en-GB" sz="1400" b="0" dirty="0">
                <a:effectLst/>
              </a:rPr>
            </a:br>
            <a:r>
              <a:rPr lang="en-GB" sz="1400" b="1" i="0" u="none" strike="noStrike" dirty="0">
                <a:effectLst/>
                <a:latin typeface="Arial" panose="020B0604020202020204" pitchFamily="34" charset="0"/>
              </a:rPr>
              <a:t>Solution:</a:t>
            </a:r>
            <a:r>
              <a:rPr lang="en-GB" sz="1400" b="0" i="0" u="none" strike="noStrike" dirty="0">
                <a:effectLst/>
                <a:latin typeface="Arial" panose="020B0604020202020204" pitchFamily="34" charset="0"/>
              </a:rPr>
              <a:t> The company applies text mining techniques to extract and </a:t>
            </a:r>
            <a:r>
              <a:rPr lang="en-GB" sz="1400" b="0" i="0" u="none" strike="noStrike" dirty="0" err="1">
                <a:effectLst/>
                <a:latin typeface="Arial" panose="020B0604020202020204" pitchFamily="34" charset="0"/>
              </a:rPr>
              <a:t>analyze</a:t>
            </a:r>
            <a:r>
              <a:rPr lang="en-GB" sz="1400" b="0" i="0" u="none" strike="noStrike" dirty="0">
                <a:effectLst/>
                <a:latin typeface="Arial" panose="020B0604020202020204" pitchFamily="34" charset="0"/>
              </a:rPr>
              <a:t> customer reviews from various e-commerce platforms. They use sentiment analysis to classify reviews as positive, negative, or neutral based on the sentiment expressed in the text. Topic modeling is then applied to identify common themes or topics discussed in the reviews, such as product quality, customer service, shipping experience, etc.</a:t>
            </a:r>
            <a:endParaRPr lang="en-GB" sz="1400" b="0" dirty="0">
              <a:effectLst/>
            </a:endParaRPr>
          </a:p>
          <a:p>
            <a:pPr marL="282575" indent="0" rtl="0">
              <a:spcBef>
                <a:spcPts val="0"/>
              </a:spcBef>
              <a:spcAft>
                <a:spcPts val="0"/>
              </a:spcAft>
              <a:buNone/>
            </a:pPr>
            <a:br>
              <a:rPr lang="en-GB" sz="1400" b="0" dirty="0">
                <a:effectLst/>
              </a:rPr>
            </a:br>
            <a:r>
              <a:rPr lang="en-GB" sz="1400" b="1" i="0" u="none" strike="noStrike" dirty="0">
                <a:effectLst/>
                <a:latin typeface="Arial" panose="020B0604020202020204" pitchFamily="34" charset="0"/>
              </a:rPr>
              <a:t>Outcome:</a:t>
            </a:r>
            <a:r>
              <a:rPr lang="en-GB" sz="1400" b="0" i="0" u="none" strike="noStrike" dirty="0">
                <a:effectLst/>
                <a:latin typeface="Arial" panose="020B0604020202020204" pitchFamily="34" charset="0"/>
              </a:rPr>
              <a:t> By </a:t>
            </a:r>
            <a:r>
              <a:rPr lang="en-GB" sz="1400" b="0" i="0" u="none" strike="noStrike" dirty="0" err="1">
                <a:effectLst/>
                <a:latin typeface="Arial" panose="020B0604020202020204" pitchFamily="34" charset="0"/>
              </a:rPr>
              <a:t>analyzing</a:t>
            </a:r>
            <a:r>
              <a:rPr lang="en-GB" sz="1400" b="0" i="0" u="none" strike="noStrike" dirty="0">
                <a:effectLst/>
                <a:latin typeface="Arial" panose="020B0604020202020204" pitchFamily="34" charset="0"/>
              </a:rPr>
              <a:t> customer sentiment and identifying key topics, the company gains valuable insights into customer preferences, pain points, and areas for improvement. They can prioritize product enhancements, address customer concerns, and tailor marketing strategies to better meet customer needs.</a:t>
            </a:r>
          </a:p>
          <a:p>
            <a:pPr marL="282575" indent="0" rtl="0">
              <a:spcBef>
                <a:spcPts val="0"/>
              </a:spcBef>
              <a:spcAft>
                <a:spcPts val="0"/>
              </a:spcAft>
              <a:buNone/>
            </a:pPr>
            <a:endParaRPr lang="en-GB" sz="1400" b="0" dirty="0">
              <a:effectLst/>
            </a:endParaRPr>
          </a:p>
          <a:p>
            <a:pPr indent="-166688">
              <a:spcAft>
                <a:spcPts val="0"/>
              </a:spcAft>
              <a:buFont typeface="Wingdings" panose="05000000000000000000" pitchFamily="2" charset="2"/>
              <a:buChar char="ü"/>
            </a:pPr>
            <a:r>
              <a:rPr lang="en-GB" sz="1400" b="1" i="0" u="none" strike="noStrike" dirty="0">
                <a:effectLst/>
                <a:latin typeface="Arial" panose="020B0604020202020204" pitchFamily="34" charset="0"/>
              </a:rPr>
              <a:t>News Topic Modeling for Content Recommendation:</a:t>
            </a:r>
            <a:br>
              <a:rPr lang="en-GB" sz="1400" b="1" dirty="0">
                <a:effectLst/>
              </a:rPr>
            </a:br>
            <a:r>
              <a:rPr lang="en-GB" sz="1400" b="0" i="0" u="none" strike="noStrike" dirty="0">
                <a:effectLst/>
                <a:latin typeface="Arial" panose="020B0604020202020204" pitchFamily="34" charset="0"/>
              </a:rPr>
              <a:t> </a:t>
            </a:r>
            <a:br>
              <a:rPr lang="en-GB" sz="1400" b="0" dirty="0">
                <a:effectLst/>
              </a:rPr>
            </a:br>
            <a:r>
              <a:rPr lang="en-GB" sz="1400" b="1" u="none" strike="noStrike" dirty="0">
                <a:effectLst/>
                <a:latin typeface="Arial" panose="020B0604020202020204" pitchFamily="34" charset="0"/>
              </a:rPr>
              <a:t>Problem</a:t>
            </a:r>
            <a:r>
              <a:rPr lang="en-GB" sz="1400" b="0" i="0" u="none" strike="noStrike" dirty="0">
                <a:effectLst/>
                <a:latin typeface="Arial" panose="020B0604020202020204" pitchFamily="34" charset="0"/>
              </a:rPr>
              <a:t>: A news aggregator platform wants to improve content recommendation for its users based on their interests and reading preferences.</a:t>
            </a:r>
            <a:endParaRPr lang="en-GB" sz="1400" b="0" dirty="0">
              <a:effectLst/>
            </a:endParaRPr>
          </a:p>
          <a:p>
            <a:pPr marL="282575" indent="0" rtl="0">
              <a:spcBef>
                <a:spcPts val="0"/>
              </a:spcBef>
              <a:spcAft>
                <a:spcPts val="0"/>
              </a:spcAft>
              <a:buNone/>
            </a:pPr>
            <a:br>
              <a:rPr lang="en-GB" sz="1400" b="0" dirty="0">
                <a:effectLst/>
              </a:rPr>
            </a:br>
            <a:r>
              <a:rPr lang="en-GB" sz="1400" b="1" i="0" u="none" strike="noStrike" dirty="0">
                <a:effectLst/>
                <a:latin typeface="Arial" panose="020B0604020202020204" pitchFamily="34" charset="0"/>
              </a:rPr>
              <a:t>Solution:</a:t>
            </a:r>
            <a:r>
              <a:rPr lang="en-GB" sz="1400" b="0" i="0" u="none" strike="noStrike" dirty="0">
                <a:effectLst/>
                <a:latin typeface="Arial" panose="020B0604020202020204" pitchFamily="34" charset="0"/>
              </a:rPr>
              <a:t> The platform applies topic modeling techniques to </a:t>
            </a:r>
            <a:r>
              <a:rPr lang="en-GB" sz="1400" b="0" i="0" u="none" strike="noStrike" dirty="0" err="1">
                <a:effectLst/>
                <a:latin typeface="Arial" panose="020B0604020202020204" pitchFamily="34" charset="0"/>
              </a:rPr>
              <a:t>analyze</a:t>
            </a:r>
            <a:r>
              <a:rPr lang="en-GB" sz="1400" b="0" i="0" u="none" strike="noStrike" dirty="0">
                <a:effectLst/>
                <a:latin typeface="Arial" panose="020B0604020202020204" pitchFamily="34" charset="0"/>
              </a:rPr>
              <a:t> a large collection of news articles. Each user's reading history is then </a:t>
            </a:r>
            <a:r>
              <a:rPr lang="en-GB" sz="1400" b="0" i="0" u="none" strike="noStrike" dirty="0" err="1">
                <a:effectLst/>
                <a:latin typeface="Arial" panose="020B0604020202020204" pitchFamily="34" charset="0"/>
              </a:rPr>
              <a:t>analyzed</a:t>
            </a:r>
            <a:r>
              <a:rPr lang="en-GB" sz="1400" b="0" i="0" u="none" strike="noStrike" dirty="0">
                <a:effectLst/>
                <a:latin typeface="Arial" panose="020B0604020202020204" pitchFamily="34" charset="0"/>
              </a:rPr>
              <a:t> to infer their interests and preferences, which are matched with relevant topics identified through topic modeling. Content recommendation algorithms are adjusted to prioritize articles related to topics of interest to each user.</a:t>
            </a:r>
            <a:endParaRPr lang="en-GB" sz="1400" b="0" dirty="0">
              <a:effectLst/>
            </a:endParaRPr>
          </a:p>
          <a:p>
            <a:pPr marL="282575" indent="0" rtl="0">
              <a:spcBef>
                <a:spcPts val="0"/>
              </a:spcBef>
              <a:spcAft>
                <a:spcPts val="0"/>
              </a:spcAft>
              <a:buNone/>
            </a:pPr>
            <a:br>
              <a:rPr lang="en-GB" sz="1400" b="0" dirty="0">
                <a:effectLst/>
              </a:rPr>
            </a:br>
            <a:r>
              <a:rPr lang="en-GB" sz="1400" b="1" i="0" u="none" strike="noStrike" dirty="0">
                <a:effectLst/>
                <a:latin typeface="Arial" panose="020B0604020202020204" pitchFamily="34" charset="0"/>
              </a:rPr>
              <a:t>Outcome</a:t>
            </a:r>
            <a:r>
              <a:rPr lang="en-GB" sz="1400" b="0" i="0" u="none" strike="noStrike" dirty="0">
                <a:effectLst/>
                <a:latin typeface="Arial" panose="020B0604020202020204" pitchFamily="34" charset="0"/>
              </a:rPr>
              <a:t>: By leveraging topic modeling for content analysis and user profiling, the news aggregator platform enhances the relevance and personalization of content recommendations. Users receive more tailored and engaging content suggestions, leading to increased user satisfaction, retention, and engagement with the platform.</a:t>
            </a:r>
            <a:endParaRPr lang="en-GB" sz="1400" b="0" dirty="0">
              <a:effectLst/>
            </a:endParaRPr>
          </a:p>
          <a:p>
            <a:pPr marL="282575" indent="0">
              <a:buNone/>
            </a:pPr>
            <a:br>
              <a:rPr lang="en-GB" sz="1400" dirty="0"/>
            </a:br>
            <a:endParaRPr lang="en-GB" sz="1400" dirty="0"/>
          </a:p>
        </p:txBody>
      </p:sp>
    </p:spTree>
    <p:extLst>
      <p:ext uri="{BB962C8B-B14F-4D97-AF65-F5344CB8AC3E}">
        <p14:creationId xmlns:p14="http://schemas.microsoft.com/office/powerpoint/2010/main" val="2226398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134</TotalTime>
  <Words>1650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Text mining and topic modeling</vt:lpstr>
      <vt:lpstr>contents</vt:lpstr>
      <vt:lpstr>Definition of text mining and topic modeling</vt:lpstr>
      <vt:lpstr>PowerPoint Presentation</vt:lpstr>
      <vt:lpstr>Textual data sources</vt:lpstr>
      <vt:lpstr>PowerPoint Presentation</vt:lpstr>
      <vt:lpstr>Text mining techniques</vt:lpstr>
      <vt:lpstr>Benefits of text mining and topic modeling</vt:lpstr>
      <vt:lpstr>Case studies</vt:lpstr>
      <vt:lpstr>Challenges in textual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and topic modelling</dc:title>
  <dc:creator>Kelbi Zerihun</dc:creator>
  <cp:lastModifiedBy>Kelbi Zerihun</cp:lastModifiedBy>
  <cp:revision>3</cp:revision>
  <dcterms:created xsi:type="dcterms:W3CDTF">2024-04-23T12:51:23Z</dcterms:created>
  <dcterms:modified xsi:type="dcterms:W3CDTF">2024-04-24T09:27:41Z</dcterms:modified>
</cp:coreProperties>
</file>