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33"/>
  </p:notesMasterIdLst>
  <p:handoutMasterIdLst>
    <p:handoutMasterId r:id="rId34"/>
  </p:handoutMasterIdLst>
  <p:sldIdLst>
    <p:sldId id="386" r:id="rId2"/>
    <p:sldId id="325" r:id="rId3"/>
    <p:sldId id="350" r:id="rId4"/>
    <p:sldId id="300" r:id="rId5"/>
    <p:sldId id="266" r:id="rId6"/>
    <p:sldId id="303" r:id="rId7"/>
    <p:sldId id="367" r:id="rId8"/>
    <p:sldId id="368" r:id="rId9"/>
    <p:sldId id="369" r:id="rId10"/>
    <p:sldId id="370" r:id="rId11"/>
    <p:sldId id="371" r:id="rId12"/>
    <p:sldId id="372" r:id="rId13"/>
    <p:sldId id="373" r:id="rId14"/>
    <p:sldId id="374" r:id="rId15"/>
    <p:sldId id="375" r:id="rId16"/>
    <p:sldId id="376" r:id="rId17"/>
    <p:sldId id="346" r:id="rId18"/>
    <p:sldId id="377" r:id="rId19"/>
    <p:sldId id="378" r:id="rId20"/>
    <p:sldId id="379" r:id="rId21"/>
    <p:sldId id="356" r:id="rId22"/>
    <p:sldId id="353" r:id="rId23"/>
    <p:sldId id="381" r:id="rId24"/>
    <p:sldId id="382" r:id="rId25"/>
    <p:sldId id="383" r:id="rId26"/>
    <p:sldId id="359" r:id="rId27"/>
    <p:sldId id="384" r:id="rId28"/>
    <p:sldId id="385" r:id="rId29"/>
    <p:sldId id="360" r:id="rId30"/>
    <p:sldId id="365" r:id="rId31"/>
    <p:sldId id="366"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AL" lastIdx="7" clrIdx="1"/>
  <p:cmAuthor id="2" name="Dawna Walls" initials="DW"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0" autoAdjust="0"/>
    <p:restoredTop sz="94575" autoAdjust="0"/>
  </p:normalViewPr>
  <p:slideViewPr>
    <p:cSldViewPr>
      <p:cViewPr varScale="1">
        <p:scale>
          <a:sx n="62" d="100"/>
          <a:sy n="62" d="100"/>
        </p:scale>
        <p:origin x="-6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extLst>
      <p:ext uri="{BB962C8B-B14F-4D97-AF65-F5344CB8AC3E}">
        <p14:creationId xmlns:p14="http://schemas.microsoft.com/office/powerpoint/2010/main" xmlns="" val="368428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extLst>
      <p:ext uri="{BB962C8B-B14F-4D97-AF65-F5344CB8AC3E}">
        <p14:creationId xmlns:p14="http://schemas.microsoft.com/office/powerpoint/2010/main" xmlns="" val="3437089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009999"/>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smtClean="0"/>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smtClean="0"/>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smtClean="0"/>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smtClean="0"/>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smtClean="0"/>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smtClean="0"/>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smtClean="0"/>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smtClean="0"/>
              <a:pPr>
                <a:defRPr/>
              </a:pPr>
              <a:t>‹#›</a:t>
            </a:fld>
            <a:endParaRPr lang="en-US" dirty="0"/>
          </a:p>
        </p:txBody>
      </p:sp>
      <p:grpSp>
        <p:nvGrpSpPr>
          <p:cNvPr id="13" name="Group 2"/>
          <p:cNvGrpSpPr>
            <a:grpSpLocks/>
          </p:cNvGrpSpPr>
          <p:nvPr userDrawn="1"/>
        </p:nvGrpSpPr>
        <p:grpSpPr bwMode="auto">
          <a:xfrm>
            <a:off x="0" y="0"/>
            <a:ext cx="7620000" cy="6858000"/>
            <a:chOff x="0" y="0"/>
            <a:chExt cx="4800" cy="4320"/>
          </a:xfrm>
        </p:grpSpPr>
        <p:grpSp>
          <p:nvGrpSpPr>
            <p:cNvPr id="14" name="Group 3"/>
            <p:cNvGrpSpPr>
              <a:grpSpLocks/>
            </p:cNvGrpSpPr>
            <p:nvPr userDrawn="1"/>
          </p:nvGrpSpPr>
          <p:grpSpPr bwMode="auto">
            <a:xfrm>
              <a:off x="0" y="0"/>
              <a:ext cx="2016" cy="4320"/>
              <a:chOff x="0" y="0"/>
              <a:chExt cx="2016" cy="4320"/>
            </a:xfrm>
          </p:grpSpPr>
          <p:sp>
            <p:nvSpPr>
              <p:cNvPr id="1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1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5" name="Group 6"/>
            <p:cNvGrpSpPr>
              <a:grpSpLocks/>
            </p:cNvGrpSpPr>
            <p:nvPr/>
          </p:nvGrpSpPr>
          <p:grpSpPr bwMode="auto">
            <a:xfrm>
              <a:off x="144" y="1248"/>
              <a:ext cx="4656" cy="201"/>
              <a:chOff x="144" y="1248"/>
              <a:chExt cx="4656" cy="201"/>
            </a:xfrm>
          </p:grpSpPr>
          <p:sp>
            <p:nvSpPr>
              <p:cNvPr id="16"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17"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0"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21"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22"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smtClean="0"/>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smtClean="0"/>
              <a:pPr>
                <a:defRPr/>
              </a:pPr>
              <a:t>‹#›</a:t>
            </a:fld>
            <a:endParaRPr lang="en-US" dirty="0"/>
          </a:p>
        </p:txBody>
      </p:sp>
      <p:sp>
        <p:nvSpPr>
          <p:cNvPr id="69653" name="Text Box 21"/>
          <p:cNvSpPr txBox="1">
            <a:spLocks noChangeArrowheads="1"/>
          </p:cNvSpPr>
          <p:nvPr/>
        </p:nvSpPr>
        <p:spPr bwMode="auto">
          <a:xfrm>
            <a:off x="152414" y="2819400"/>
            <a:ext cx="492443" cy="31242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a:t>
            </a:r>
            <a:r>
              <a:rPr lang="en-US" sz="2000" b="1" baseline="0" dirty="0" smtClean="0"/>
              <a:t> 3</a:t>
            </a:r>
            <a:endParaRPr lang="en-US" sz="2000" b="1" dirty="0"/>
          </a:p>
        </p:txBody>
      </p:sp>
      <p:sp>
        <p:nvSpPr>
          <p:cNvPr id="1039" name="Text Box 15"/>
          <p:cNvSpPr txBox="1">
            <a:spLocks noChangeArrowheads="1"/>
          </p:cNvSpPr>
          <p:nvPr/>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1040" name="Text Box 16"/>
          <p:cNvSpPr txBox="1">
            <a:spLocks noChangeArrowheads="1"/>
          </p:cNvSpPr>
          <p:nvPr/>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pic>
        <p:nvPicPr>
          <p:cNvPr id="16" name="Picture 15" descr="Picture 2.png"/>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rot="5400000">
            <a:off x="5715000" y="-2286000"/>
            <a:ext cx="457200" cy="5334000"/>
          </a:xfrm>
          <a:prstGeom prst="rect">
            <a:avLst/>
          </a:prstGeom>
        </p:spPr>
      </p:pic>
      <p:grpSp>
        <p:nvGrpSpPr>
          <p:cNvPr id="17" name="Group 2"/>
          <p:cNvGrpSpPr>
            <a:grpSpLocks/>
          </p:cNvGrpSpPr>
          <p:nvPr userDrawn="1"/>
        </p:nvGrpSpPr>
        <p:grpSpPr bwMode="auto">
          <a:xfrm>
            <a:off x="0" y="0"/>
            <a:ext cx="7620000" cy="6858000"/>
            <a:chOff x="0" y="0"/>
            <a:chExt cx="4800" cy="4320"/>
          </a:xfrm>
        </p:grpSpPr>
        <p:grpSp>
          <p:nvGrpSpPr>
            <p:cNvPr id="18" name="Group 3"/>
            <p:cNvGrpSpPr>
              <a:grpSpLocks/>
            </p:cNvGrpSpPr>
            <p:nvPr userDrawn="1"/>
          </p:nvGrpSpPr>
          <p:grpSpPr bwMode="auto">
            <a:xfrm>
              <a:off x="0" y="0"/>
              <a:ext cx="2016" cy="4320"/>
              <a:chOff x="0" y="0"/>
              <a:chExt cx="2016" cy="4320"/>
            </a:xfrm>
          </p:grpSpPr>
          <p:sp>
            <p:nvSpPr>
              <p:cNvPr id="2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23"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9" name="Group 6"/>
            <p:cNvGrpSpPr>
              <a:grpSpLocks/>
            </p:cNvGrpSpPr>
            <p:nvPr/>
          </p:nvGrpSpPr>
          <p:grpSpPr bwMode="auto">
            <a:xfrm>
              <a:off x="144" y="1248"/>
              <a:ext cx="4656" cy="201"/>
              <a:chOff x="144" y="1248"/>
              <a:chExt cx="4656" cy="201"/>
            </a:xfrm>
          </p:grpSpPr>
          <p:sp>
            <p:nvSpPr>
              <p:cNvPr id="20"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21"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4" name="Text Box 21"/>
          <p:cNvSpPr txBox="1">
            <a:spLocks noChangeArrowheads="1"/>
          </p:cNvSpPr>
          <p:nvPr userDrawn="1"/>
        </p:nvSpPr>
        <p:spPr bwMode="auto">
          <a:xfrm>
            <a:off x="152405" y="2971800"/>
            <a:ext cx="492443" cy="29718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 2</a:t>
            </a:r>
            <a:endParaRPr lang="en-US" sz="2000" b="1" dirty="0"/>
          </a:p>
        </p:txBody>
      </p:sp>
      <p:sp>
        <p:nvSpPr>
          <p:cNvPr id="25" name="Text Box 15"/>
          <p:cNvSpPr txBox="1">
            <a:spLocks noChangeArrowheads="1"/>
          </p:cNvSpPr>
          <p:nvPr userDrawn="1"/>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26" name="Text Box 16"/>
          <p:cNvSpPr txBox="1">
            <a:spLocks noChangeArrowheads="1"/>
          </p:cNvSpPr>
          <p:nvPr userDrawn="1"/>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p:timing>
    <p:tnLst>
      <p:par>
        <p:cTn id="1" dur="indefinite" restart="never" nodeType="tmRoot"/>
      </p:par>
    </p:tnLst>
  </p:timing>
  <p:hf hdr="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a:xfrm>
            <a:off x="762000" y="762000"/>
            <a:ext cx="7924800" cy="1143000"/>
          </a:xfrm>
        </p:spPr>
        <p:txBody>
          <a:bodyPr/>
          <a:lstStyle/>
          <a:p>
            <a:r>
              <a:rPr lang="en-US" sz="3000" dirty="0"/>
              <a:t>Dreamweaver </a:t>
            </a:r>
            <a:r>
              <a:rPr lang="en-US" sz="3000"/>
              <a:t>Domain </a:t>
            </a:r>
            <a:r>
              <a:rPr lang="en-US" sz="3000" smtClean="0"/>
              <a:t>2:</a:t>
            </a:r>
            <a:r>
              <a:rPr lang="en-US" sz="3000" dirty="0"/>
              <a:t/>
            </a:r>
            <a:br>
              <a:rPr lang="en-US" sz="3000" dirty="0"/>
            </a:br>
            <a:r>
              <a:rPr lang="en-US" sz="3000" dirty="0"/>
              <a:t>Planning Site Design and Page Layout</a:t>
            </a:r>
            <a:endParaRPr lang="en-US" sz="3000" dirty="0" smtClean="0"/>
          </a:p>
        </p:txBody>
      </p:sp>
      <p:sp>
        <p:nvSpPr>
          <p:cNvPr id="18437" name="Rectangle 3"/>
          <p:cNvSpPr>
            <a:spLocks noGrp="1" noChangeArrowheads="1"/>
          </p:cNvSpPr>
          <p:nvPr>
            <p:ph idx="1"/>
          </p:nvPr>
        </p:nvSpPr>
        <p:spPr/>
        <p:txBody>
          <a:bodyPr/>
          <a:lstStyle/>
          <a:p>
            <a:pPr marL="0" indent="0" algn="ctr">
              <a:buNone/>
            </a:pPr>
            <a:endParaRPr lang="en-US" sz="2600" b="1" dirty="0" smtClean="0"/>
          </a:p>
          <a:p>
            <a:pPr marL="0" indent="0" algn="ctr">
              <a:buNone/>
            </a:pPr>
            <a:r>
              <a:rPr lang="en-US" sz="2600" b="1" dirty="0" smtClean="0"/>
              <a:t>Adobe </a:t>
            </a:r>
            <a:r>
              <a:rPr lang="en-US" sz="2600" b="1" dirty="0"/>
              <a:t>Creative Suite 5 </a:t>
            </a:r>
            <a:endParaRPr lang="en-US" sz="2600" b="1" dirty="0" smtClean="0"/>
          </a:p>
          <a:p>
            <a:pPr marL="0" indent="0" algn="ctr">
              <a:buNone/>
            </a:pPr>
            <a:r>
              <a:rPr lang="en-US" sz="2600" b="1" dirty="0" smtClean="0"/>
              <a:t>ACA </a:t>
            </a:r>
            <a:r>
              <a:rPr lang="en-US" sz="2600" b="1" dirty="0"/>
              <a:t>Certification Preparation: </a:t>
            </a:r>
            <a:endParaRPr lang="en-US" sz="2600" b="1" dirty="0" smtClean="0"/>
          </a:p>
          <a:p>
            <a:pPr marL="0" indent="0" algn="ctr">
              <a:buNone/>
            </a:pPr>
            <a:r>
              <a:rPr lang="en-US" sz="2600" b="1" dirty="0" smtClean="0"/>
              <a:t>Featuring </a:t>
            </a:r>
            <a:r>
              <a:rPr lang="en-US" sz="2600" b="1" dirty="0"/>
              <a:t>Dreamweaver, Flash, and Photoshop</a:t>
            </a:r>
            <a:endParaRPr lang="en-US" sz="2600" dirty="0"/>
          </a:p>
          <a:p>
            <a:pPr marL="0" lvl="0" indent="0">
              <a:buNone/>
            </a:pPr>
            <a:endParaRPr lang="en-US" sz="2600" dirty="0" smtClean="0"/>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1</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1</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1</a:t>
            </a:fld>
            <a:endParaRPr lang="en-US" sz="2600" b="1" dirty="0">
              <a:solidFill>
                <a:schemeClr val="bg1"/>
              </a:solidFill>
            </a:endParaRPr>
          </a:p>
        </p:txBody>
      </p:sp>
    </p:spTree>
    <p:extLst>
      <p:ext uri="{BB962C8B-B14F-4D97-AF65-F5344CB8AC3E}">
        <p14:creationId xmlns:p14="http://schemas.microsoft.com/office/powerpoint/2010/main" xmlns="" val="23454486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8077200" cy="3429000"/>
          </a:xfrm>
        </p:spPr>
        <p:txBody>
          <a:bodyPr/>
          <a:lstStyle/>
          <a:p>
            <a:r>
              <a:rPr lang="en-US" sz="2400" b="1" dirty="0" smtClean="0"/>
              <a:t>Identify the Benefits of CSS Style</a:t>
            </a:r>
          </a:p>
          <a:p>
            <a:r>
              <a:rPr lang="en-US" sz="2400" dirty="0" smtClean="0"/>
              <a:t>Cascading Style Sheets make it easier to maintain a website, they are more accessible to every browser, and they help your page download faster because the style sheet is stored in the browser’s cache.</a:t>
            </a:r>
          </a:p>
          <a:p>
            <a:r>
              <a:rPr lang="en-US" sz="2400" dirty="0" smtClean="0"/>
              <a:t>When Cascading Style Sheets are shared between pages in a website, any changes you make to an applied style is automatically updated in any page in which that style is applied.</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10</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10</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10</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81228435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4800600" cy="3429000"/>
          </a:xfrm>
        </p:spPr>
        <p:txBody>
          <a:bodyPr/>
          <a:lstStyle/>
          <a:p>
            <a:r>
              <a:rPr lang="en-US" sz="2400" b="1" dirty="0" smtClean="0"/>
              <a:t>Identify the Benefits of CSS Style (continued)</a:t>
            </a:r>
          </a:p>
          <a:p>
            <a:r>
              <a:rPr lang="en-US" sz="2400" dirty="0" smtClean="0"/>
              <a:t>The CSS specifications are overseen by the World Wide Web Consortium (W3C). </a:t>
            </a:r>
          </a:p>
          <a:p>
            <a:r>
              <a:rPr lang="en-US" sz="2400" dirty="0" smtClean="0"/>
              <a:t>Dreamweaver CS5 requires the use of CSS styles when creating a new or custom style for text. You can manage CSS with the CSS Styles panel.</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11</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11</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11</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30694" y="2362200"/>
            <a:ext cx="2915106" cy="3990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85949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239000" cy="3429000"/>
          </a:xfrm>
        </p:spPr>
        <p:txBody>
          <a:bodyPr/>
          <a:lstStyle/>
          <a:p>
            <a:r>
              <a:rPr lang="en-US" sz="2400" b="1" dirty="0" smtClean="0"/>
              <a:t>CSS Best Practices</a:t>
            </a:r>
          </a:p>
          <a:p>
            <a:r>
              <a:rPr lang="en-US" sz="2400" dirty="0" smtClean="0"/>
              <a:t>CSS layouts or starter pages are available when beginning a new document under the HTML category.</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12</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12</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12</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660" y="3638457"/>
            <a:ext cx="3924205" cy="2562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487822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543800" cy="3429000"/>
          </a:xfrm>
        </p:spPr>
        <p:txBody>
          <a:bodyPr/>
          <a:lstStyle/>
          <a:p>
            <a:r>
              <a:rPr lang="en-US" sz="2400" b="1" dirty="0" smtClean="0"/>
              <a:t>Identify Features Used to Maintain Page Structure</a:t>
            </a:r>
          </a:p>
          <a:p>
            <a:r>
              <a:rPr lang="en-US" sz="2400" dirty="0" smtClean="0"/>
              <a:t>Features in a website that you can use to maintain page structure may include the following items:</a:t>
            </a:r>
          </a:p>
          <a:p>
            <a:pPr lvl="1"/>
            <a:r>
              <a:rPr lang="en-US" sz="2000" dirty="0" smtClean="0"/>
              <a:t>Headings</a:t>
            </a:r>
          </a:p>
          <a:p>
            <a:pPr lvl="1"/>
            <a:r>
              <a:rPr lang="en-US" sz="2000" dirty="0" smtClean="0"/>
              <a:t>Use of font styles and sizes</a:t>
            </a:r>
          </a:p>
          <a:p>
            <a:pPr lvl="1"/>
            <a:r>
              <a:rPr lang="en-US" sz="2000" dirty="0" smtClean="0"/>
              <a:t>Color Schemes</a:t>
            </a:r>
          </a:p>
          <a:p>
            <a:pPr lvl="1"/>
            <a:r>
              <a:rPr lang="en-US" sz="2000" dirty="0" smtClean="0"/>
              <a:t>Size and placement of photos</a:t>
            </a:r>
          </a:p>
          <a:p>
            <a:pPr lvl="1"/>
            <a:r>
              <a:rPr lang="en-US" sz="2000" dirty="0" smtClean="0"/>
              <a:t>Use of design elements such as bullets</a:t>
            </a:r>
          </a:p>
          <a:p>
            <a:pPr lvl="1"/>
            <a:r>
              <a:rPr lang="en-US" sz="2000" dirty="0" smtClean="0"/>
              <a:t>Use of indentation to organize content</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13</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13</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13</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33201239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543800" cy="3429000"/>
          </a:xfrm>
        </p:spPr>
        <p:txBody>
          <a:bodyPr/>
          <a:lstStyle/>
          <a:p>
            <a:r>
              <a:rPr lang="en-US" sz="2400" b="1" dirty="0" smtClean="0"/>
              <a:t>Demonstrate Knowledge of Fixed and Flexible Page Sizing</a:t>
            </a:r>
          </a:p>
          <a:p>
            <a:r>
              <a:rPr lang="en-US" sz="2400" dirty="0" smtClean="0"/>
              <a:t>Dreamweaver provides optional starter pages that set either fixed or flexible page sizing.</a:t>
            </a:r>
          </a:p>
          <a:p>
            <a:pPr lvl="1"/>
            <a:r>
              <a:rPr lang="en-US" sz="2000" dirty="0"/>
              <a:t>A </a:t>
            </a:r>
            <a:r>
              <a:rPr lang="en-US" sz="2000" b="1" dirty="0"/>
              <a:t>fixed layout </a:t>
            </a:r>
            <a:r>
              <a:rPr lang="en-US" sz="2000" dirty="0"/>
              <a:t>sets values in pixels for any columns and the overall width and is centered in the browser window.</a:t>
            </a:r>
          </a:p>
          <a:p>
            <a:pPr lvl="1"/>
            <a:r>
              <a:rPr lang="en-US" sz="2000" dirty="0"/>
              <a:t>A </a:t>
            </a:r>
            <a:r>
              <a:rPr lang="en-US" sz="2000" b="1" dirty="0"/>
              <a:t>liquid layout </a:t>
            </a:r>
            <a:r>
              <a:rPr lang="en-US" sz="2000" dirty="0"/>
              <a:t>sets the values using percentages for any columns and the overall width, and the percentage is determined by the user’s browser window. </a:t>
            </a:r>
          </a:p>
          <a:p>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14</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14</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14</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9304686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543800" cy="3657600"/>
          </a:xfrm>
        </p:spPr>
        <p:txBody>
          <a:bodyPr/>
          <a:lstStyle/>
          <a:p>
            <a:r>
              <a:rPr lang="en-US" sz="2400" b="1" dirty="0" smtClean="0"/>
              <a:t>Demonstrate Knowledge of Fixed and Flexible Page Sizing (continued)</a:t>
            </a:r>
          </a:p>
          <a:p>
            <a:r>
              <a:rPr lang="en-US" sz="2400" dirty="0" smtClean="0"/>
              <a:t>Tables are another way to control the placement of text and images from one browser to another.</a:t>
            </a:r>
          </a:p>
          <a:p>
            <a:r>
              <a:rPr lang="en-US" sz="2400" dirty="0" smtClean="0"/>
              <a:t>The length of a text line or whether or not text wraps may be controlled with tables. </a:t>
            </a:r>
          </a:p>
          <a:p>
            <a:r>
              <a:rPr lang="en-US" sz="2400" dirty="0" smtClean="0"/>
              <a:t>Dreamweaver also provides the option to verify different monitor sizes by using the status bar in the Dreamweaver document window.</a:t>
            </a:r>
          </a:p>
          <a:p>
            <a:pPr marL="0" indent="0">
              <a:buNone/>
            </a:pPr>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196873542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543800" cy="3657600"/>
          </a:xfrm>
        </p:spPr>
        <p:txBody>
          <a:bodyPr/>
          <a:lstStyle/>
          <a:p>
            <a:r>
              <a:rPr lang="en-US" sz="2400" b="1" dirty="0" smtClean="0"/>
              <a:t>Demonstrate Knowledge of What Affects Printing a Web Page</a:t>
            </a:r>
          </a:p>
          <a:p>
            <a:r>
              <a:rPr lang="en-US" sz="2400" dirty="0" smtClean="0"/>
              <a:t>You can create a separate CSS to handle how a web page will print. </a:t>
            </a:r>
          </a:p>
          <a:p>
            <a:r>
              <a:rPr lang="en-US" sz="2400" dirty="0" smtClean="0"/>
              <a:t>You can change the font used for printing to make the printed document more readable.</a:t>
            </a:r>
          </a:p>
          <a:p>
            <a:r>
              <a:rPr lang="en-US" sz="2400" dirty="0" smtClean="0"/>
              <a:t>You may also choose to eliminate some of the content from the printed page, such as navigation elements and other advertisements.</a:t>
            </a:r>
          </a:p>
          <a:p>
            <a:endParaRPr lang="en-US" sz="2400" dirty="0" smtClean="0"/>
          </a:p>
          <a:p>
            <a:pPr marL="0" indent="0">
              <a:buNone/>
            </a:pPr>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10667270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pPr eaLnBrk="1" hangingPunct="1"/>
            <a:r>
              <a:rPr lang="en-US" sz="2800" dirty="0" smtClean="0"/>
              <a:t>Objective 2.2 Produce Website Designs that Work Equally Well Regardless of Operating System or Web Browser</a:t>
            </a:r>
          </a:p>
        </p:txBody>
      </p:sp>
      <p:sp>
        <p:nvSpPr>
          <p:cNvPr id="23556" name="Rectangle 7"/>
          <p:cNvSpPr>
            <a:spLocks noGrp="1" noChangeArrowheads="1"/>
          </p:cNvSpPr>
          <p:nvPr>
            <p:ph idx="1"/>
          </p:nvPr>
        </p:nvSpPr>
        <p:spPr>
          <a:xfrm>
            <a:off x="838200" y="2362200"/>
            <a:ext cx="7693025" cy="1785938"/>
          </a:xfrm>
        </p:spPr>
        <p:txBody>
          <a:bodyPr/>
          <a:lstStyle/>
          <a:p>
            <a:r>
              <a:rPr lang="en-US" sz="2400" b="1" dirty="0" smtClean="0"/>
              <a:t>Identify Website Elements that May Display Differently</a:t>
            </a:r>
          </a:p>
          <a:p>
            <a:r>
              <a:rPr lang="en-US" sz="2400" dirty="0" smtClean="0"/>
              <a:t>A variety of operating systems and web browsers are available for those using the Internet.</a:t>
            </a:r>
          </a:p>
          <a:p>
            <a:r>
              <a:rPr lang="en-US" sz="2400" dirty="0" smtClean="0"/>
              <a:t>Some fonts are not available on all operating systems. </a:t>
            </a:r>
          </a:p>
          <a:p>
            <a:r>
              <a:rPr lang="en-US" sz="2400" dirty="0" smtClean="0"/>
              <a:t>Dreamweaver creates a font family that includes a list of related fonts that will work on both the Windows and Mac operating systems.</a:t>
            </a:r>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17</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17</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17</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pPr eaLnBrk="1" hangingPunct="1"/>
            <a:r>
              <a:rPr lang="en-US" sz="2800" dirty="0" smtClean="0"/>
              <a:t>Objective 2.2 Produce Website Designs that Work Equally Well Regardless of Operating System or Web Browser (continued)</a:t>
            </a:r>
          </a:p>
        </p:txBody>
      </p:sp>
      <p:sp>
        <p:nvSpPr>
          <p:cNvPr id="23556" name="Rectangle 7"/>
          <p:cNvSpPr>
            <a:spLocks noGrp="1" noChangeArrowheads="1"/>
          </p:cNvSpPr>
          <p:nvPr>
            <p:ph idx="1"/>
          </p:nvPr>
        </p:nvSpPr>
        <p:spPr>
          <a:xfrm>
            <a:off x="838200" y="2362199"/>
            <a:ext cx="7693025" cy="4124325"/>
          </a:xfrm>
        </p:spPr>
        <p:txBody>
          <a:bodyPr/>
          <a:lstStyle/>
          <a:p>
            <a:r>
              <a:rPr lang="en-US" sz="2400" b="1" dirty="0" smtClean="0"/>
              <a:t>Identify Website Elements that May Display Differently (continued)</a:t>
            </a:r>
          </a:p>
          <a:p>
            <a:r>
              <a:rPr lang="en-US" sz="2400" dirty="0" smtClean="0"/>
              <a:t>Because web browsers vary by user, it is important during website design to consider how your web page will be displayed.</a:t>
            </a:r>
          </a:p>
          <a:p>
            <a:r>
              <a:rPr lang="en-US" sz="2400" dirty="0" smtClean="0"/>
              <a:t>Browser-safe colors, also known as web-safe colors, are a palette of 216 colors that was developed in the mid-1990s to provide a list of colors that would be displayed the same on all monitors that could display 256  colors or more. </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18</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18</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18</a:t>
            </a:fld>
            <a:endParaRPr lang="en-US" sz="2600" b="1" dirty="0">
              <a:solidFill>
                <a:schemeClr val="bg1"/>
              </a:solidFill>
            </a:endParaRPr>
          </a:p>
        </p:txBody>
      </p:sp>
    </p:spTree>
    <p:extLst>
      <p:ext uri="{BB962C8B-B14F-4D97-AF65-F5344CB8AC3E}">
        <p14:creationId xmlns:p14="http://schemas.microsoft.com/office/powerpoint/2010/main" xmlns="" val="37517356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pPr eaLnBrk="1" hangingPunct="1"/>
            <a:r>
              <a:rPr lang="en-US" sz="2800" dirty="0" smtClean="0"/>
              <a:t>Objective 2.2 Produce Website Designs that Work Equally Well Regardless of Operating System or Web Browser (continued)</a:t>
            </a:r>
          </a:p>
        </p:txBody>
      </p:sp>
      <p:sp>
        <p:nvSpPr>
          <p:cNvPr id="23556" name="Rectangle 7"/>
          <p:cNvSpPr>
            <a:spLocks noGrp="1" noChangeArrowheads="1"/>
          </p:cNvSpPr>
          <p:nvPr>
            <p:ph idx="1"/>
          </p:nvPr>
        </p:nvSpPr>
        <p:spPr>
          <a:xfrm>
            <a:off x="838200" y="2362199"/>
            <a:ext cx="7693025" cy="4124325"/>
          </a:xfrm>
        </p:spPr>
        <p:txBody>
          <a:bodyPr/>
          <a:lstStyle/>
          <a:p>
            <a:r>
              <a:rPr lang="en-US" sz="2400" b="1" dirty="0" smtClean="0"/>
              <a:t>Identify Website Elements that May Display Differently (continued)</a:t>
            </a:r>
          </a:p>
          <a:p>
            <a:r>
              <a:rPr lang="en-US" sz="2400" dirty="0" smtClean="0"/>
              <a:t>The formatting of margins, table borders, and padding may be displayed differently from one browser to another. To avoid these problems, set margins and padding to zero.</a:t>
            </a:r>
          </a:p>
          <a:p>
            <a:r>
              <a:rPr lang="en-US" sz="2400" dirty="0" smtClean="0"/>
              <a:t>A </a:t>
            </a:r>
            <a:r>
              <a:rPr lang="en-US" sz="2400" b="1" dirty="0" smtClean="0"/>
              <a:t>horizontal rule </a:t>
            </a:r>
            <a:r>
              <a:rPr lang="en-US" sz="2400" dirty="0" smtClean="0"/>
              <a:t>is a line that can be customized on a web page. To ensure that a horizontal rule will be displayed correctly in all browsers, it is important to use CSS rather than HTML. </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19</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19</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19</a:t>
            </a:fld>
            <a:endParaRPr lang="en-US" sz="2600" b="1" dirty="0">
              <a:solidFill>
                <a:schemeClr val="bg1"/>
              </a:solidFill>
            </a:endParaRPr>
          </a:p>
        </p:txBody>
      </p:sp>
    </p:spTree>
    <p:extLst>
      <p:ext uri="{BB962C8B-B14F-4D97-AF65-F5344CB8AC3E}">
        <p14:creationId xmlns:p14="http://schemas.microsoft.com/office/powerpoint/2010/main" xmlns="" val="90146980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idx="1"/>
          </p:nvPr>
        </p:nvSpPr>
        <p:spPr/>
        <p:txBody>
          <a:bodyPr/>
          <a:lstStyle/>
          <a:p>
            <a:pPr lvl="0"/>
            <a:r>
              <a:rPr lang="en-US" sz="2600" dirty="0" smtClean="0"/>
              <a:t>Identify best practices for designing a website.</a:t>
            </a:r>
          </a:p>
          <a:p>
            <a:pPr lvl="0"/>
            <a:r>
              <a:rPr lang="en-US" sz="2600" dirty="0" smtClean="0"/>
              <a:t>Produce website designs that work equally well regardless of operating system or web browser.</a:t>
            </a:r>
          </a:p>
          <a:p>
            <a:pPr lvl="0"/>
            <a:r>
              <a:rPr lang="en-US" sz="2600" dirty="0" smtClean="0"/>
              <a:t>Demonstrate knowledge of page layout design concepts and principles.</a:t>
            </a:r>
          </a:p>
          <a:p>
            <a:pPr lvl="0"/>
            <a:r>
              <a:rPr lang="en-US" sz="2600" dirty="0" smtClean="0"/>
              <a:t>Identify basic principles of website usability, readability, and accessibility.</a:t>
            </a:r>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pPr eaLnBrk="1" hangingPunct="1"/>
            <a:r>
              <a:rPr lang="en-US" sz="2800" dirty="0" smtClean="0"/>
              <a:t>Objective 2.2 Produce Website Designs that Work Equally Well Regardless of Operating System or Web Browser (continued)</a:t>
            </a:r>
          </a:p>
        </p:txBody>
      </p:sp>
      <p:sp>
        <p:nvSpPr>
          <p:cNvPr id="23556" name="Rectangle 7"/>
          <p:cNvSpPr>
            <a:spLocks noGrp="1" noChangeArrowheads="1"/>
          </p:cNvSpPr>
          <p:nvPr>
            <p:ph idx="1"/>
          </p:nvPr>
        </p:nvSpPr>
        <p:spPr>
          <a:xfrm>
            <a:off x="838200" y="2362199"/>
            <a:ext cx="7693025" cy="4124325"/>
          </a:xfrm>
        </p:spPr>
        <p:txBody>
          <a:bodyPr/>
          <a:lstStyle/>
          <a:p>
            <a:r>
              <a:rPr lang="en-US" sz="2400" b="1" dirty="0" smtClean="0"/>
              <a:t>Demonstrate Knowledge of BrowserLab</a:t>
            </a:r>
          </a:p>
          <a:p>
            <a:r>
              <a:rPr lang="en-US" sz="2400" dirty="0" smtClean="0"/>
              <a:t>BrowserLab is a component of the Adobe CS Live online services and is a subscription-based service.</a:t>
            </a:r>
          </a:p>
          <a:p>
            <a:r>
              <a:rPr lang="en-US" sz="2400" dirty="0" smtClean="0"/>
              <a:t>BrowserLab previews a web page across multiple browsers and operating systems to test the compatibility of your design.  </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20</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20</a:t>
            </a:fld>
            <a:endParaRPr lang="en-US" sz="2600" b="1" dirty="0">
              <a:solidFill>
                <a:schemeClr val="bg1"/>
              </a:solidFill>
            </a:endParaRPr>
          </a:p>
        </p:txBody>
      </p:sp>
    </p:spTree>
    <p:extLst>
      <p:ext uri="{BB962C8B-B14F-4D97-AF65-F5344CB8AC3E}">
        <p14:creationId xmlns:p14="http://schemas.microsoft.com/office/powerpoint/2010/main" xmlns="" val="41365197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pPr eaLnBrk="1" hangingPunct="1"/>
            <a:r>
              <a:rPr lang="en-US" sz="2800" dirty="0" smtClean="0"/>
              <a:t>Objective 2.3 Demonstrate Knowledge of Page Layout Design Concepts and Principles</a:t>
            </a:r>
          </a:p>
        </p:txBody>
      </p:sp>
      <p:sp>
        <p:nvSpPr>
          <p:cNvPr id="7" name="Content Placeholder 6"/>
          <p:cNvSpPr>
            <a:spLocks noGrp="1"/>
          </p:cNvSpPr>
          <p:nvPr>
            <p:ph idx="1"/>
          </p:nvPr>
        </p:nvSpPr>
        <p:spPr>
          <a:xfrm>
            <a:off x="838201" y="2362201"/>
            <a:ext cx="3581399" cy="3733800"/>
          </a:xfrm>
        </p:spPr>
        <p:txBody>
          <a:bodyPr/>
          <a:lstStyle/>
          <a:p>
            <a:r>
              <a:rPr lang="en-US" sz="2400" dirty="0" smtClean="0"/>
              <a:t>It is important to understand some concepts of graphic design to be able to create an appealing website that will attract people to your site and keep them returning.</a:t>
            </a:r>
            <a:endParaRPr lang="en-US" sz="2400" dirty="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21</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21</a:t>
            </a:fld>
            <a:endParaRPr lang="en-US" sz="2600" b="1" dirty="0">
              <a:solidFill>
                <a:schemeClr val="bg1"/>
              </a:solidFill>
            </a:endParaRPr>
          </a:p>
        </p:txBody>
      </p:sp>
      <p:grpSp>
        <p:nvGrpSpPr>
          <p:cNvPr id="2" name="Group 1"/>
          <p:cNvGrpSpPr/>
          <p:nvPr/>
        </p:nvGrpSpPr>
        <p:grpSpPr>
          <a:xfrm>
            <a:off x="4540213" y="2418919"/>
            <a:ext cx="3397486" cy="3981881"/>
            <a:chOff x="4191001" y="2418920"/>
            <a:chExt cx="3059238" cy="3585451"/>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91001" y="2418920"/>
              <a:ext cx="3048000" cy="25021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05287" y="4904432"/>
              <a:ext cx="3044952" cy="10999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331793070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sz="2800" dirty="0" smtClean="0"/>
              <a:t>Objective 2.4 Identify Basic Principles of Website Usability, Readability, and Accessibility</a:t>
            </a:r>
            <a:endParaRPr lang="en-US" sz="2800" dirty="0"/>
          </a:p>
        </p:txBody>
      </p:sp>
      <p:sp>
        <p:nvSpPr>
          <p:cNvPr id="23556" name="Rectangle 7"/>
          <p:cNvSpPr>
            <a:spLocks noGrp="1" noChangeArrowheads="1"/>
          </p:cNvSpPr>
          <p:nvPr>
            <p:ph idx="1"/>
          </p:nvPr>
        </p:nvSpPr>
        <p:spPr>
          <a:xfrm>
            <a:off x="838200" y="2362200"/>
            <a:ext cx="7693025" cy="3879850"/>
          </a:xfrm>
        </p:spPr>
        <p:txBody>
          <a:bodyPr/>
          <a:lstStyle/>
          <a:p>
            <a:r>
              <a:rPr lang="en-US" sz="2400" b="1" dirty="0" smtClean="0"/>
              <a:t>Elements Used to Improve Website Usability</a:t>
            </a:r>
          </a:p>
          <a:p>
            <a:r>
              <a:rPr lang="en-US" sz="2000" dirty="0" smtClean="0"/>
              <a:t>Improving website usability is important to encourage visitors to stay at your website once they arrive.</a:t>
            </a:r>
          </a:p>
          <a:p>
            <a:pPr lvl="1"/>
            <a:r>
              <a:rPr lang="en-US" sz="2000" dirty="0" smtClean="0"/>
              <a:t>Page loading time</a:t>
            </a:r>
          </a:p>
          <a:p>
            <a:pPr lvl="1"/>
            <a:r>
              <a:rPr lang="en-US" sz="2000" dirty="0" smtClean="0"/>
              <a:t>Ease of finding information</a:t>
            </a:r>
          </a:p>
          <a:p>
            <a:pPr lvl="1"/>
            <a:r>
              <a:rPr lang="en-US" sz="2000" dirty="0" smtClean="0"/>
              <a:t>Consistent layout throughout the website</a:t>
            </a:r>
          </a:p>
          <a:p>
            <a:pPr lvl="1"/>
            <a:r>
              <a:rPr lang="en-US" sz="2000" dirty="0" smtClean="0"/>
              <a:t>Alternative text placed on images</a:t>
            </a:r>
          </a:p>
          <a:p>
            <a:pPr lvl="1"/>
            <a:r>
              <a:rPr lang="en-US" sz="2000" dirty="0" smtClean="0"/>
              <a:t>Use of headings</a:t>
            </a:r>
          </a:p>
          <a:p>
            <a:pPr lvl="1"/>
            <a:r>
              <a:rPr lang="en-US" sz="2000" dirty="0" smtClean="0"/>
              <a:t>Varying text size and color</a:t>
            </a:r>
          </a:p>
          <a:p>
            <a:pPr lvl="1"/>
            <a:r>
              <a:rPr lang="en-US" sz="2000" dirty="0" smtClean="0"/>
              <a:t>Use of tables to organize information</a:t>
            </a:r>
          </a:p>
          <a:p>
            <a:pPr lvl="1"/>
            <a:r>
              <a:rPr lang="en-US" sz="2000" dirty="0" smtClean="0"/>
              <a:t>Placement of important information relative to scrolling</a:t>
            </a:r>
          </a:p>
          <a:p>
            <a:pPr marL="0" indent="0">
              <a:buNone/>
            </a:pP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22</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22</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22</a:t>
            </a:fld>
            <a:endParaRPr lang="en-US" sz="2600" b="1" dirty="0">
              <a:solidFill>
                <a:schemeClr val="bg1"/>
              </a:solidFill>
            </a:endParaRPr>
          </a:p>
        </p:txBody>
      </p:sp>
    </p:spTree>
    <p:extLst>
      <p:ext uri="{BB962C8B-B14F-4D97-AF65-F5344CB8AC3E}">
        <p14:creationId xmlns:p14="http://schemas.microsoft.com/office/powerpoint/2010/main" xmlns="" val="333739301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sz="2800" dirty="0" smtClean="0"/>
              <a:t>Objective 2.4 Identify Basic Principles of Website Usability, Readability, and Accessibility (continued)</a:t>
            </a:r>
            <a:endParaRPr lang="en-US" sz="2800" dirty="0"/>
          </a:p>
        </p:txBody>
      </p:sp>
      <p:sp>
        <p:nvSpPr>
          <p:cNvPr id="23556" name="Rectangle 7"/>
          <p:cNvSpPr>
            <a:spLocks noGrp="1" noChangeArrowheads="1"/>
          </p:cNvSpPr>
          <p:nvPr>
            <p:ph idx="1"/>
          </p:nvPr>
        </p:nvSpPr>
        <p:spPr>
          <a:xfrm>
            <a:off x="838200" y="2362200"/>
            <a:ext cx="7693025" cy="3879850"/>
          </a:xfrm>
        </p:spPr>
        <p:txBody>
          <a:bodyPr/>
          <a:lstStyle/>
          <a:p>
            <a:r>
              <a:rPr lang="en-US" sz="2400" b="1" dirty="0" smtClean="0"/>
              <a:t>Demonstrate Knowledge of Text-Formatting Guidelines</a:t>
            </a:r>
          </a:p>
          <a:p>
            <a:r>
              <a:rPr lang="en-US" sz="2000" dirty="0" smtClean="0"/>
              <a:t>It is recommended that text be styled with CSS rather than representing text as an image.</a:t>
            </a:r>
          </a:p>
          <a:p>
            <a:r>
              <a:rPr lang="en-US" sz="2000" dirty="0" smtClean="0"/>
              <a:t>It is also essential to specify a generic font in case the user does not have the specific font on his or her computer.</a:t>
            </a:r>
          </a:p>
          <a:p>
            <a:r>
              <a:rPr lang="en-US" sz="2000" dirty="0" smtClean="0"/>
              <a:t>You should also control the formatting and positioning of text with CSS.</a:t>
            </a:r>
          </a:p>
          <a:p>
            <a:r>
              <a:rPr lang="en-US" sz="2000" dirty="0" smtClean="0"/>
              <a:t>Another item that has been deprecated is the use of color names instead of hexadecimal or RGB numbers to indicate color choice. </a:t>
            </a:r>
          </a:p>
          <a:p>
            <a:pPr marL="0" indent="0">
              <a:buNone/>
            </a:pP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23</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23</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23</a:t>
            </a:fld>
            <a:endParaRPr lang="en-US" sz="2600" b="1" dirty="0">
              <a:solidFill>
                <a:schemeClr val="bg1"/>
              </a:solidFill>
            </a:endParaRPr>
          </a:p>
        </p:txBody>
      </p:sp>
    </p:spTree>
    <p:extLst>
      <p:ext uri="{BB962C8B-B14F-4D97-AF65-F5344CB8AC3E}">
        <p14:creationId xmlns:p14="http://schemas.microsoft.com/office/powerpoint/2010/main" xmlns="" val="98908965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sz="2800" dirty="0" smtClean="0"/>
              <a:t>Objective 2.4 Identify Basic Principles of Website Usability, Readability, and Accessibility (continued)</a:t>
            </a:r>
            <a:endParaRPr lang="en-US" sz="2800" dirty="0"/>
          </a:p>
        </p:txBody>
      </p:sp>
      <p:sp>
        <p:nvSpPr>
          <p:cNvPr id="23556" name="Rectangle 7"/>
          <p:cNvSpPr>
            <a:spLocks noGrp="1" noChangeArrowheads="1"/>
          </p:cNvSpPr>
          <p:nvPr>
            <p:ph idx="1"/>
          </p:nvPr>
        </p:nvSpPr>
        <p:spPr>
          <a:xfrm>
            <a:off x="838200" y="2362200"/>
            <a:ext cx="7693025" cy="3879850"/>
          </a:xfrm>
        </p:spPr>
        <p:txBody>
          <a:bodyPr/>
          <a:lstStyle/>
          <a:p>
            <a:r>
              <a:rPr lang="en-US" sz="2400" b="1" dirty="0" smtClean="0"/>
              <a:t>Demonstrate Knowledge of Text-Formatting Guidelines (continued)</a:t>
            </a:r>
          </a:p>
          <a:p>
            <a:r>
              <a:rPr lang="en-US" sz="2000" dirty="0" smtClean="0"/>
              <a:t>Tables have commonly been used to control the layout of web pages rather than just the presentation of data. </a:t>
            </a:r>
            <a:endParaRPr lang="en-US" sz="2000" dirty="0"/>
          </a:p>
          <a:p>
            <a:r>
              <a:rPr lang="en-US" sz="2000" dirty="0" smtClean="0"/>
              <a:t>If you plan to use tables to control the layout of a web page, it is important to test the table to see if it linearizes, or reads the content in the correct order. </a:t>
            </a:r>
          </a:p>
          <a:p>
            <a:r>
              <a:rPr lang="en-US" sz="2000" dirty="0" smtClean="0"/>
              <a:t>You should design tables using proportional sizing rather than absolute sizing. This allows the user to magnify the table either with specialty accessibility software or magnification options available in the browser.</a:t>
            </a:r>
          </a:p>
          <a:p>
            <a:pPr marL="0" indent="0">
              <a:buNone/>
            </a:pP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24</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24</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24</a:t>
            </a:fld>
            <a:endParaRPr lang="en-US" sz="2600" b="1" dirty="0">
              <a:solidFill>
                <a:schemeClr val="bg1"/>
              </a:solidFill>
            </a:endParaRPr>
          </a:p>
        </p:txBody>
      </p:sp>
    </p:spTree>
    <p:extLst>
      <p:ext uri="{BB962C8B-B14F-4D97-AF65-F5344CB8AC3E}">
        <p14:creationId xmlns:p14="http://schemas.microsoft.com/office/powerpoint/2010/main" xmlns="" val="148421416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sz="2800" dirty="0" smtClean="0"/>
              <a:t>Objective 2.4 Identify Basic Principles of Website Usability, Readability, and Accessibility (continued)</a:t>
            </a:r>
            <a:endParaRPr lang="en-US" sz="2800" dirty="0"/>
          </a:p>
        </p:txBody>
      </p:sp>
      <p:sp>
        <p:nvSpPr>
          <p:cNvPr id="23556" name="Rectangle 7"/>
          <p:cNvSpPr>
            <a:spLocks noGrp="1" noChangeArrowheads="1"/>
          </p:cNvSpPr>
          <p:nvPr>
            <p:ph idx="1"/>
          </p:nvPr>
        </p:nvSpPr>
        <p:spPr>
          <a:xfrm>
            <a:off x="838200" y="2362200"/>
            <a:ext cx="7693025" cy="3879850"/>
          </a:xfrm>
        </p:spPr>
        <p:txBody>
          <a:bodyPr/>
          <a:lstStyle/>
          <a:p>
            <a:r>
              <a:rPr lang="en-US" sz="2400" b="1" dirty="0" smtClean="0"/>
              <a:t>Identify Specific Techniques to Make a Website Accessible</a:t>
            </a:r>
          </a:p>
          <a:p>
            <a:r>
              <a:rPr lang="en-US" sz="2000" dirty="0" smtClean="0"/>
              <a:t>Alternate text provides a text alternative to nontext content on web pages, such as graphics, buttons, movies, and sound.</a:t>
            </a:r>
          </a:p>
          <a:p>
            <a:r>
              <a:rPr lang="en-US" sz="2000" dirty="0" smtClean="0"/>
              <a:t>When creating an image map with hotspot tools, it is important to provide alternate text that will explain its function and make sense out of context for every hotspot created.</a:t>
            </a:r>
          </a:p>
          <a:p>
            <a:r>
              <a:rPr lang="en-US" sz="2000" dirty="0" smtClean="0"/>
              <a:t>When working with text links, it is possible to add alternate text and create keyboard accessibility to activate the links on your page.</a:t>
            </a:r>
          </a:p>
          <a:p>
            <a:pPr marL="0" indent="0">
              <a:buNone/>
            </a:pP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25</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25</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25</a:t>
            </a:fld>
            <a:endParaRPr lang="en-US" sz="2600" b="1" dirty="0">
              <a:solidFill>
                <a:schemeClr val="bg1"/>
              </a:solidFill>
            </a:endParaRPr>
          </a:p>
        </p:txBody>
      </p:sp>
    </p:spTree>
    <p:extLst>
      <p:ext uri="{BB962C8B-B14F-4D97-AF65-F5344CB8AC3E}">
        <p14:creationId xmlns:p14="http://schemas.microsoft.com/office/powerpoint/2010/main" xmlns="" val="72321901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8153400" cy="1143000"/>
          </a:xfrm>
        </p:spPr>
        <p:txBody>
          <a:bodyPr/>
          <a:lstStyle/>
          <a:p>
            <a:r>
              <a:rPr lang="en-US" sz="2200" dirty="0" smtClean="0"/>
              <a:t>Objective 2.5 Demonstrate Knowledge of Flowcharts, Storyboards, and Wireframes to Create Web Pages and a Site Map (Site Index) that Maintain the Planned Website Hierarchy</a:t>
            </a:r>
            <a:endParaRPr lang="en-US" sz="2200" dirty="0"/>
          </a:p>
        </p:txBody>
      </p:sp>
      <p:sp>
        <p:nvSpPr>
          <p:cNvPr id="23556" name="Rectangle 7"/>
          <p:cNvSpPr>
            <a:spLocks noGrp="1" noChangeArrowheads="1"/>
          </p:cNvSpPr>
          <p:nvPr>
            <p:ph idx="1"/>
          </p:nvPr>
        </p:nvSpPr>
        <p:spPr>
          <a:xfrm>
            <a:off x="838200" y="2362200"/>
            <a:ext cx="7693025" cy="1785938"/>
          </a:xfrm>
        </p:spPr>
        <p:txBody>
          <a:bodyPr/>
          <a:lstStyle/>
          <a:p>
            <a:r>
              <a:rPr lang="en-US" sz="2200" dirty="0"/>
              <a:t>When planning a website, the first stage is to create a </a:t>
            </a:r>
            <a:r>
              <a:rPr lang="en-US" sz="2200" dirty="0" smtClean="0"/>
              <a:t>flowchart. A </a:t>
            </a:r>
            <a:r>
              <a:rPr lang="en-US" sz="2200" b="1" dirty="0" smtClean="0"/>
              <a:t>flowchart</a:t>
            </a:r>
            <a:r>
              <a:rPr lang="en-US" sz="2200" dirty="0" smtClean="0"/>
              <a:t> is a visual way to outline your website.</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26</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26</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26</a:t>
            </a:fld>
            <a:endParaRPr lang="en-US" sz="2600" b="1" dirty="0">
              <a:solidFill>
                <a:schemeClr val="bg1"/>
              </a:solidFill>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4999" y="3410868"/>
            <a:ext cx="6329987" cy="2815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6055800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8153400" cy="1143000"/>
          </a:xfrm>
        </p:spPr>
        <p:txBody>
          <a:bodyPr/>
          <a:lstStyle/>
          <a:p>
            <a:r>
              <a:rPr lang="en-US" sz="2200" dirty="0" smtClean="0"/>
              <a:t>Objective 2.5 Demonstrate Knowledge of Flowcharts, Storyboards, and Wireframes to Create Web Pages and a Site Map (Site Index) that Maintain the Planned Website Hierarchy (continued)</a:t>
            </a:r>
            <a:endParaRPr lang="en-US" sz="2200" dirty="0"/>
          </a:p>
        </p:txBody>
      </p:sp>
      <p:sp>
        <p:nvSpPr>
          <p:cNvPr id="23556" name="Rectangle 7"/>
          <p:cNvSpPr>
            <a:spLocks noGrp="1" noChangeArrowheads="1"/>
          </p:cNvSpPr>
          <p:nvPr>
            <p:ph idx="1"/>
          </p:nvPr>
        </p:nvSpPr>
        <p:spPr>
          <a:xfrm>
            <a:off x="838200" y="2362200"/>
            <a:ext cx="7693025" cy="3276600"/>
          </a:xfrm>
        </p:spPr>
        <p:txBody>
          <a:bodyPr/>
          <a:lstStyle/>
          <a:p>
            <a:r>
              <a:rPr lang="en-US" sz="2400" dirty="0" smtClean="0"/>
              <a:t>The next stage is to create a wireframe that shows the layout for each page.</a:t>
            </a:r>
          </a:p>
          <a:p>
            <a:r>
              <a:rPr lang="en-US" sz="2400" dirty="0" smtClean="0"/>
              <a:t>The final stage is to create a storyboard. </a:t>
            </a:r>
            <a:endParaRPr lang="en-US" sz="2400" dirty="0"/>
          </a:p>
          <a:p>
            <a:r>
              <a:rPr lang="en-US" sz="2400" dirty="0" smtClean="0"/>
              <a:t>A storyboard uses the information from the flowchart and the wireframe to provide details for each page in a website, breaking down the plans for the site into manageable pieces.</a:t>
            </a:r>
          </a:p>
          <a:p>
            <a:endParaRPr lang="en-US" sz="24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27</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27</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27</a:t>
            </a:fld>
            <a:endParaRPr lang="en-US" sz="2600" b="1" dirty="0">
              <a:solidFill>
                <a:schemeClr val="bg1"/>
              </a:solidFill>
            </a:endParaRPr>
          </a:p>
        </p:txBody>
      </p:sp>
    </p:spTree>
    <p:extLst>
      <p:ext uri="{BB962C8B-B14F-4D97-AF65-F5344CB8AC3E}">
        <p14:creationId xmlns:p14="http://schemas.microsoft.com/office/powerpoint/2010/main" xmlns="" val="23678634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8153400" cy="1143000"/>
          </a:xfrm>
        </p:spPr>
        <p:txBody>
          <a:bodyPr/>
          <a:lstStyle/>
          <a:p>
            <a:r>
              <a:rPr lang="en-US" sz="2200" dirty="0" smtClean="0"/>
              <a:t>Objective 2.5 Demonstrate Knowledge of Flowcharts, Storyboards, and Wireframes to Create Web Pages and a Site Map (Site Index) that Maintain the Planned Website Hierarchy (continued)</a:t>
            </a:r>
            <a:endParaRPr lang="en-US" sz="2200" dirty="0"/>
          </a:p>
        </p:txBody>
      </p:sp>
      <p:sp>
        <p:nvSpPr>
          <p:cNvPr id="23556" name="Rectangle 7"/>
          <p:cNvSpPr>
            <a:spLocks noGrp="1" noChangeArrowheads="1"/>
          </p:cNvSpPr>
          <p:nvPr>
            <p:ph idx="1"/>
          </p:nvPr>
        </p:nvSpPr>
        <p:spPr>
          <a:xfrm>
            <a:off x="838201" y="2362200"/>
            <a:ext cx="3962400" cy="3276600"/>
          </a:xfrm>
        </p:spPr>
        <p:txBody>
          <a:bodyPr/>
          <a:lstStyle/>
          <a:p>
            <a:r>
              <a:rPr lang="en-US" sz="2400" dirty="0" smtClean="0"/>
              <a:t>On a storyboard, it is a good idea to show how each page will be organized with the headings, content, links, graphics, and the name of the page.</a:t>
            </a:r>
          </a:p>
          <a:p>
            <a:endParaRPr lang="en-US" sz="24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28</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28</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28</a:t>
            </a:fld>
            <a:endParaRPr lang="en-US" sz="2600" b="1" dirty="0">
              <a:solidFill>
                <a:schemeClr val="bg1"/>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29536" y="2514600"/>
            <a:ext cx="2855112" cy="35051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7056471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sz="2800" dirty="0" smtClean="0"/>
              <a:t>Objective 2.6 Communicate with Others About Design and Content Plans</a:t>
            </a:r>
            <a:endParaRPr lang="en-US" sz="2800" dirty="0"/>
          </a:p>
        </p:txBody>
      </p:sp>
      <p:sp>
        <p:nvSpPr>
          <p:cNvPr id="23556" name="Rectangle 7"/>
          <p:cNvSpPr>
            <a:spLocks noGrp="1" noChangeArrowheads="1"/>
          </p:cNvSpPr>
          <p:nvPr>
            <p:ph idx="1"/>
          </p:nvPr>
        </p:nvSpPr>
        <p:spPr>
          <a:xfrm>
            <a:off x="838200" y="2362200"/>
            <a:ext cx="7693025" cy="1785938"/>
          </a:xfrm>
        </p:spPr>
        <p:txBody>
          <a:bodyPr/>
          <a:lstStyle/>
          <a:p>
            <a:r>
              <a:rPr lang="en-US" sz="2400" dirty="0" smtClean="0"/>
              <a:t>Your project should have a project manager to oversee the communication process and to help keep individuals on task and on time.</a:t>
            </a:r>
          </a:p>
          <a:p>
            <a:r>
              <a:rPr lang="en-US" sz="2400" dirty="0" smtClean="0"/>
              <a:t>It is extremely important to be honest with your team and to work together to meet deadlines.</a:t>
            </a:r>
          </a:p>
          <a:p>
            <a:r>
              <a:rPr lang="en-US" sz="2400" dirty="0" smtClean="0"/>
              <a:t>One problem that arises in the development process is called scope creep. </a:t>
            </a:r>
            <a:r>
              <a:rPr lang="en-US" sz="2400" b="1" dirty="0" smtClean="0"/>
              <a:t>Scope creep </a:t>
            </a:r>
            <a:r>
              <a:rPr lang="en-US" sz="2400" dirty="0" smtClean="0"/>
              <a:t>refers to changes in the requirements of the project as the project is being constructed. </a:t>
            </a:r>
          </a:p>
          <a:p>
            <a:endParaRPr lang="en-US" sz="2400" b="1" dirty="0" smtClean="0"/>
          </a:p>
          <a:p>
            <a:pPr marL="0" indent="0">
              <a:buNone/>
            </a:pP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29</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29</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29</a:t>
            </a:fld>
            <a:endParaRPr lang="en-US" sz="2600" b="1" dirty="0">
              <a:solidFill>
                <a:schemeClr val="bg1"/>
              </a:solidFill>
            </a:endParaRPr>
          </a:p>
        </p:txBody>
      </p:sp>
    </p:spTree>
    <p:extLst>
      <p:ext uri="{BB962C8B-B14F-4D97-AF65-F5344CB8AC3E}">
        <p14:creationId xmlns:p14="http://schemas.microsoft.com/office/powerpoint/2010/main" xmlns="" val="156741494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(continued)</a:t>
            </a:r>
            <a:endParaRPr lang="en-US" dirty="0"/>
          </a:p>
        </p:txBody>
      </p:sp>
      <p:sp>
        <p:nvSpPr>
          <p:cNvPr id="3" name="Content Placeholder 2"/>
          <p:cNvSpPr>
            <a:spLocks noGrp="1"/>
          </p:cNvSpPr>
          <p:nvPr>
            <p:ph idx="1"/>
          </p:nvPr>
        </p:nvSpPr>
        <p:spPr/>
        <p:txBody>
          <a:bodyPr/>
          <a:lstStyle/>
          <a:p>
            <a:pPr lvl="0"/>
            <a:r>
              <a:rPr lang="en-US" sz="2600" dirty="0"/>
              <a:t>Demonstrate knowledge of flowcharts, storyboards</a:t>
            </a:r>
            <a:r>
              <a:rPr lang="en-US" sz="2600" dirty="0" smtClean="0"/>
              <a:t>, and </a:t>
            </a:r>
            <a:r>
              <a:rPr lang="en-US" sz="2600" dirty="0"/>
              <a:t>wireframes to create web pages and a site map that maintains the planned website </a:t>
            </a:r>
            <a:r>
              <a:rPr lang="en-US" sz="2600" dirty="0" smtClean="0"/>
              <a:t>hierarchy</a:t>
            </a:r>
            <a:r>
              <a:rPr lang="en-US" sz="2600" dirty="0"/>
              <a:t>.</a:t>
            </a:r>
          </a:p>
          <a:p>
            <a:pPr lvl="0"/>
            <a:r>
              <a:rPr lang="en-US" sz="2600" dirty="0" smtClean="0"/>
              <a:t>Communicate with others about design and content plans.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3</a:t>
            </a:fld>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dirty="0" smtClean="0"/>
              <a:t>Summary</a:t>
            </a:r>
            <a:endParaRPr lang="en-US" dirty="0"/>
          </a:p>
        </p:txBody>
      </p:sp>
      <p:sp>
        <p:nvSpPr>
          <p:cNvPr id="23556" name="Rectangle 7"/>
          <p:cNvSpPr>
            <a:spLocks noGrp="1" noChangeArrowheads="1"/>
          </p:cNvSpPr>
          <p:nvPr>
            <p:ph idx="1"/>
          </p:nvPr>
        </p:nvSpPr>
        <p:spPr>
          <a:xfrm>
            <a:off x="838200" y="2362200"/>
            <a:ext cx="7693025" cy="1785938"/>
          </a:xfrm>
        </p:spPr>
        <p:txBody>
          <a:bodyPr/>
          <a:lstStyle/>
          <a:p>
            <a:r>
              <a:rPr lang="en-US" sz="2600" dirty="0" smtClean="0"/>
              <a:t>Objective 2.1 </a:t>
            </a:r>
            <a:r>
              <a:rPr lang="en-US" sz="2400" dirty="0"/>
              <a:t>Identify Best Practices for Designing a </a:t>
            </a:r>
            <a:r>
              <a:rPr lang="en-US" sz="2400" dirty="0" smtClean="0"/>
              <a:t>Website</a:t>
            </a:r>
          </a:p>
          <a:p>
            <a:r>
              <a:rPr lang="en-US" sz="2600" dirty="0" smtClean="0"/>
              <a:t>Objective 2.2 </a:t>
            </a:r>
            <a:r>
              <a:rPr lang="en-US" sz="2400" dirty="0"/>
              <a:t>Produce Website Designs that Work Equally Well Regardless of Operating System or Web </a:t>
            </a:r>
            <a:r>
              <a:rPr lang="en-US" sz="2400" dirty="0" smtClean="0"/>
              <a:t>Browser</a:t>
            </a:r>
          </a:p>
          <a:p>
            <a:r>
              <a:rPr lang="en-US" sz="2600" dirty="0" smtClean="0"/>
              <a:t>Objective 2.3 </a:t>
            </a:r>
            <a:r>
              <a:rPr lang="en-US" sz="2400" dirty="0"/>
              <a:t>Demonstrate Knowledge of Page Layout Design Concepts and </a:t>
            </a:r>
            <a:r>
              <a:rPr lang="en-US" sz="2400" dirty="0" smtClean="0"/>
              <a:t>Principles</a:t>
            </a:r>
          </a:p>
          <a:p>
            <a:r>
              <a:rPr lang="en-US" sz="2600" dirty="0" smtClean="0"/>
              <a:t>Objective 2.4 </a:t>
            </a:r>
            <a:r>
              <a:rPr lang="en-US" sz="2400" dirty="0"/>
              <a:t>Identify Basic Principles of Website Usability, Readability, and Accessibility</a:t>
            </a:r>
            <a:endParaRPr lang="en-US" sz="2600" dirty="0" smtClean="0"/>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30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30</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30</a:t>
            </a:fld>
            <a:endParaRPr lang="en-US" sz="2600" b="1" dirty="0">
              <a:solidFill>
                <a:schemeClr val="bg1"/>
              </a:solidFill>
            </a:endParaRPr>
          </a:p>
        </p:txBody>
      </p:sp>
    </p:spTree>
    <p:extLst>
      <p:ext uri="{BB962C8B-B14F-4D97-AF65-F5344CB8AC3E}">
        <p14:creationId xmlns:p14="http://schemas.microsoft.com/office/powerpoint/2010/main" xmlns="" val="296066494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dirty="0" smtClean="0"/>
              <a:t>Summary (continued)</a:t>
            </a:r>
            <a:endParaRPr lang="en-US" dirty="0"/>
          </a:p>
        </p:txBody>
      </p:sp>
      <p:sp>
        <p:nvSpPr>
          <p:cNvPr id="23556" name="Rectangle 7"/>
          <p:cNvSpPr>
            <a:spLocks noGrp="1" noChangeArrowheads="1"/>
          </p:cNvSpPr>
          <p:nvPr>
            <p:ph idx="1"/>
          </p:nvPr>
        </p:nvSpPr>
        <p:spPr>
          <a:xfrm>
            <a:off x="838200" y="2362200"/>
            <a:ext cx="7693025" cy="2895600"/>
          </a:xfrm>
        </p:spPr>
        <p:txBody>
          <a:bodyPr/>
          <a:lstStyle/>
          <a:p>
            <a:r>
              <a:rPr lang="en-US" sz="2600" dirty="0" smtClean="0"/>
              <a:t>Objective 2.5 </a:t>
            </a:r>
            <a:r>
              <a:rPr lang="en-US" sz="2400" dirty="0"/>
              <a:t>Demonstrate Knowledge of Flowcharts, Storyboards, and Wireframes to Create Web Pages and a Site Map (Site Index) that Maintain the Planned Website Hierarchy </a:t>
            </a:r>
            <a:endParaRPr lang="en-US" sz="2400" dirty="0" smtClean="0"/>
          </a:p>
          <a:p>
            <a:r>
              <a:rPr lang="en-US" sz="2600" dirty="0" smtClean="0"/>
              <a:t>Objective 2.6 Communicate with Others about Design and Content Plans</a:t>
            </a:r>
          </a:p>
          <a:p>
            <a:endParaRPr lang="en-US" sz="2400" dirty="0" smtClean="0"/>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31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31</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31</a:t>
            </a:fld>
            <a:endParaRPr lang="en-US" sz="2600" b="1" dirty="0">
              <a:solidFill>
                <a:schemeClr val="bg1"/>
              </a:solidFill>
            </a:endParaRPr>
          </a:p>
        </p:txBody>
      </p:sp>
    </p:spTree>
    <p:extLst>
      <p:ext uri="{BB962C8B-B14F-4D97-AF65-F5344CB8AC3E}">
        <p14:creationId xmlns:p14="http://schemas.microsoft.com/office/powerpoint/2010/main" xmlns="" val="148409016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sz="half" idx="1"/>
          </p:nvPr>
        </p:nvSpPr>
        <p:spPr/>
        <p:txBody>
          <a:bodyPr/>
          <a:lstStyle/>
          <a:p>
            <a:pPr eaLnBrk="1" hangingPunct="1"/>
            <a:r>
              <a:rPr lang="en-US" dirty="0" smtClean="0"/>
              <a:t>Cascading Style Sheets (CSS)</a:t>
            </a:r>
          </a:p>
          <a:p>
            <a:pPr eaLnBrk="1" hangingPunct="1"/>
            <a:r>
              <a:rPr lang="en-US" dirty="0" smtClean="0"/>
              <a:t>deprecated</a:t>
            </a:r>
          </a:p>
          <a:p>
            <a:r>
              <a:rPr lang="en-US" dirty="0" smtClean="0"/>
              <a:t>div element</a:t>
            </a:r>
            <a:endParaRPr lang="en-US" dirty="0"/>
          </a:p>
          <a:p>
            <a:r>
              <a:rPr lang="en-US" dirty="0" smtClean="0"/>
              <a:t>fixed layout</a:t>
            </a:r>
            <a:endParaRPr lang="en-US" dirty="0"/>
          </a:p>
          <a:p>
            <a:r>
              <a:rPr lang="en-US" dirty="0" smtClean="0"/>
              <a:t>flowchart</a:t>
            </a:r>
            <a:endParaRPr lang="en-US" dirty="0"/>
          </a:p>
          <a:p>
            <a:r>
              <a:rPr lang="en-US" dirty="0"/>
              <a:t>h</a:t>
            </a:r>
            <a:r>
              <a:rPr lang="en-US" dirty="0" smtClean="0"/>
              <a:t>orizontal rule</a:t>
            </a:r>
            <a:endParaRPr lang="en-US" dirty="0"/>
          </a:p>
        </p:txBody>
      </p:sp>
      <p:sp>
        <p:nvSpPr>
          <p:cNvPr id="20486" name="Rectangle 4"/>
          <p:cNvSpPr>
            <a:spLocks noGrp="1" noChangeArrowheads="1"/>
          </p:cNvSpPr>
          <p:nvPr>
            <p:ph sz="half" idx="2"/>
          </p:nvPr>
        </p:nvSpPr>
        <p:spPr/>
        <p:txBody>
          <a:bodyPr/>
          <a:lstStyle/>
          <a:p>
            <a:r>
              <a:rPr lang="en-US" dirty="0" smtClean="0"/>
              <a:t>library object</a:t>
            </a:r>
            <a:endParaRPr lang="en-US" dirty="0"/>
          </a:p>
          <a:p>
            <a:r>
              <a:rPr lang="en-US" dirty="0" smtClean="0"/>
              <a:t>liquid layout</a:t>
            </a:r>
            <a:endParaRPr lang="en-US" dirty="0"/>
          </a:p>
          <a:p>
            <a:r>
              <a:rPr lang="en-US" dirty="0" smtClean="0"/>
              <a:t>scope creep</a:t>
            </a:r>
            <a:endParaRPr lang="en-US" dirty="0"/>
          </a:p>
          <a:p>
            <a:r>
              <a:rPr lang="en-US" dirty="0" smtClean="0"/>
              <a:t>storyboard</a:t>
            </a:r>
            <a:endParaRPr lang="en-US" dirty="0"/>
          </a:p>
          <a:p>
            <a:r>
              <a:rPr lang="en-US" dirty="0" smtClean="0"/>
              <a:t>styles</a:t>
            </a:r>
          </a:p>
          <a:p>
            <a:r>
              <a:rPr lang="en-US" dirty="0" smtClean="0"/>
              <a:t>template</a:t>
            </a:r>
            <a:endParaRPr lang="en-US" dirty="0"/>
          </a:p>
          <a:p>
            <a:pPr marL="0" indent="0" eaLnBrk="1" hangingPunct="1">
              <a:buNone/>
            </a:pPr>
            <a:endParaRPr lang="en-US" dirty="0" smtClean="0"/>
          </a:p>
        </p:txBody>
      </p:sp>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4</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4</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4</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838200" y="762000"/>
            <a:ext cx="8001000" cy="1143000"/>
          </a:xfrm>
        </p:spPr>
        <p:txBody>
          <a:bodyPr/>
          <a:lstStyle/>
          <a:p>
            <a:pPr eaLnBrk="1" hangingPunct="1"/>
            <a:r>
              <a:rPr lang="en-US" dirty="0" smtClean="0"/>
              <a:t>Domain 2.0 Planning Site Design and Page Layout</a:t>
            </a:r>
          </a:p>
        </p:txBody>
      </p:sp>
      <p:sp>
        <p:nvSpPr>
          <p:cNvPr id="21509" name="Rectangle 3"/>
          <p:cNvSpPr>
            <a:spLocks noGrp="1" noChangeArrowheads="1"/>
          </p:cNvSpPr>
          <p:nvPr>
            <p:ph idx="1"/>
          </p:nvPr>
        </p:nvSpPr>
        <p:spPr>
          <a:xfrm>
            <a:off x="838200" y="2362200"/>
            <a:ext cx="7693025" cy="3962400"/>
          </a:xfrm>
        </p:spPr>
        <p:txBody>
          <a:bodyPr/>
          <a:lstStyle/>
          <a:p>
            <a:pPr eaLnBrk="1" hangingPunct="1"/>
            <a:r>
              <a:rPr lang="en-US" dirty="0" smtClean="0"/>
              <a:t>This domain focuses on planning site design and page layout.</a:t>
            </a:r>
          </a:p>
          <a:p>
            <a:pPr eaLnBrk="1" hangingPunct="1"/>
            <a:endParaRPr lang="en-US" dirty="0" smtClean="0"/>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5</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5</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5</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a:t>
            </a:r>
          </a:p>
        </p:txBody>
      </p:sp>
      <p:sp>
        <p:nvSpPr>
          <p:cNvPr id="22532" name="Rectangle 7"/>
          <p:cNvSpPr>
            <a:spLocks noGrp="1" noChangeArrowheads="1"/>
          </p:cNvSpPr>
          <p:nvPr>
            <p:ph idx="1"/>
          </p:nvPr>
        </p:nvSpPr>
        <p:spPr>
          <a:xfrm>
            <a:off x="838200" y="2362200"/>
            <a:ext cx="7693025" cy="3429000"/>
          </a:xfrm>
        </p:spPr>
        <p:txBody>
          <a:bodyPr/>
          <a:lstStyle/>
          <a:p>
            <a:r>
              <a:rPr lang="en-US" sz="2600" b="1" dirty="0" smtClean="0"/>
              <a:t>Demonstrate Consistency</a:t>
            </a:r>
          </a:p>
          <a:p>
            <a:r>
              <a:rPr lang="en-US" sz="2600" dirty="0" smtClean="0"/>
              <a:t>Your website demonstrates consistency by using the same layout on all pages.</a:t>
            </a:r>
          </a:p>
          <a:p>
            <a:r>
              <a:rPr lang="en-US" sz="2600" dirty="0" smtClean="0"/>
              <a:t>You can achieve a consistent layout by placing navigation buttons or menus in the same place.</a:t>
            </a:r>
          </a:p>
          <a:p>
            <a:r>
              <a:rPr lang="en-US" sz="2600" dirty="0" smtClean="0"/>
              <a:t>You can demonstrate consistency by using the same colors and fonts on every page.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693025" cy="3429000"/>
          </a:xfrm>
        </p:spPr>
        <p:txBody>
          <a:bodyPr/>
          <a:lstStyle/>
          <a:p>
            <a:r>
              <a:rPr lang="en-US" sz="2600" b="1" dirty="0" smtClean="0"/>
              <a:t>Useful Techniques to Maintain Consistency</a:t>
            </a:r>
          </a:p>
          <a:p>
            <a:r>
              <a:rPr lang="en-US" sz="2600" dirty="0" smtClean="0"/>
              <a:t>Some of the techniques you can commonly use to maintain consistency in a website include using templates and </a:t>
            </a:r>
            <a:r>
              <a:rPr lang="en-US" sz="2600" b="1" dirty="0" smtClean="0"/>
              <a:t>Cascading Style Sheets (CSS), </a:t>
            </a:r>
            <a:r>
              <a:rPr lang="en-US" sz="2600" dirty="0" smtClean="0"/>
              <a:t>which are also known as </a:t>
            </a:r>
            <a:r>
              <a:rPr lang="en-US" sz="2600" b="1" dirty="0" smtClean="0"/>
              <a:t>styles</a:t>
            </a:r>
            <a:r>
              <a:rPr lang="en-US" sz="2600" dirty="0" smtClean="0"/>
              <a:t>.</a:t>
            </a:r>
          </a:p>
          <a:p>
            <a:r>
              <a:rPr lang="en-US" sz="2600" dirty="0" smtClean="0"/>
              <a:t>Reusing assets such as library objects can also achieve a consistent look.</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29510351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1" y="2362200"/>
            <a:ext cx="3352799" cy="3879850"/>
          </a:xfrm>
        </p:spPr>
        <p:txBody>
          <a:bodyPr/>
          <a:lstStyle/>
          <a:p>
            <a:r>
              <a:rPr lang="en-US" sz="2400" b="1" dirty="0" smtClean="0"/>
              <a:t>Useful Techniques to Maintain Consistency (continued)</a:t>
            </a:r>
          </a:p>
          <a:p>
            <a:r>
              <a:rPr lang="en-US" sz="2400" dirty="0"/>
              <a:t>A </a:t>
            </a:r>
            <a:r>
              <a:rPr lang="en-US" sz="2400" b="1" dirty="0"/>
              <a:t>template</a:t>
            </a:r>
            <a:r>
              <a:rPr lang="en-US" sz="2400" dirty="0"/>
              <a:t> is a master page that you create and then reuse to maintain a consistent layout or style.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38600" y="2514600"/>
            <a:ext cx="4805363" cy="3020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175498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8077200" cy="3429000"/>
          </a:xfrm>
        </p:spPr>
        <p:txBody>
          <a:bodyPr/>
          <a:lstStyle/>
          <a:p>
            <a:r>
              <a:rPr lang="en-US" sz="2400" b="1" dirty="0" smtClean="0"/>
              <a:t>Useful Techniques to Maintain Consistency (continued)</a:t>
            </a:r>
          </a:p>
          <a:p>
            <a:r>
              <a:rPr lang="en-US" sz="2400" dirty="0" smtClean="0"/>
              <a:t>Library objects are reusable assets that are maintained in the Assets panel in the Library category. You can use them with templates or in the place of a template.</a:t>
            </a:r>
          </a:p>
          <a:p>
            <a:r>
              <a:rPr lang="en-US" sz="2400" b="1" dirty="0" smtClean="0"/>
              <a:t>Identify the Benefits of Consistency</a:t>
            </a:r>
          </a:p>
          <a:p>
            <a:r>
              <a:rPr lang="en-US" sz="2400" dirty="0" smtClean="0"/>
              <a:t>A consistent design between pages of a website improves the usability and accessibility for the user.</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xmlns="" val="19998685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ACA theme">
  <a:themeElements>
    <a:clrScheme name="Custom 15">
      <a:dk1>
        <a:sysClr val="windowText" lastClr="000000"/>
      </a:dk1>
      <a:lt1>
        <a:sysClr val="window" lastClr="FFFFFF"/>
      </a:lt1>
      <a:dk2>
        <a:srgbClr val="194431"/>
      </a:dk2>
      <a:lt2>
        <a:srgbClr val="F0E6C3"/>
      </a:lt2>
      <a:accent1>
        <a:srgbClr val="F80F0C"/>
      </a:accent1>
      <a:accent2>
        <a:srgbClr val="000000"/>
      </a:accent2>
      <a:accent3>
        <a:srgbClr val="F83500"/>
      </a:accent3>
      <a:accent4>
        <a:srgbClr val="8B723D"/>
      </a:accent4>
      <a:accent5>
        <a:srgbClr val="818B3D"/>
      </a:accent5>
      <a:accent6>
        <a:srgbClr val="586215"/>
      </a:accent6>
      <a:hlink>
        <a:srgbClr val="FF621D"/>
      </a:hlink>
      <a:folHlink>
        <a:srgbClr val="F3D26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ACA theme.thmx</Template>
  <TotalTime>9533</TotalTime>
  <Words>2098</Words>
  <Application>Microsoft Office PowerPoint</Application>
  <PresentationFormat>On-screen Show (4:3)</PresentationFormat>
  <Paragraphs>240</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ACA theme</vt:lpstr>
      <vt:lpstr>Dreamweaver Domain 2: Planning Site Design and Page Layout</vt:lpstr>
      <vt:lpstr>Objectives</vt:lpstr>
      <vt:lpstr>Objectives (continued)</vt:lpstr>
      <vt:lpstr>Vocabulary</vt:lpstr>
      <vt:lpstr>Domain 2.0 Planning Site Design and Page Layout</vt:lpstr>
      <vt:lpstr>Objective 2.1 Identify Best Practices for Designing a Website</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2.2 Produce Website Designs that Work Equally Well Regardless of Operating System or Web Browser</vt:lpstr>
      <vt:lpstr>Objective 2.2 Produce Website Designs that Work Equally Well Regardless of Operating System or Web Browser (continued)</vt:lpstr>
      <vt:lpstr>Objective 2.2 Produce Website Designs that Work Equally Well Regardless of Operating System or Web Browser (continued)</vt:lpstr>
      <vt:lpstr>Objective 2.2 Produce Website Designs that Work Equally Well Regardless of Operating System or Web Browser (continued)</vt:lpstr>
      <vt:lpstr>Objective 2.3 Demonstrate Knowledge of Page Layout Design Concepts and Principles</vt:lpstr>
      <vt:lpstr>Objective 2.4 Identify Basic Principles of Website Usability, Readability, and Accessibility</vt:lpstr>
      <vt:lpstr>Objective 2.4 Identify Basic Principles of Website Usability, Readability, and Accessibility (continued)</vt:lpstr>
      <vt:lpstr>Objective 2.4 Identify Basic Principles of Website Usability, Readability, and Accessibility (continued)</vt:lpstr>
      <vt:lpstr>Objective 2.4 Identify Basic Principles of Website Usability, Readability, and Accessibility (continued)</vt:lpstr>
      <vt:lpstr>Objective 2.5 Demonstrate Knowledge of Flowcharts, Storyboards, and Wireframes to Create Web Pages and a Site Map (Site Index) that Maintain the Planned Website Hierarchy</vt:lpstr>
      <vt:lpstr>Objective 2.5 Demonstrate Knowledge of Flowcharts, Storyboards, and Wireframes to Create Web Pages and a Site Map (Site Index) that Maintain the Planned Website Hierarchy (continued)</vt:lpstr>
      <vt:lpstr>Objective 2.5 Demonstrate Knowledge of Flowcharts, Storyboards, and Wireframes to Create Web Pages and a Site Map (Site Index) that Maintain the Planned Website Hierarchy (continued)</vt:lpstr>
      <vt:lpstr>Objective 2.6 Communicate with Others About Design and Content Plans</vt:lpstr>
      <vt:lpstr>Summary</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1.0 Setting Project Requirements</dc:title>
  <dc:creator>Your Name</dc:creator>
  <cp:lastModifiedBy>Backup</cp:lastModifiedBy>
  <cp:revision>213</cp:revision>
  <dcterms:created xsi:type="dcterms:W3CDTF">2001-06-11T01:47:29Z</dcterms:created>
  <dcterms:modified xsi:type="dcterms:W3CDTF">2011-12-21T14:27:45Z</dcterms:modified>
</cp:coreProperties>
</file>