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8"/>
  </p:notesMasterIdLst>
  <p:handoutMasterIdLst>
    <p:handoutMasterId r:id="rId19"/>
  </p:handoutMasterIdLst>
  <p:sldIdLst>
    <p:sldId id="371" r:id="rId2"/>
    <p:sldId id="325" r:id="rId3"/>
    <p:sldId id="300" r:id="rId4"/>
    <p:sldId id="266" r:id="rId5"/>
    <p:sldId id="303" r:id="rId6"/>
    <p:sldId id="366" r:id="rId7"/>
    <p:sldId id="346" r:id="rId8"/>
    <p:sldId id="367" r:id="rId9"/>
    <p:sldId id="354" r:id="rId10"/>
    <p:sldId id="368" r:id="rId11"/>
    <p:sldId id="353" r:id="rId12"/>
    <p:sldId id="369" r:id="rId13"/>
    <p:sldId id="363" r:id="rId14"/>
    <p:sldId id="358" r:id="rId15"/>
    <p:sldId id="370" r:id="rId16"/>
    <p:sldId id="365"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homson" initials="" lastIdx="5" clrIdx="0"/>
  <p:cmAuthor id="1" name="Amanda Lyons" initials="AL"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99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60" autoAdjust="0"/>
    <p:restoredTop sz="94575" autoAdjust="0"/>
  </p:normalViewPr>
  <p:slideViewPr>
    <p:cSldViewPr>
      <p:cViewPr>
        <p:scale>
          <a:sx n="70" d="100"/>
          <a:sy n="70" d="100"/>
        </p:scale>
        <p:origin x="-40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47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52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dirty="0"/>
          </a:p>
        </p:txBody>
      </p:sp>
      <p:sp>
        <p:nvSpPr>
          <p:cNvPr id="553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53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B2D429BD-1133-42FE-93F1-23729BF5E951}" type="slidenum">
              <a:rPr lang="en-US"/>
              <a:pPr>
                <a:defRPr/>
              </a:pPr>
              <a:t>‹#›</a:t>
            </a:fld>
            <a:endParaRPr lang="en-US" dirty="0"/>
          </a:p>
        </p:txBody>
      </p:sp>
    </p:spTree>
    <p:extLst>
      <p:ext uri="{BB962C8B-B14F-4D97-AF65-F5344CB8AC3E}">
        <p14:creationId xmlns:p14="http://schemas.microsoft.com/office/powerpoint/2010/main" xmlns="" val="3684282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73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73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73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73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3CD0AB61-4F84-4EF4-A06E-CB18CE7E7D47}" type="slidenum">
              <a:rPr lang="en-US"/>
              <a:pPr>
                <a:defRPr/>
              </a:pPr>
              <a:t>‹#›</a:t>
            </a:fld>
            <a:endParaRPr lang="en-US" dirty="0"/>
          </a:p>
        </p:txBody>
      </p:sp>
    </p:spTree>
    <p:extLst>
      <p:ext uri="{BB962C8B-B14F-4D97-AF65-F5344CB8AC3E}">
        <p14:creationId xmlns:p14="http://schemas.microsoft.com/office/powerpoint/2010/main" xmlns="" val="34370899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p:spPr>
        <p:txBody>
          <a:bodyPr/>
          <a:lstStyle/>
          <a:p>
            <a:endParaRPr lang="en-US" dirty="0" smtClean="0"/>
          </a:p>
        </p:txBody>
      </p:sp>
      <p:sp>
        <p:nvSpPr>
          <p:cNvPr id="19459" name="Slide Number Placeholder 3"/>
          <p:cNvSpPr>
            <a:spLocks noGrp="1"/>
          </p:cNvSpPr>
          <p:nvPr>
            <p:ph type="sldNum" sz="quarter" idx="5"/>
          </p:nvPr>
        </p:nvSpPr>
        <p:spPr>
          <a:noFill/>
        </p:spPr>
        <p:txBody>
          <a:bodyPr/>
          <a:lstStyle/>
          <a:p>
            <a:fld id="{8F2F699D-837F-4A61-B534-54F56031EB4C}" type="slidenum">
              <a:rPr lang="en-US" smtClean="0"/>
              <a:pPr/>
              <a:t>1</a:t>
            </a:fld>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p:spPr>
        <p:txBody>
          <a:bodyPr/>
          <a:lstStyle/>
          <a:p>
            <a:endParaRPr lang="en-US" dirty="0" smtClean="0"/>
          </a:p>
        </p:txBody>
      </p:sp>
      <p:sp>
        <p:nvSpPr>
          <p:cNvPr id="19459" name="Slide Number Placeholder 3"/>
          <p:cNvSpPr>
            <a:spLocks noGrp="1"/>
          </p:cNvSpPr>
          <p:nvPr>
            <p:ph type="sldNum" sz="quarter" idx="5"/>
          </p:nvPr>
        </p:nvSpPr>
        <p:spPr>
          <a:noFill/>
        </p:spPr>
        <p:txBody>
          <a:bodyPr/>
          <a:lstStyle/>
          <a:p>
            <a:fld id="{8F2F699D-837F-4A61-B534-54F56031EB4C}" type="slidenum">
              <a:rPr lang="en-US" smtClean="0"/>
              <a:pPr/>
              <a:t>2</a:t>
            </a:fld>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rgbClr val="009999"/>
            </a:solidFill>
            <a:ln w="9525">
              <a:noFill/>
              <a:miter lim="800000"/>
              <a:headEnd/>
              <a:tailEnd/>
            </a:ln>
          </p:spPr>
          <p:txBody>
            <a:bodyPr wrap="none" anchor="ctr"/>
            <a:lstStyle/>
            <a:p>
              <a:pPr algn="ctr">
                <a:defRPr/>
              </a:pPr>
              <a:endParaRPr kumimoji="1" lang="en-US" sz="2400" dirty="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lgn="ctr">
                <a:defRPr/>
              </a:pPr>
              <a:endParaRPr kumimoji="1" lang="en-US" sz="2400" dirty="0">
                <a:latin typeface="Times New Roman" pitchFamily="18"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sp>
        <p:nvSpPr>
          <p:cNvPr id="70664"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smtClean="0"/>
              <a:t>Click to edit Master subtitle style</a:t>
            </a:r>
            <a:endParaRPr lang="en-US"/>
          </a:p>
        </p:txBody>
      </p:sp>
      <p:sp>
        <p:nvSpPr>
          <p:cNvPr id="70668"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smtClean="0"/>
              <a:t>Click to edit Master title style</a:t>
            </a:r>
            <a:endParaRPr lang="en-US"/>
          </a:p>
        </p:txBody>
      </p:sp>
      <p:sp>
        <p:nvSpPr>
          <p:cNvPr id="10" name="Rectangle 11"/>
          <p:cNvSpPr>
            <a:spLocks noGrp="1" noChangeArrowheads="1"/>
          </p:cNvSpPr>
          <p:nvPr>
            <p:ph type="sldNum" sz="quarter" idx="10"/>
          </p:nvPr>
        </p:nvSpPr>
        <p:spPr>
          <a:xfrm>
            <a:off x="76200" y="6248400"/>
            <a:ext cx="587375" cy="488950"/>
          </a:xfrm>
        </p:spPr>
        <p:txBody>
          <a:bodyPr anchorCtr="0"/>
          <a:lstStyle>
            <a:lvl1pPr>
              <a:defRPr/>
            </a:lvl1pPr>
          </a:lstStyle>
          <a:p>
            <a:pPr>
              <a:defRPr/>
            </a:pPr>
            <a:fld id="{4B6C512A-4FF9-4409-89D4-BD2BA896FF9A}"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2F78292F-5660-4066-94DC-8461C13AFFDB}" type="slidenum">
              <a:rPr lang="en-US" smtClean="0"/>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B35409E9-5D2F-4E81-8081-C3E40BA0D253}" type="slidenum">
              <a:rPr lang="en-US" smtClean="0"/>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F0A8BF58-7975-44C6-A4CC-482CE335F725}" type="slidenum">
              <a:rPr lang="en-US" smtClean="0"/>
              <a:pPr>
                <a:defRPr/>
              </a:pPr>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169357B5-0756-4F1C-8CE0-A38FD7FF2699}" type="slidenum">
              <a:rPr lang="en-US" smtClean="0"/>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fld id="{C8C2D2E8-7562-41BB-8E9A-3C48F42FD35E}" type="slidenum">
              <a:rPr lang="en-US" smtClean="0"/>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pPr>
              <a:defRPr/>
            </a:pPr>
            <a:fld id="{0B6EBBC7-2F9B-4A77-B360-D7E7E2C5C221}" type="slidenum">
              <a:rPr lang="en-US" smtClean="0"/>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a:ln/>
        </p:spPr>
        <p:txBody>
          <a:bodyPr/>
          <a:lstStyle>
            <a:lvl1pPr>
              <a:defRPr/>
            </a:lvl1pPr>
          </a:lstStyle>
          <a:p>
            <a:pPr>
              <a:defRPr/>
            </a:pPr>
            <a:fld id="{4C05B63C-D157-4F5A-858D-9224C3AEDD13}" type="slidenum">
              <a:rPr lang="en-US" smtClean="0"/>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a:ln/>
        </p:spPr>
        <p:txBody>
          <a:bodyPr/>
          <a:lstStyle>
            <a:lvl1pPr>
              <a:defRPr/>
            </a:lvl1pPr>
          </a:lstStyle>
          <a:p>
            <a:pPr>
              <a:defRPr/>
            </a:pPr>
            <a:fld id="{DA2523DE-DCFD-4422-A8A5-8EBB08FF8F12}" type="slidenum">
              <a:rPr lang="en-US" smtClean="0"/>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7620000" cy="6858000"/>
            <a:chOff x="0" y="0"/>
            <a:chExt cx="4800" cy="4320"/>
          </a:xfrm>
        </p:grpSpPr>
        <p:grpSp>
          <p:nvGrpSpPr>
            <p:cNvPr id="3" name="Group 3"/>
            <p:cNvGrpSpPr>
              <a:grpSpLocks/>
            </p:cNvGrpSpPr>
            <p:nvPr userDrawn="1"/>
          </p:nvGrpSpPr>
          <p:grpSpPr bwMode="auto">
            <a:xfrm>
              <a:off x="0" y="0"/>
              <a:ext cx="2016" cy="4320"/>
              <a:chOff x="0" y="0"/>
              <a:chExt cx="2016" cy="4320"/>
            </a:xfrm>
          </p:grpSpPr>
          <p:sp>
            <p:nvSpPr>
              <p:cNvPr id="7"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8"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4" name="Group 6"/>
            <p:cNvGrpSpPr>
              <a:grpSpLocks/>
            </p:cNvGrpSpPr>
            <p:nvPr/>
          </p:nvGrpSpPr>
          <p:grpSpPr bwMode="auto">
            <a:xfrm>
              <a:off x="144" y="1248"/>
              <a:ext cx="4656" cy="201"/>
              <a:chOff x="144" y="1248"/>
              <a:chExt cx="4656" cy="201"/>
            </a:xfrm>
          </p:grpSpPr>
          <p:sp>
            <p:nvSpPr>
              <p:cNvPr id="5"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6"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9" name="Text Box 21"/>
          <p:cNvSpPr txBox="1">
            <a:spLocks noChangeArrowheads="1"/>
          </p:cNvSpPr>
          <p:nvPr/>
        </p:nvSpPr>
        <p:spPr bwMode="auto">
          <a:xfrm>
            <a:off x="-3175" y="3276600"/>
            <a:ext cx="492125" cy="2667000"/>
          </a:xfrm>
          <a:prstGeom prst="rect">
            <a:avLst/>
          </a:prstGeom>
          <a:noFill/>
          <a:ln w="9525">
            <a:noFill/>
            <a:miter lim="800000"/>
            <a:headEnd/>
            <a:tailEnd/>
          </a:ln>
          <a:effectLst/>
        </p:spPr>
        <p:txBody>
          <a:bodyPr rot="10800000" vert="eaVert">
            <a:spAutoFit/>
          </a:bodyPr>
          <a:lstStyle/>
          <a:p>
            <a:pPr eaLnBrk="0" hangingPunct="0">
              <a:spcBef>
                <a:spcPct val="50000"/>
              </a:spcBef>
              <a:defRPr/>
            </a:pPr>
            <a:r>
              <a:rPr lang="en-US" sz="2000" b="1" dirty="0"/>
              <a:t>Lesson 1</a:t>
            </a:r>
          </a:p>
        </p:txBody>
      </p:sp>
      <p:sp>
        <p:nvSpPr>
          <p:cNvPr id="10" name="Footer Placeholder 3"/>
          <p:cNvSpPr txBox="1">
            <a:spLocks/>
          </p:cNvSpPr>
          <p:nvPr/>
        </p:nvSpPr>
        <p:spPr bwMode="auto">
          <a:xfrm>
            <a:off x="1676400" y="6230938"/>
            <a:ext cx="7164388" cy="474662"/>
          </a:xfrm>
          <a:prstGeom prst="rect">
            <a:avLst/>
          </a:prstGeom>
          <a:noFill/>
          <a:ln w="9525">
            <a:noFill/>
            <a:miter lim="800000"/>
            <a:headEnd/>
            <a:tailEnd/>
          </a:ln>
          <a:effectLst/>
        </p:spPr>
        <p:txBody>
          <a:bodyPr anchor="b"/>
          <a:lstStyle/>
          <a:p>
            <a:pPr algn="r">
              <a:defRPr/>
            </a:pPr>
            <a:r>
              <a:rPr lang="en-US" b="1" dirty="0">
                <a:latin typeface="Arial" pitchFamily="34" charset="0"/>
              </a:rPr>
              <a:t>CLB: MS Office 2007 Companion</a:t>
            </a:r>
          </a:p>
        </p:txBody>
      </p:sp>
      <p:sp>
        <p:nvSpPr>
          <p:cNvPr id="11" name="Text Box 14"/>
          <p:cNvSpPr txBox="1">
            <a:spLocks noChangeArrowheads="1"/>
          </p:cNvSpPr>
          <p:nvPr/>
        </p:nvSpPr>
        <p:spPr bwMode="auto">
          <a:xfrm>
            <a:off x="914400" y="6400800"/>
            <a:ext cx="3886200" cy="366713"/>
          </a:xfrm>
          <a:prstGeom prst="rect">
            <a:avLst/>
          </a:prstGeom>
          <a:noFill/>
          <a:ln w="9525">
            <a:noFill/>
            <a:miter lim="800000"/>
            <a:headEnd/>
            <a:tailEnd/>
          </a:ln>
          <a:effectLst/>
        </p:spPr>
        <p:txBody>
          <a:bodyPr>
            <a:spAutoFit/>
          </a:bodyPr>
          <a:lstStyle/>
          <a:p>
            <a:pPr eaLnBrk="0" hangingPunct="0">
              <a:spcBef>
                <a:spcPct val="50000"/>
              </a:spcBef>
              <a:defRPr/>
            </a:pPr>
            <a:r>
              <a:rPr lang="en-US" b="1" dirty="0">
                <a:latin typeface="Arial" pitchFamily="34" charset="0"/>
              </a:rPr>
              <a:t>Campbell</a:t>
            </a:r>
          </a:p>
        </p:txBody>
      </p:sp>
      <p:sp>
        <p:nvSpPr>
          <p:cNvPr id="12" name="Slide Number Placeholder 3"/>
          <p:cNvSpPr>
            <a:spLocks noGrp="1"/>
          </p:cNvSpPr>
          <p:nvPr>
            <p:ph type="sldNum" sz="quarter" idx="10"/>
          </p:nvPr>
        </p:nvSpPr>
        <p:spPr/>
        <p:txBody>
          <a:bodyPr/>
          <a:lstStyle>
            <a:lvl1pPr>
              <a:defRPr/>
            </a:lvl1pPr>
          </a:lstStyle>
          <a:p>
            <a:pPr>
              <a:defRPr/>
            </a:pPr>
            <a:fld id="{656DA629-524D-4295-9D5C-D74AF03A12D8}" type="slidenum">
              <a:rPr lang="en-US" smtClean="0"/>
              <a:pPr>
                <a:defRPr/>
              </a:pPr>
              <a:t>‹#›</a:t>
            </a:fld>
            <a:endParaRPr lang="en-US" dirty="0"/>
          </a:p>
        </p:txBody>
      </p:sp>
      <p:grpSp>
        <p:nvGrpSpPr>
          <p:cNvPr id="13" name="Group 2"/>
          <p:cNvGrpSpPr>
            <a:grpSpLocks/>
          </p:cNvGrpSpPr>
          <p:nvPr userDrawn="1"/>
        </p:nvGrpSpPr>
        <p:grpSpPr bwMode="auto">
          <a:xfrm>
            <a:off x="0" y="0"/>
            <a:ext cx="7620000" cy="6858000"/>
            <a:chOff x="0" y="0"/>
            <a:chExt cx="4800" cy="4320"/>
          </a:xfrm>
        </p:grpSpPr>
        <p:grpSp>
          <p:nvGrpSpPr>
            <p:cNvPr id="14" name="Group 3"/>
            <p:cNvGrpSpPr>
              <a:grpSpLocks/>
            </p:cNvGrpSpPr>
            <p:nvPr userDrawn="1"/>
          </p:nvGrpSpPr>
          <p:grpSpPr bwMode="auto">
            <a:xfrm>
              <a:off x="0" y="0"/>
              <a:ext cx="2016" cy="4320"/>
              <a:chOff x="0" y="0"/>
              <a:chExt cx="2016" cy="4320"/>
            </a:xfrm>
          </p:grpSpPr>
          <p:sp>
            <p:nvSpPr>
              <p:cNvPr id="18"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19"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15" name="Group 6"/>
            <p:cNvGrpSpPr>
              <a:grpSpLocks/>
            </p:cNvGrpSpPr>
            <p:nvPr/>
          </p:nvGrpSpPr>
          <p:grpSpPr bwMode="auto">
            <a:xfrm>
              <a:off x="144" y="1248"/>
              <a:ext cx="4656" cy="201"/>
              <a:chOff x="144" y="1248"/>
              <a:chExt cx="4656" cy="201"/>
            </a:xfrm>
          </p:grpSpPr>
          <p:sp>
            <p:nvSpPr>
              <p:cNvPr id="16"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17"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20" name="Text Box 21"/>
          <p:cNvSpPr txBox="1">
            <a:spLocks noChangeArrowheads="1"/>
          </p:cNvSpPr>
          <p:nvPr userDrawn="1"/>
        </p:nvSpPr>
        <p:spPr bwMode="auto">
          <a:xfrm>
            <a:off x="-3175" y="3276600"/>
            <a:ext cx="492125" cy="2667000"/>
          </a:xfrm>
          <a:prstGeom prst="rect">
            <a:avLst/>
          </a:prstGeom>
          <a:noFill/>
          <a:ln w="9525">
            <a:noFill/>
            <a:miter lim="800000"/>
            <a:headEnd/>
            <a:tailEnd/>
          </a:ln>
          <a:effectLst/>
        </p:spPr>
        <p:txBody>
          <a:bodyPr rot="10800000" vert="eaVert">
            <a:spAutoFit/>
          </a:bodyPr>
          <a:lstStyle/>
          <a:p>
            <a:pPr eaLnBrk="0" hangingPunct="0">
              <a:spcBef>
                <a:spcPct val="50000"/>
              </a:spcBef>
              <a:defRPr/>
            </a:pPr>
            <a:r>
              <a:rPr lang="en-US" sz="2000" b="1" dirty="0"/>
              <a:t>Lesson 1</a:t>
            </a:r>
          </a:p>
        </p:txBody>
      </p:sp>
      <p:sp>
        <p:nvSpPr>
          <p:cNvPr id="21" name="Footer Placeholder 3"/>
          <p:cNvSpPr txBox="1">
            <a:spLocks/>
          </p:cNvSpPr>
          <p:nvPr userDrawn="1"/>
        </p:nvSpPr>
        <p:spPr bwMode="auto">
          <a:xfrm>
            <a:off x="1676400" y="6230938"/>
            <a:ext cx="7164388" cy="474662"/>
          </a:xfrm>
          <a:prstGeom prst="rect">
            <a:avLst/>
          </a:prstGeom>
          <a:noFill/>
          <a:ln w="9525">
            <a:noFill/>
            <a:miter lim="800000"/>
            <a:headEnd/>
            <a:tailEnd/>
          </a:ln>
          <a:effectLst/>
        </p:spPr>
        <p:txBody>
          <a:bodyPr anchor="b"/>
          <a:lstStyle/>
          <a:p>
            <a:pPr algn="r">
              <a:defRPr/>
            </a:pPr>
            <a:r>
              <a:rPr lang="en-US" b="1" dirty="0">
                <a:latin typeface="Arial" pitchFamily="34" charset="0"/>
              </a:rPr>
              <a:t>CLB: MS Office 2007 Companion</a:t>
            </a:r>
          </a:p>
        </p:txBody>
      </p:sp>
      <p:sp>
        <p:nvSpPr>
          <p:cNvPr id="22" name="Text Box 14"/>
          <p:cNvSpPr txBox="1">
            <a:spLocks noChangeArrowheads="1"/>
          </p:cNvSpPr>
          <p:nvPr userDrawn="1"/>
        </p:nvSpPr>
        <p:spPr bwMode="auto">
          <a:xfrm>
            <a:off x="914400" y="6400800"/>
            <a:ext cx="3886200" cy="366713"/>
          </a:xfrm>
          <a:prstGeom prst="rect">
            <a:avLst/>
          </a:prstGeom>
          <a:noFill/>
          <a:ln w="9525">
            <a:noFill/>
            <a:miter lim="800000"/>
            <a:headEnd/>
            <a:tailEnd/>
          </a:ln>
          <a:effectLst/>
        </p:spPr>
        <p:txBody>
          <a:bodyPr>
            <a:spAutoFit/>
          </a:bodyPr>
          <a:lstStyle/>
          <a:p>
            <a:pPr eaLnBrk="0" hangingPunct="0">
              <a:spcBef>
                <a:spcPct val="50000"/>
              </a:spcBef>
              <a:defRPr/>
            </a:pPr>
            <a:r>
              <a:rPr lang="en-US" b="1" dirty="0">
                <a:latin typeface="Arial" pitchFamily="34" charset="0"/>
              </a:rPr>
              <a:t>Campbell</a:t>
            </a:r>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85BF5104-BB51-498E-AC05-D5305DC00A1F}" type="slidenum">
              <a:rPr lang="en-US" smtClean="0"/>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CC99D123-D2E2-440F-A703-111A7DAB7127}" type="slidenum">
              <a:rPr lang="en-US" smtClean="0"/>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7620000" cy="6858000"/>
            <a:chOff x="0" y="0"/>
            <a:chExt cx="4800" cy="4320"/>
          </a:xfrm>
        </p:grpSpPr>
        <p:grpSp>
          <p:nvGrpSpPr>
            <p:cNvPr id="1033" name="Group 3"/>
            <p:cNvGrpSpPr>
              <a:grpSpLocks/>
            </p:cNvGrpSpPr>
            <p:nvPr userDrawn="1"/>
          </p:nvGrpSpPr>
          <p:grpSpPr bwMode="auto">
            <a:xfrm>
              <a:off x="0" y="0"/>
              <a:ext cx="2016" cy="4320"/>
              <a:chOff x="0" y="0"/>
              <a:chExt cx="2016" cy="4320"/>
            </a:xfrm>
          </p:grpSpPr>
          <p:sp>
            <p:nvSpPr>
              <p:cNvPr id="69636"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69637"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1034" name="Group 6"/>
            <p:cNvGrpSpPr>
              <a:grpSpLocks/>
            </p:cNvGrpSpPr>
            <p:nvPr/>
          </p:nvGrpSpPr>
          <p:grpSpPr bwMode="auto">
            <a:xfrm>
              <a:off x="144" y="1248"/>
              <a:ext cx="4656" cy="201"/>
              <a:chOff x="144" y="1248"/>
              <a:chExt cx="4656" cy="201"/>
            </a:xfrm>
          </p:grpSpPr>
          <p:sp>
            <p:nvSpPr>
              <p:cNvPr id="69639"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69640"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1027" name="AutoShape 9"/>
          <p:cNvSpPr>
            <a:spLocks noGrp="1" noChangeArrowheads="1"/>
          </p:cNvSpPr>
          <p:nvPr>
            <p:ph type="title"/>
          </p:nvPr>
        </p:nvSpPr>
        <p:spPr bwMode="auto">
          <a:xfrm>
            <a:off x="762000" y="762000"/>
            <a:ext cx="7924800" cy="11430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1028" name="Rectangle 10"/>
          <p:cNvSpPr>
            <a:spLocks noGrp="1" noChangeArrowheads="1"/>
          </p:cNvSpPr>
          <p:nvPr>
            <p:ph type="body" idx="1"/>
          </p:nvPr>
        </p:nvSpPr>
        <p:spPr bwMode="auto">
          <a:xfrm>
            <a:off x="838200" y="2362200"/>
            <a:ext cx="7693025" cy="3724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9645"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latin typeface="Arial" charset="0"/>
              </a:defRPr>
            </a:lvl1pPr>
          </a:lstStyle>
          <a:p>
            <a:pPr>
              <a:defRPr/>
            </a:pPr>
            <a:fld id="{887C4785-737E-47A6-A3E0-BD606DACAF1D}" type="slidenum">
              <a:rPr lang="en-US" smtClean="0"/>
              <a:pPr>
                <a:defRPr/>
              </a:pPr>
              <a:t>‹#›</a:t>
            </a:fld>
            <a:endParaRPr lang="en-US" dirty="0"/>
          </a:p>
        </p:txBody>
      </p:sp>
      <p:sp>
        <p:nvSpPr>
          <p:cNvPr id="69653" name="Text Box 21"/>
          <p:cNvSpPr txBox="1">
            <a:spLocks noChangeArrowheads="1"/>
          </p:cNvSpPr>
          <p:nvPr/>
        </p:nvSpPr>
        <p:spPr bwMode="auto">
          <a:xfrm>
            <a:off x="152414" y="2819400"/>
            <a:ext cx="492443" cy="3124200"/>
          </a:xfrm>
          <a:prstGeom prst="rect">
            <a:avLst/>
          </a:prstGeom>
          <a:noFill/>
          <a:ln w="9525">
            <a:noFill/>
            <a:miter lim="800000"/>
            <a:headEnd/>
            <a:tailEnd/>
          </a:ln>
          <a:effectLst/>
        </p:spPr>
        <p:txBody>
          <a:bodyPr rot="10800000" vert="eaVert" wrap="square">
            <a:spAutoFit/>
          </a:bodyPr>
          <a:lstStyle/>
          <a:p>
            <a:pPr eaLnBrk="0" hangingPunct="0">
              <a:spcBef>
                <a:spcPct val="50000"/>
              </a:spcBef>
              <a:defRPr/>
            </a:pPr>
            <a:r>
              <a:rPr lang="en-US" sz="2000" b="1" dirty="0" smtClean="0"/>
              <a:t>Dreamweaver</a:t>
            </a:r>
            <a:r>
              <a:rPr lang="en-US" sz="2000" b="1" baseline="0" dirty="0" smtClean="0"/>
              <a:t> </a:t>
            </a:r>
            <a:r>
              <a:rPr lang="en-US" sz="2000" b="1" dirty="0" smtClean="0"/>
              <a:t>Domain</a:t>
            </a:r>
            <a:r>
              <a:rPr lang="en-US" sz="2000" b="1" baseline="0" dirty="0" smtClean="0"/>
              <a:t> 3</a:t>
            </a:r>
            <a:endParaRPr lang="en-US" sz="2000" b="1" dirty="0"/>
          </a:p>
        </p:txBody>
      </p:sp>
      <p:sp>
        <p:nvSpPr>
          <p:cNvPr id="1039" name="Text Box 15"/>
          <p:cNvSpPr txBox="1">
            <a:spLocks noChangeArrowheads="1"/>
          </p:cNvSpPr>
          <p:nvPr/>
        </p:nvSpPr>
        <p:spPr bwMode="auto">
          <a:xfrm>
            <a:off x="838200" y="6324600"/>
            <a:ext cx="2514600" cy="396875"/>
          </a:xfrm>
          <a:prstGeom prst="rect">
            <a:avLst/>
          </a:prstGeom>
          <a:noFill/>
          <a:ln w="9525">
            <a:noFill/>
            <a:miter lim="800000"/>
            <a:headEnd/>
            <a:tailEnd/>
          </a:ln>
          <a:effectLst/>
        </p:spPr>
        <p:txBody>
          <a:bodyPr>
            <a:spAutoFit/>
          </a:bodyPr>
          <a:lstStyle/>
          <a:p>
            <a:pPr eaLnBrk="0" hangingPunct="0">
              <a:spcBef>
                <a:spcPct val="50000"/>
              </a:spcBef>
              <a:defRPr/>
            </a:pPr>
            <a:r>
              <a:rPr lang="en-US" sz="2000" b="1" dirty="0" smtClean="0"/>
              <a:t>Keller</a:t>
            </a:r>
            <a:endParaRPr lang="en-US" sz="2000" b="1" dirty="0"/>
          </a:p>
        </p:txBody>
      </p:sp>
      <p:sp>
        <p:nvSpPr>
          <p:cNvPr id="1040" name="Text Box 16"/>
          <p:cNvSpPr txBox="1">
            <a:spLocks noChangeArrowheads="1"/>
          </p:cNvSpPr>
          <p:nvPr/>
        </p:nvSpPr>
        <p:spPr bwMode="auto">
          <a:xfrm>
            <a:off x="4495800" y="6324600"/>
            <a:ext cx="4495800" cy="400110"/>
          </a:xfrm>
          <a:prstGeom prst="rect">
            <a:avLst/>
          </a:prstGeom>
          <a:noFill/>
          <a:ln w="9525">
            <a:noFill/>
            <a:miter lim="800000"/>
            <a:headEnd/>
            <a:tailEnd/>
          </a:ln>
          <a:effectLst/>
        </p:spPr>
        <p:txBody>
          <a:bodyPr wrap="square">
            <a:spAutoFit/>
          </a:bodyPr>
          <a:lstStyle/>
          <a:p>
            <a:pPr algn="r" eaLnBrk="0" hangingPunct="0">
              <a:spcBef>
                <a:spcPct val="50000"/>
              </a:spcBef>
              <a:defRPr/>
            </a:pPr>
            <a:r>
              <a:rPr lang="en-US" sz="2000" b="1" dirty="0" smtClean="0"/>
              <a:t>Adobe CS5 ACA Certification Prep</a:t>
            </a:r>
            <a:endParaRPr lang="en-US" sz="2000" b="1" dirty="0"/>
          </a:p>
        </p:txBody>
      </p:sp>
      <p:pic>
        <p:nvPicPr>
          <p:cNvPr id="16" name="Picture 15" descr="Picture 2.png"/>
          <p:cNvPicPr>
            <a:picLocks noChangeAspect="1"/>
          </p:cNvPicPr>
          <p:nvPr/>
        </p:nvPicPr>
        <p:blipFill>
          <a:blip r:embed="rId14" cstate="print">
            <a:extLst>
              <a:ext uri="{28A0092B-C50C-407E-A947-70E740481C1C}">
                <a14:useLocalDpi xmlns:a14="http://schemas.microsoft.com/office/drawing/2010/main" xmlns="" val="0"/>
              </a:ext>
            </a:extLst>
          </a:blip>
          <a:stretch>
            <a:fillRect/>
          </a:stretch>
        </p:blipFill>
        <p:spPr>
          <a:xfrm rot="5400000">
            <a:off x="5715000" y="-2286000"/>
            <a:ext cx="457200" cy="5334000"/>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ransition/>
  <p:timing>
    <p:tnLst>
      <p:par>
        <p:cTn id="1" dur="indefinite" restart="never" nodeType="tmRoot"/>
      </p:par>
    </p:tnLst>
  </p:timing>
  <p:hf hdr="0"/>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AutoShape 2"/>
          <p:cNvSpPr>
            <a:spLocks noGrp="1" noChangeArrowheads="1"/>
          </p:cNvSpPr>
          <p:nvPr>
            <p:ph type="title"/>
          </p:nvPr>
        </p:nvSpPr>
        <p:spPr/>
        <p:txBody>
          <a:bodyPr/>
          <a:lstStyle/>
          <a:p>
            <a:r>
              <a:rPr lang="en-US" sz="3000" dirty="0"/>
              <a:t>Dreamweaver Domain </a:t>
            </a:r>
            <a:r>
              <a:rPr lang="en-US" sz="3000" dirty="0" smtClean="0"/>
              <a:t>3: Understanding </a:t>
            </a:r>
            <a:r>
              <a:rPr lang="en-US" sz="3000" dirty="0"/>
              <a:t>the Adobe Dreamweaver CS5 Interface</a:t>
            </a:r>
            <a:endParaRPr lang="en-US" sz="3000" dirty="0" smtClean="0"/>
          </a:p>
        </p:txBody>
      </p:sp>
      <p:sp>
        <p:nvSpPr>
          <p:cNvPr id="18437" name="Rectangle 3"/>
          <p:cNvSpPr>
            <a:spLocks noGrp="1" noChangeArrowheads="1"/>
          </p:cNvSpPr>
          <p:nvPr>
            <p:ph idx="1"/>
          </p:nvPr>
        </p:nvSpPr>
        <p:spPr/>
        <p:txBody>
          <a:bodyPr/>
          <a:lstStyle/>
          <a:p>
            <a:pPr marL="0" indent="0" algn="ctr">
              <a:buNone/>
            </a:pPr>
            <a:endParaRPr lang="en-US" b="1" dirty="0" smtClean="0"/>
          </a:p>
          <a:p>
            <a:pPr marL="0" indent="0" algn="ctr">
              <a:buNone/>
            </a:pPr>
            <a:r>
              <a:rPr lang="en-US" sz="2600" b="1" dirty="0" smtClean="0"/>
              <a:t>Adobe </a:t>
            </a:r>
            <a:r>
              <a:rPr lang="en-US" sz="2600" b="1" dirty="0"/>
              <a:t>Creative Suite 5 </a:t>
            </a:r>
            <a:endParaRPr lang="en-US" sz="2600" b="1" dirty="0" smtClean="0"/>
          </a:p>
          <a:p>
            <a:pPr marL="0" indent="0" algn="ctr">
              <a:buNone/>
            </a:pPr>
            <a:r>
              <a:rPr lang="en-US" sz="2600" b="1" dirty="0" smtClean="0"/>
              <a:t>ACA </a:t>
            </a:r>
            <a:r>
              <a:rPr lang="en-US" sz="2600" b="1" dirty="0"/>
              <a:t>Certification Preparation: </a:t>
            </a:r>
          </a:p>
          <a:p>
            <a:pPr marL="0" indent="0" algn="ctr">
              <a:buNone/>
            </a:pPr>
            <a:r>
              <a:rPr lang="en-US" sz="2600" b="1" dirty="0" smtClean="0"/>
              <a:t>Featuring </a:t>
            </a:r>
            <a:r>
              <a:rPr lang="en-US" sz="2600" b="1" dirty="0"/>
              <a:t>Dreamweaver, Flash, and Photoshop</a:t>
            </a:r>
            <a:endParaRPr lang="en-US" sz="2600" dirty="0"/>
          </a:p>
        </p:txBody>
      </p:sp>
      <p:sp>
        <p:nvSpPr>
          <p:cNvPr id="18433" name="Rectangle 13"/>
          <p:cNvSpPr>
            <a:spLocks noGrp="1" noChangeArrowheads="1"/>
          </p:cNvSpPr>
          <p:nvPr>
            <p:ph type="sldNum" sz="quarter" idx="10"/>
          </p:nvPr>
        </p:nvSpPr>
        <p:spPr>
          <a:noFill/>
        </p:spPr>
        <p:txBody>
          <a:bodyPr/>
          <a:lstStyle/>
          <a:p>
            <a:fld id="{3769EB59-9793-4B47-8BE4-4A8B6681B855}" type="slidenum">
              <a:rPr lang="en-US" smtClean="0"/>
              <a:pPr/>
              <a:t>1</a:t>
            </a:fld>
            <a:endParaRPr lang="en-US" dirty="0" smtClean="0"/>
          </a:p>
        </p:txBody>
      </p:sp>
      <p:sp>
        <p:nvSpPr>
          <p:cNvPr id="1843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091B3FC7-AE07-49A7-8866-40A3DCAD554D}" type="slidenum">
              <a:rPr lang="en-US" sz="2600" b="1">
                <a:solidFill>
                  <a:schemeClr val="bg1"/>
                </a:solidFill>
              </a:rPr>
              <a:pPr/>
              <a:t>1</a:t>
            </a:fld>
            <a:endParaRPr lang="en-US" sz="2600" b="1" dirty="0">
              <a:solidFill>
                <a:schemeClr val="bg1"/>
              </a:solidFill>
            </a:endParaRPr>
          </a:p>
        </p:txBody>
      </p:sp>
      <p:sp>
        <p:nvSpPr>
          <p:cNvPr id="1843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ED19086-1667-4B58-8A85-0400463DC0CE}" type="slidenum">
              <a:rPr lang="en-US" sz="2600" b="1">
                <a:solidFill>
                  <a:schemeClr val="bg1"/>
                </a:solidFill>
              </a:rPr>
              <a:pPr/>
              <a:t>1</a:t>
            </a:fld>
            <a:endParaRPr lang="en-US" sz="2600" b="1" dirty="0">
              <a:solidFill>
                <a:schemeClr val="bg1"/>
              </a:solidFill>
            </a:endParaRPr>
          </a:p>
        </p:txBody>
      </p:sp>
    </p:spTree>
    <p:extLst>
      <p:ext uri="{BB962C8B-B14F-4D97-AF65-F5344CB8AC3E}">
        <p14:creationId xmlns:p14="http://schemas.microsoft.com/office/powerpoint/2010/main" xmlns="" val="185573146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838200"/>
            <a:ext cx="7924800" cy="1143000"/>
          </a:xfrm>
        </p:spPr>
        <p:txBody>
          <a:bodyPr/>
          <a:lstStyle/>
          <a:p>
            <a:r>
              <a:rPr lang="en-US" dirty="0" smtClean="0"/>
              <a:t>Objective 3.3 Use the Property Inspector (cont.)</a:t>
            </a:r>
            <a:endParaRPr lang="en-US" dirty="0"/>
          </a:p>
        </p:txBody>
      </p:sp>
      <p:sp>
        <p:nvSpPr>
          <p:cNvPr id="23556" name="Rectangle 7"/>
          <p:cNvSpPr>
            <a:spLocks noGrp="1" noChangeArrowheads="1"/>
          </p:cNvSpPr>
          <p:nvPr>
            <p:ph idx="1"/>
          </p:nvPr>
        </p:nvSpPr>
        <p:spPr>
          <a:xfrm>
            <a:off x="838200" y="2362200"/>
            <a:ext cx="7693025" cy="1785938"/>
          </a:xfrm>
        </p:spPr>
        <p:txBody>
          <a:bodyPr/>
          <a:lstStyle/>
          <a:p>
            <a:pPr lvl="0"/>
            <a:r>
              <a:rPr lang="en-US" dirty="0" smtClean="0">
                <a:effectLst>
                  <a:outerShdw sx="0" sy="0">
                    <a:srgbClr val="000000"/>
                  </a:outerShdw>
                </a:effectLst>
              </a:rPr>
              <a:t>When </a:t>
            </a:r>
            <a:r>
              <a:rPr lang="en-US" dirty="0">
                <a:effectLst>
                  <a:outerShdw sx="0" sy="0">
                    <a:srgbClr val="000000"/>
                  </a:outerShdw>
                </a:effectLst>
              </a:rPr>
              <a:t>an image is selected in a document, the Property inspector provides options to work with the image.</a:t>
            </a:r>
          </a:p>
          <a:p>
            <a:pPr lvl="0"/>
            <a:r>
              <a:rPr lang="en-US" dirty="0">
                <a:effectLst>
                  <a:outerShdw sx="0" sy="0">
                    <a:srgbClr val="000000"/>
                  </a:outerShdw>
                </a:effectLst>
              </a:rPr>
              <a:t>When working with tables, the Property inspector changes its appearance if a cell or cells are selected, or if the entire table is selected.</a:t>
            </a:r>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10</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10</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10</a:t>
            </a:fld>
            <a:endParaRPr lang="en-US" sz="2600" b="1" dirty="0">
              <a:solidFill>
                <a:schemeClr val="bg1"/>
              </a:solidFill>
            </a:endParaRPr>
          </a:p>
        </p:txBody>
      </p:sp>
    </p:spTree>
    <p:extLst>
      <p:ext uri="{BB962C8B-B14F-4D97-AF65-F5344CB8AC3E}">
        <p14:creationId xmlns:p14="http://schemas.microsoft.com/office/powerpoint/2010/main" xmlns="" val="384035467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838200"/>
            <a:ext cx="7924800" cy="1143000"/>
          </a:xfrm>
        </p:spPr>
        <p:txBody>
          <a:bodyPr/>
          <a:lstStyle/>
          <a:p>
            <a:r>
              <a:rPr lang="en-US" dirty="0" smtClean="0"/>
              <a:t>Objective 3.4 Use the Assets Panel</a:t>
            </a:r>
            <a:endParaRPr lang="en-US" dirty="0"/>
          </a:p>
        </p:txBody>
      </p:sp>
      <p:sp>
        <p:nvSpPr>
          <p:cNvPr id="23556" name="Rectangle 7"/>
          <p:cNvSpPr>
            <a:spLocks noGrp="1" noChangeArrowheads="1"/>
          </p:cNvSpPr>
          <p:nvPr>
            <p:ph idx="1"/>
          </p:nvPr>
        </p:nvSpPr>
        <p:spPr>
          <a:xfrm>
            <a:off x="838200" y="2362200"/>
            <a:ext cx="7693025" cy="1785938"/>
          </a:xfrm>
        </p:spPr>
        <p:txBody>
          <a:bodyPr/>
          <a:lstStyle/>
          <a:p>
            <a:pPr lvl="0"/>
            <a:r>
              <a:rPr lang="en-US" dirty="0">
                <a:effectLst>
                  <a:outerShdw sx="0" sy="0">
                    <a:srgbClr val="000000"/>
                  </a:outerShdw>
                </a:effectLst>
              </a:rPr>
              <a:t>You use the </a:t>
            </a:r>
            <a:r>
              <a:rPr lang="en-US" b="1" i="1" dirty="0">
                <a:effectLst>
                  <a:outerShdw sx="0" sy="0">
                    <a:srgbClr val="000000"/>
                  </a:outerShdw>
                </a:effectLst>
              </a:rPr>
              <a:t>Assets panel</a:t>
            </a:r>
            <a:r>
              <a:rPr lang="en-US" dirty="0">
                <a:effectLst>
                  <a:outerShdw sx="0" sy="0">
                    <a:srgbClr val="000000"/>
                  </a:outerShdw>
                </a:effectLst>
              </a:rPr>
              <a:t> to organize images, colors, URLs, SWF, Shockwave, movie files, scripts, templates, and Library items associated with the defined site being viewed in the Files panel.</a:t>
            </a:r>
          </a:p>
          <a:p>
            <a:pPr lvl="0"/>
            <a:r>
              <a:rPr lang="en-US" dirty="0">
                <a:effectLst>
                  <a:outerShdw sx="0" sy="0">
                    <a:srgbClr val="000000"/>
                  </a:outerShdw>
                </a:effectLst>
              </a:rPr>
              <a:t>The Assets panel allows you to view your assets in two ways. </a:t>
            </a:r>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11</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11</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11</a:t>
            </a:fld>
            <a:endParaRPr lang="en-US" sz="2600" b="1" dirty="0">
              <a:solidFill>
                <a:schemeClr val="bg1"/>
              </a:solidFill>
            </a:endParaRPr>
          </a:p>
        </p:txBody>
      </p:sp>
    </p:spTree>
    <p:extLst>
      <p:ext uri="{BB962C8B-B14F-4D97-AF65-F5344CB8AC3E}">
        <p14:creationId xmlns:p14="http://schemas.microsoft.com/office/powerpoint/2010/main" xmlns="" val="333739301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838200"/>
            <a:ext cx="7924800" cy="1143000"/>
          </a:xfrm>
        </p:spPr>
        <p:txBody>
          <a:bodyPr/>
          <a:lstStyle/>
          <a:p>
            <a:r>
              <a:rPr lang="en-US" dirty="0" smtClean="0"/>
              <a:t>Objective 3.4 Use the Assets Panel (cont.)</a:t>
            </a:r>
            <a:endParaRPr lang="en-US" dirty="0"/>
          </a:p>
        </p:txBody>
      </p:sp>
      <p:sp>
        <p:nvSpPr>
          <p:cNvPr id="23556" name="Rectangle 7"/>
          <p:cNvSpPr>
            <a:spLocks noGrp="1" noChangeArrowheads="1"/>
          </p:cNvSpPr>
          <p:nvPr>
            <p:ph idx="1"/>
          </p:nvPr>
        </p:nvSpPr>
        <p:spPr>
          <a:xfrm>
            <a:off x="838200" y="2362200"/>
            <a:ext cx="7693025" cy="1785938"/>
          </a:xfrm>
        </p:spPr>
        <p:txBody>
          <a:bodyPr/>
          <a:lstStyle/>
          <a:p>
            <a:pPr lvl="0"/>
            <a:r>
              <a:rPr lang="en-US" dirty="0" smtClean="0">
                <a:effectLst>
                  <a:outerShdw sx="0" sy="0">
                    <a:srgbClr val="000000"/>
                  </a:outerShdw>
                </a:effectLst>
              </a:rPr>
              <a:t>The </a:t>
            </a:r>
            <a:r>
              <a:rPr lang="en-US" b="1" i="1" dirty="0">
                <a:effectLst>
                  <a:outerShdw sx="0" sy="0">
                    <a:srgbClr val="000000"/>
                  </a:outerShdw>
                </a:effectLst>
              </a:rPr>
              <a:t>Site list</a:t>
            </a:r>
            <a:r>
              <a:rPr lang="en-US" dirty="0">
                <a:effectLst>
                  <a:outerShdw sx="0" sy="0">
                    <a:srgbClr val="000000"/>
                  </a:outerShdw>
                </a:effectLst>
              </a:rPr>
              <a:t> shows all the assets being used on any page in the site. </a:t>
            </a:r>
          </a:p>
          <a:p>
            <a:pPr lvl="0"/>
            <a:r>
              <a:rPr lang="en-US" dirty="0">
                <a:effectLst>
                  <a:outerShdw sx="0" sy="0">
                    <a:srgbClr val="000000"/>
                  </a:outerShdw>
                </a:effectLst>
              </a:rPr>
              <a:t>The </a:t>
            </a:r>
            <a:r>
              <a:rPr lang="en-US" b="1" i="1" dirty="0">
                <a:effectLst>
                  <a:outerShdw sx="0" sy="0">
                    <a:srgbClr val="000000"/>
                  </a:outerShdw>
                </a:effectLst>
              </a:rPr>
              <a:t>Favorites list</a:t>
            </a:r>
            <a:r>
              <a:rPr lang="en-US" dirty="0">
                <a:effectLst>
                  <a:outerShdw sx="0" sy="0">
                    <a:srgbClr val="000000"/>
                  </a:outerShdw>
                </a:effectLst>
              </a:rPr>
              <a:t> shows only the assets you have selected to be a favorite</a:t>
            </a:r>
            <a:r>
              <a:rPr lang="en-US" dirty="0" smtClean="0">
                <a:effectLst>
                  <a:outerShdw sx="0" sy="0">
                    <a:srgbClr val="000000"/>
                  </a:outerShdw>
                </a:effectLst>
              </a:rPr>
              <a:t>.</a:t>
            </a:r>
            <a:endParaRPr lang="en-US" b="1" dirty="0" smtClean="0"/>
          </a:p>
          <a:p>
            <a:endParaRPr lang="en-US" dirty="0" smtClean="0"/>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12</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12</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12</a:t>
            </a:fld>
            <a:endParaRPr lang="en-US" sz="2600" b="1" dirty="0">
              <a:solidFill>
                <a:schemeClr val="bg1"/>
              </a:solidFill>
            </a:endParaRPr>
          </a:p>
        </p:txBody>
      </p:sp>
    </p:spTree>
    <p:extLst>
      <p:ext uri="{BB962C8B-B14F-4D97-AF65-F5344CB8AC3E}">
        <p14:creationId xmlns:p14="http://schemas.microsoft.com/office/powerpoint/2010/main" xmlns="" val="85925931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838200"/>
            <a:ext cx="7924800" cy="1143000"/>
          </a:xfrm>
        </p:spPr>
        <p:txBody>
          <a:bodyPr/>
          <a:lstStyle/>
          <a:p>
            <a:r>
              <a:rPr lang="en-US" dirty="0" smtClean="0"/>
              <a:t>Objective 3.5 Use the Files Panel</a:t>
            </a:r>
            <a:endParaRPr lang="en-US" dirty="0"/>
          </a:p>
        </p:txBody>
      </p:sp>
      <p:sp>
        <p:nvSpPr>
          <p:cNvPr id="23556" name="Rectangle 7"/>
          <p:cNvSpPr>
            <a:spLocks noGrp="1" noChangeArrowheads="1"/>
          </p:cNvSpPr>
          <p:nvPr>
            <p:ph idx="1"/>
          </p:nvPr>
        </p:nvSpPr>
        <p:spPr>
          <a:xfrm>
            <a:off x="838200" y="2362200"/>
            <a:ext cx="7693025" cy="1785938"/>
          </a:xfrm>
        </p:spPr>
        <p:txBody>
          <a:bodyPr/>
          <a:lstStyle/>
          <a:p>
            <a:pPr lvl="0"/>
            <a:r>
              <a:rPr lang="en-US" dirty="0">
                <a:effectLst>
                  <a:outerShdw sx="0" sy="0">
                    <a:srgbClr val="000000"/>
                  </a:outerShdw>
                </a:effectLst>
              </a:rPr>
              <a:t>The </a:t>
            </a:r>
            <a:r>
              <a:rPr lang="en-US" b="1" i="1" dirty="0">
                <a:effectLst>
                  <a:outerShdw sx="0" sy="0">
                    <a:srgbClr val="000000"/>
                  </a:outerShdw>
                </a:effectLst>
              </a:rPr>
              <a:t>Files panel</a:t>
            </a:r>
            <a:r>
              <a:rPr lang="en-US" dirty="0">
                <a:effectLst>
                  <a:outerShdw sx="0" sy="0">
                    <a:srgbClr val="000000"/>
                  </a:outerShdw>
                </a:effectLst>
              </a:rPr>
              <a:t> provides access to files and folders whether or not they are associated with a Dreamweaver site or not.</a:t>
            </a:r>
          </a:p>
          <a:p>
            <a:pPr lvl="0"/>
            <a:r>
              <a:rPr lang="en-US" dirty="0">
                <a:effectLst>
                  <a:outerShdw sx="0" sy="0">
                    <a:srgbClr val="000000"/>
                  </a:outerShdw>
                </a:effectLst>
              </a:rPr>
              <a:t>The Files panel toolbar gives you access to connect to your remote host, refresh your files and folders, put or get your files, check out or check in files, synchronize files, and change to expanded view.</a:t>
            </a:r>
          </a:p>
          <a:p>
            <a:endParaRPr lang="en-US" dirty="0" smtClean="0"/>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13</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13</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13</a:t>
            </a:fld>
            <a:endParaRPr lang="en-US" sz="2600" b="1" dirty="0">
              <a:solidFill>
                <a:schemeClr val="bg1"/>
              </a:solidFill>
            </a:endParaRPr>
          </a:p>
        </p:txBody>
      </p:sp>
    </p:spTree>
    <p:extLst>
      <p:ext uri="{BB962C8B-B14F-4D97-AF65-F5344CB8AC3E}">
        <p14:creationId xmlns:p14="http://schemas.microsoft.com/office/powerpoint/2010/main" xmlns="" val="9926484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838200"/>
            <a:ext cx="7924800" cy="1143000"/>
          </a:xfrm>
        </p:spPr>
        <p:txBody>
          <a:bodyPr/>
          <a:lstStyle/>
          <a:p>
            <a:r>
              <a:rPr lang="en-US" dirty="0" smtClean="0"/>
              <a:t>Objective 3.6 Customize the Workspace</a:t>
            </a:r>
            <a:endParaRPr lang="en-US" dirty="0"/>
          </a:p>
        </p:txBody>
      </p:sp>
      <p:sp>
        <p:nvSpPr>
          <p:cNvPr id="23556" name="Rectangle 7"/>
          <p:cNvSpPr>
            <a:spLocks noGrp="1" noChangeArrowheads="1"/>
          </p:cNvSpPr>
          <p:nvPr>
            <p:ph idx="1"/>
          </p:nvPr>
        </p:nvSpPr>
        <p:spPr>
          <a:xfrm>
            <a:off x="838200" y="2362200"/>
            <a:ext cx="7693025" cy="1785938"/>
          </a:xfrm>
        </p:spPr>
        <p:txBody>
          <a:bodyPr/>
          <a:lstStyle/>
          <a:p>
            <a:pPr lvl="0"/>
            <a:r>
              <a:rPr lang="en-US" dirty="0">
                <a:effectLst>
                  <a:outerShdw sx="0" sy="0">
                    <a:srgbClr val="000000"/>
                  </a:outerShdw>
                </a:effectLst>
              </a:rPr>
              <a:t>As with most Adobe applications, you can customize the workspace to better suit your individual workflow.</a:t>
            </a:r>
          </a:p>
          <a:p>
            <a:pPr lvl="0"/>
            <a:r>
              <a:rPr lang="en-US" dirty="0">
                <a:effectLst>
                  <a:outerShdw sx="0" sy="0">
                    <a:srgbClr val="000000"/>
                  </a:outerShdw>
                </a:effectLst>
              </a:rPr>
              <a:t>You can change the workspace by selecting a default workspace or by rearranging the panels to your individual preference. </a:t>
            </a:r>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14</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14</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14</a:t>
            </a:fld>
            <a:endParaRPr lang="en-US" sz="2600" b="1" dirty="0">
              <a:solidFill>
                <a:schemeClr val="bg1"/>
              </a:solidFill>
            </a:endParaRPr>
          </a:p>
        </p:txBody>
      </p:sp>
    </p:spTree>
    <p:extLst>
      <p:ext uri="{BB962C8B-B14F-4D97-AF65-F5344CB8AC3E}">
        <p14:creationId xmlns:p14="http://schemas.microsoft.com/office/powerpoint/2010/main" xmlns="" val="379442986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838200"/>
            <a:ext cx="7924800" cy="1143000"/>
          </a:xfrm>
        </p:spPr>
        <p:txBody>
          <a:bodyPr/>
          <a:lstStyle/>
          <a:p>
            <a:r>
              <a:rPr lang="en-US" dirty="0" smtClean="0"/>
              <a:t>Objective 3.6 Customize the Workspace (cont.)</a:t>
            </a:r>
            <a:endParaRPr lang="en-US" dirty="0"/>
          </a:p>
        </p:txBody>
      </p:sp>
      <p:sp>
        <p:nvSpPr>
          <p:cNvPr id="23556" name="Rectangle 7"/>
          <p:cNvSpPr>
            <a:spLocks noGrp="1" noChangeArrowheads="1"/>
          </p:cNvSpPr>
          <p:nvPr>
            <p:ph idx="1"/>
          </p:nvPr>
        </p:nvSpPr>
        <p:spPr>
          <a:xfrm>
            <a:off x="838200" y="2362200"/>
            <a:ext cx="7693025" cy="1785938"/>
          </a:xfrm>
        </p:spPr>
        <p:txBody>
          <a:bodyPr/>
          <a:lstStyle/>
          <a:p>
            <a:pPr lvl="0"/>
            <a:r>
              <a:rPr lang="en-US" dirty="0" smtClean="0">
                <a:effectLst>
                  <a:outerShdw sx="0" sy="0">
                    <a:srgbClr val="000000"/>
                  </a:outerShdw>
                </a:effectLst>
              </a:rPr>
              <a:t>You </a:t>
            </a:r>
            <a:r>
              <a:rPr lang="en-US" dirty="0">
                <a:effectLst>
                  <a:outerShdw sx="0" sy="0">
                    <a:srgbClr val="000000"/>
                  </a:outerShdw>
                </a:effectLst>
              </a:rPr>
              <a:t>can move a panel by clicking and dragging a panel tab. As you drag the panel, an area becomes highlighted in blue, known as the </a:t>
            </a:r>
            <a:r>
              <a:rPr lang="en-US" b="1" i="1" dirty="0">
                <a:effectLst>
                  <a:outerShdw sx="0" sy="0">
                    <a:srgbClr val="000000"/>
                  </a:outerShdw>
                </a:effectLst>
              </a:rPr>
              <a:t>drop zone</a:t>
            </a:r>
            <a:r>
              <a:rPr lang="en-US" dirty="0">
                <a:effectLst>
                  <a:outerShdw sx="0" sy="0">
                    <a:srgbClr val="000000"/>
                  </a:outerShdw>
                </a:effectLst>
              </a:rPr>
              <a:t>.</a:t>
            </a:r>
          </a:p>
          <a:p>
            <a:pPr lvl="0"/>
            <a:r>
              <a:rPr lang="en-US" dirty="0">
                <a:effectLst>
                  <a:outerShdw sx="0" sy="0">
                    <a:srgbClr val="000000"/>
                  </a:outerShdw>
                </a:effectLst>
              </a:rPr>
              <a:t>A </a:t>
            </a:r>
            <a:r>
              <a:rPr lang="en-US" b="1" i="1" dirty="0">
                <a:effectLst>
                  <a:outerShdw sx="0" sy="0">
                    <a:srgbClr val="000000"/>
                  </a:outerShdw>
                </a:effectLst>
              </a:rPr>
              <a:t>custom workspace</a:t>
            </a:r>
            <a:r>
              <a:rPr lang="en-US" dirty="0">
                <a:effectLst>
                  <a:outerShdw sx="0" sy="0">
                    <a:srgbClr val="000000"/>
                  </a:outerShdw>
                </a:effectLst>
              </a:rPr>
              <a:t> is one that has been created by the user and saved with a unique name.</a:t>
            </a:r>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15</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15</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15</a:t>
            </a:fld>
            <a:endParaRPr lang="en-US" sz="2600" b="1" dirty="0">
              <a:solidFill>
                <a:schemeClr val="bg1"/>
              </a:solidFill>
            </a:endParaRPr>
          </a:p>
        </p:txBody>
      </p:sp>
    </p:spTree>
    <p:extLst>
      <p:ext uri="{BB962C8B-B14F-4D97-AF65-F5344CB8AC3E}">
        <p14:creationId xmlns:p14="http://schemas.microsoft.com/office/powerpoint/2010/main" xmlns="" val="245338779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838200"/>
            <a:ext cx="7924800" cy="1143000"/>
          </a:xfrm>
        </p:spPr>
        <p:txBody>
          <a:bodyPr/>
          <a:lstStyle/>
          <a:p>
            <a:r>
              <a:rPr lang="en-US" dirty="0" smtClean="0"/>
              <a:t>Summary</a:t>
            </a:r>
            <a:endParaRPr lang="en-US" dirty="0"/>
          </a:p>
        </p:txBody>
      </p:sp>
      <p:sp>
        <p:nvSpPr>
          <p:cNvPr id="23556" name="Rectangle 7"/>
          <p:cNvSpPr>
            <a:spLocks noGrp="1" noChangeArrowheads="1"/>
          </p:cNvSpPr>
          <p:nvPr>
            <p:ph idx="1"/>
          </p:nvPr>
        </p:nvSpPr>
        <p:spPr>
          <a:xfrm>
            <a:off x="838200" y="2362200"/>
            <a:ext cx="7693025" cy="1785938"/>
          </a:xfrm>
        </p:spPr>
        <p:txBody>
          <a:bodyPr/>
          <a:lstStyle/>
          <a:p>
            <a:r>
              <a:rPr lang="en-US" dirty="0" smtClean="0"/>
              <a:t>Objective 3.1 Identify Elements of the Dreamweaver Interface</a:t>
            </a:r>
          </a:p>
          <a:p>
            <a:pPr lvl="0"/>
            <a:r>
              <a:rPr lang="en-US" dirty="0" smtClean="0"/>
              <a:t>Objective 3.2 Use the Insert Panel</a:t>
            </a:r>
          </a:p>
          <a:p>
            <a:pPr lvl="0"/>
            <a:r>
              <a:rPr lang="en-US" dirty="0" smtClean="0"/>
              <a:t>Objective 3.3 Use the Property Inspector</a:t>
            </a:r>
          </a:p>
          <a:p>
            <a:pPr lvl="0"/>
            <a:r>
              <a:rPr lang="en-US" dirty="0" smtClean="0"/>
              <a:t>Objective 3.4 Use the Assets Panel</a:t>
            </a:r>
          </a:p>
          <a:p>
            <a:pPr lvl="0"/>
            <a:r>
              <a:rPr lang="en-US" dirty="0" smtClean="0"/>
              <a:t>Objective 3.5 Use the Files Panel</a:t>
            </a:r>
          </a:p>
          <a:p>
            <a:pPr lvl="0"/>
            <a:r>
              <a:rPr lang="en-US" dirty="0" smtClean="0"/>
              <a:t>Objective 3.6 Customize the Workspace</a:t>
            </a:r>
          </a:p>
          <a:p>
            <a:endParaRPr lang="en-US" sz="2000" dirty="0" smtClean="0"/>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16</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16</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16</a:t>
            </a:fld>
            <a:endParaRPr lang="en-US" sz="2600" b="1" dirty="0">
              <a:solidFill>
                <a:schemeClr val="bg1"/>
              </a:solidFill>
            </a:endParaRPr>
          </a:p>
        </p:txBody>
      </p:sp>
    </p:spTree>
    <p:extLst>
      <p:ext uri="{BB962C8B-B14F-4D97-AF65-F5344CB8AC3E}">
        <p14:creationId xmlns:p14="http://schemas.microsoft.com/office/powerpoint/2010/main" xmlns="" val="296066494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AutoShape 2"/>
          <p:cNvSpPr>
            <a:spLocks noGrp="1" noChangeArrowheads="1"/>
          </p:cNvSpPr>
          <p:nvPr>
            <p:ph type="title"/>
          </p:nvPr>
        </p:nvSpPr>
        <p:spPr/>
        <p:txBody>
          <a:bodyPr/>
          <a:lstStyle/>
          <a:p>
            <a:pPr eaLnBrk="1" hangingPunct="1"/>
            <a:r>
              <a:rPr lang="en-US" dirty="0" smtClean="0"/>
              <a:t>Objectives</a:t>
            </a:r>
          </a:p>
        </p:txBody>
      </p:sp>
      <p:sp>
        <p:nvSpPr>
          <p:cNvPr id="18437" name="Rectangle 3"/>
          <p:cNvSpPr>
            <a:spLocks noGrp="1" noChangeArrowheads="1"/>
          </p:cNvSpPr>
          <p:nvPr>
            <p:ph idx="1"/>
          </p:nvPr>
        </p:nvSpPr>
        <p:spPr/>
        <p:txBody>
          <a:bodyPr/>
          <a:lstStyle/>
          <a:p>
            <a:pPr lvl="0"/>
            <a:r>
              <a:rPr lang="en-US" dirty="0" smtClean="0"/>
              <a:t>Identify elements of the Dreamweaver interface</a:t>
            </a:r>
          </a:p>
          <a:p>
            <a:pPr lvl="0"/>
            <a:r>
              <a:rPr lang="en-US" dirty="0" smtClean="0"/>
              <a:t>Use the Insert panel</a:t>
            </a:r>
          </a:p>
          <a:p>
            <a:pPr lvl="0"/>
            <a:r>
              <a:rPr lang="en-US" dirty="0" smtClean="0"/>
              <a:t>Use the Property inspector</a:t>
            </a:r>
          </a:p>
          <a:p>
            <a:pPr lvl="0"/>
            <a:r>
              <a:rPr lang="en-US" dirty="0" smtClean="0"/>
              <a:t>Use the Assets panel</a:t>
            </a:r>
          </a:p>
          <a:p>
            <a:pPr lvl="0"/>
            <a:r>
              <a:rPr lang="en-US" dirty="0" smtClean="0"/>
              <a:t>Use the Files panel</a:t>
            </a:r>
          </a:p>
          <a:p>
            <a:pPr lvl="0"/>
            <a:r>
              <a:rPr lang="en-US" dirty="0" smtClean="0"/>
              <a:t>Customize the workspace</a:t>
            </a:r>
            <a:endParaRPr lang="en-US" dirty="0"/>
          </a:p>
        </p:txBody>
      </p:sp>
      <p:sp>
        <p:nvSpPr>
          <p:cNvPr id="18433" name="Rectangle 13"/>
          <p:cNvSpPr>
            <a:spLocks noGrp="1" noChangeArrowheads="1"/>
          </p:cNvSpPr>
          <p:nvPr>
            <p:ph type="sldNum" sz="quarter" idx="10"/>
          </p:nvPr>
        </p:nvSpPr>
        <p:spPr>
          <a:noFill/>
        </p:spPr>
        <p:txBody>
          <a:bodyPr/>
          <a:lstStyle/>
          <a:p>
            <a:fld id="{3769EB59-9793-4B47-8BE4-4A8B6681B855}" type="slidenum">
              <a:rPr lang="en-US" smtClean="0"/>
              <a:pPr/>
              <a:t>2</a:t>
            </a:fld>
            <a:endParaRPr lang="en-US" dirty="0" smtClean="0"/>
          </a:p>
        </p:txBody>
      </p:sp>
      <p:sp>
        <p:nvSpPr>
          <p:cNvPr id="1843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091B3FC7-AE07-49A7-8866-40A3DCAD554D}" type="slidenum">
              <a:rPr lang="en-US" sz="2600" b="1">
                <a:solidFill>
                  <a:schemeClr val="bg1"/>
                </a:solidFill>
              </a:rPr>
              <a:pPr/>
              <a:t>2</a:t>
            </a:fld>
            <a:endParaRPr lang="en-US" sz="2600" b="1" dirty="0">
              <a:solidFill>
                <a:schemeClr val="bg1"/>
              </a:solidFill>
            </a:endParaRPr>
          </a:p>
        </p:txBody>
      </p:sp>
      <p:sp>
        <p:nvSpPr>
          <p:cNvPr id="1843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ED19086-1667-4B58-8A85-0400463DC0CE}" type="slidenum">
              <a:rPr lang="en-US" sz="2600" b="1">
                <a:solidFill>
                  <a:schemeClr val="bg1"/>
                </a:solidFill>
              </a:rPr>
              <a:pPr/>
              <a:t>2</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AutoShape 2"/>
          <p:cNvSpPr>
            <a:spLocks noGrp="1" noChangeArrowheads="1"/>
          </p:cNvSpPr>
          <p:nvPr>
            <p:ph type="title"/>
          </p:nvPr>
        </p:nvSpPr>
        <p:spPr/>
        <p:txBody>
          <a:bodyPr/>
          <a:lstStyle/>
          <a:p>
            <a:pPr eaLnBrk="1" hangingPunct="1"/>
            <a:r>
              <a:rPr lang="en-US" dirty="0" smtClean="0"/>
              <a:t>Vocabulary</a:t>
            </a:r>
          </a:p>
        </p:txBody>
      </p:sp>
      <p:sp>
        <p:nvSpPr>
          <p:cNvPr id="20485" name="Rectangle 3"/>
          <p:cNvSpPr>
            <a:spLocks noGrp="1" noChangeArrowheads="1"/>
          </p:cNvSpPr>
          <p:nvPr>
            <p:ph sz="half" idx="1"/>
          </p:nvPr>
        </p:nvSpPr>
        <p:spPr/>
        <p:txBody>
          <a:bodyPr/>
          <a:lstStyle/>
          <a:p>
            <a:pPr eaLnBrk="1" hangingPunct="1"/>
            <a:r>
              <a:rPr lang="en-US" sz="2600" dirty="0" smtClean="0"/>
              <a:t>Assets panel </a:t>
            </a:r>
          </a:p>
          <a:p>
            <a:pPr eaLnBrk="1" hangingPunct="1"/>
            <a:r>
              <a:rPr lang="en-US" sz="2600" dirty="0" smtClean="0"/>
              <a:t>Code View</a:t>
            </a:r>
          </a:p>
          <a:p>
            <a:pPr eaLnBrk="1" hangingPunct="1"/>
            <a:r>
              <a:rPr lang="en-US" sz="2600" dirty="0" smtClean="0"/>
              <a:t>Coding toolbar</a:t>
            </a:r>
          </a:p>
          <a:p>
            <a:pPr eaLnBrk="1" hangingPunct="1"/>
            <a:r>
              <a:rPr lang="en-US" sz="2600" dirty="0"/>
              <a:t>c</a:t>
            </a:r>
            <a:r>
              <a:rPr lang="en-US" sz="2600" dirty="0" smtClean="0"/>
              <a:t>ustom workspace</a:t>
            </a:r>
          </a:p>
          <a:p>
            <a:pPr eaLnBrk="1" hangingPunct="1"/>
            <a:r>
              <a:rPr lang="en-US" sz="2600" dirty="0" smtClean="0"/>
              <a:t>Design view</a:t>
            </a:r>
          </a:p>
          <a:p>
            <a:pPr eaLnBrk="1" hangingPunct="1"/>
            <a:r>
              <a:rPr lang="en-US" sz="2600" dirty="0"/>
              <a:t>d</a:t>
            </a:r>
            <a:r>
              <a:rPr lang="en-US" sz="2600" dirty="0" smtClean="0"/>
              <a:t>ocument Window</a:t>
            </a:r>
          </a:p>
          <a:p>
            <a:pPr eaLnBrk="1" hangingPunct="1"/>
            <a:r>
              <a:rPr lang="en-US" sz="2600" dirty="0"/>
              <a:t>d</a:t>
            </a:r>
            <a:r>
              <a:rPr lang="en-US" sz="2600" dirty="0" smtClean="0"/>
              <a:t>rop Zone</a:t>
            </a:r>
          </a:p>
          <a:p>
            <a:pPr eaLnBrk="1" hangingPunct="1"/>
            <a:r>
              <a:rPr lang="en-US" sz="2600" dirty="0" smtClean="0"/>
              <a:t>Favorites List</a:t>
            </a:r>
          </a:p>
          <a:p>
            <a:pPr eaLnBrk="1" hangingPunct="1">
              <a:buNone/>
            </a:pPr>
            <a:endParaRPr lang="en-US" dirty="0"/>
          </a:p>
        </p:txBody>
      </p:sp>
      <p:sp>
        <p:nvSpPr>
          <p:cNvPr id="20486" name="Rectangle 4"/>
          <p:cNvSpPr>
            <a:spLocks noGrp="1" noChangeArrowheads="1"/>
          </p:cNvSpPr>
          <p:nvPr>
            <p:ph sz="half" idx="2"/>
          </p:nvPr>
        </p:nvSpPr>
        <p:spPr/>
        <p:txBody>
          <a:bodyPr/>
          <a:lstStyle/>
          <a:p>
            <a:r>
              <a:rPr lang="en-US" sz="2600" dirty="0" smtClean="0"/>
              <a:t>Files panel</a:t>
            </a:r>
          </a:p>
          <a:p>
            <a:r>
              <a:rPr lang="en-US" sz="2600" dirty="0" smtClean="0"/>
              <a:t>Insert panel</a:t>
            </a:r>
          </a:p>
          <a:p>
            <a:r>
              <a:rPr lang="en-US" sz="2600" dirty="0" smtClean="0"/>
              <a:t>Live Code view</a:t>
            </a:r>
          </a:p>
          <a:p>
            <a:r>
              <a:rPr lang="en-US" sz="2600" dirty="0" smtClean="0"/>
              <a:t>Live view</a:t>
            </a:r>
          </a:p>
          <a:p>
            <a:r>
              <a:rPr lang="en-US" sz="2600" dirty="0" smtClean="0"/>
              <a:t>Property inspector</a:t>
            </a:r>
          </a:p>
          <a:p>
            <a:r>
              <a:rPr lang="en-US" sz="2600" dirty="0" smtClean="0"/>
              <a:t>Site list</a:t>
            </a:r>
          </a:p>
          <a:p>
            <a:r>
              <a:rPr lang="en-US" sz="2600" dirty="0" smtClean="0"/>
              <a:t>Split Code View</a:t>
            </a:r>
          </a:p>
          <a:p>
            <a:r>
              <a:rPr lang="en-US" sz="2600" dirty="0" smtClean="0"/>
              <a:t>Workspace switcher</a:t>
            </a:r>
          </a:p>
          <a:p>
            <a:pPr marL="0" indent="0" eaLnBrk="1" hangingPunct="1">
              <a:buNone/>
            </a:pPr>
            <a:endParaRPr lang="en-US" dirty="0" smtClean="0"/>
          </a:p>
        </p:txBody>
      </p:sp>
      <p:sp>
        <p:nvSpPr>
          <p:cNvPr id="20481" name="Rectangle 13"/>
          <p:cNvSpPr>
            <a:spLocks noGrp="1" noChangeArrowheads="1"/>
          </p:cNvSpPr>
          <p:nvPr>
            <p:ph type="sldNum" sz="quarter" idx="10"/>
          </p:nvPr>
        </p:nvSpPr>
        <p:spPr>
          <a:noFill/>
        </p:spPr>
        <p:txBody>
          <a:bodyPr/>
          <a:lstStyle/>
          <a:p>
            <a:fld id="{85A9ED91-E44E-43B6-83E5-9CBE21A193A1}" type="slidenum">
              <a:rPr lang="en-US" smtClean="0"/>
              <a:pPr/>
              <a:t>3</a:t>
            </a:fld>
            <a:endParaRPr lang="en-US" dirty="0" smtClean="0"/>
          </a:p>
        </p:txBody>
      </p:sp>
      <p:sp>
        <p:nvSpPr>
          <p:cNvPr id="2048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45E4295C-6A7A-4F8A-900C-5083E3DEE8A0}" type="slidenum">
              <a:rPr lang="en-US" sz="2600" b="1">
                <a:solidFill>
                  <a:schemeClr val="bg1"/>
                </a:solidFill>
              </a:rPr>
              <a:pPr/>
              <a:t>3</a:t>
            </a:fld>
            <a:endParaRPr lang="en-US" sz="2600" b="1" dirty="0">
              <a:solidFill>
                <a:schemeClr val="bg1"/>
              </a:solidFill>
            </a:endParaRPr>
          </a:p>
        </p:txBody>
      </p:sp>
      <p:sp>
        <p:nvSpPr>
          <p:cNvPr id="20483" name="Slide Number Placeholder 6"/>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210148C-BE59-462F-9197-79A8B0853633}" type="slidenum">
              <a:rPr lang="en-US" sz="2600" b="1">
                <a:solidFill>
                  <a:schemeClr val="bg1"/>
                </a:solidFill>
              </a:rPr>
              <a:pPr/>
              <a:t>3</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AutoShape 2"/>
          <p:cNvSpPr>
            <a:spLocks noGrp="1" noChangeArrowheads="1"/>
          </p:cNvSpPr>
          <p:nvPr>
            <p:ph type="title"/>
          </p:nvPr>
        </p:nvSpPr>
        <p:spPr>
          <a:xfrm>
            <a:off x="838200" y="838200"/>
            <a:ext cx="8458200" cy="1143000"/>
          </a:xfrm>
        </p:spPr>
        <p:txBody>
          <a:bodyPr/>
          <a:lstStyle/>
          <a:p>
            <a:pPr eaLnBrk="1" hangingPunct="1"/>
            <a:r>
              <a:rPr lang="en-US" dirty="0" smtClean="0"/>
              <a:t>Domain 3.0 Understanding the Adobe Dreamweaver CS5 Interface</a:t>
            </a:r>
          </a:p>
        </p:txBody>
      </p:sp>
      <p:sp>
        <p:nvSpPr>
          <p:cNvPr id="21509" name="Rectangle 3"/>
          <p:cNvSpPr>
            <a:spLocks noGrp="1" noChangeArrowheads="1"/>
          </p:cNvSpPr>
          <p:nvPr>
            <p:ph idx="1"/>
          </p:nvPr>
        </p:nvSpPr>
        <p:spPr>
          <a:xfrm>
            <a:off x="838200" y="2362200"/>
            <a:ext cx="7693025" cy="3962400"/>
          </a:xfrm>
        </p:spPr>
        <p:txBody>
          <a:bodyPr/>
          <a:lstStyle/>
          <a:p>
            <a:pPr lvl="0"/>
            <a:r>
              <a:rPr lang="en-US" dirty="0" smtClean="0">
                <a:effectLst>
                  <a:outerShdw sx="0" sy="0">
                    <a:srgbClr val="000000"/>
                  </a:outerShdw>
                </a:effectLst>
              </a:rPr>
              <a:t>The </a:t>
            </a:r>
            <a:r>
              <a:rPr lang="en-US" dirty="0">
                <a:effectLst>
                  <a:outerShdw sx="0" sy="0">
                    <a:srgbClr val="000000"/>
                  </a:outerShdw>
                </a:effectLst>
              </a:rPr>
              <a:t>third domain of the Web Communication certification focuses on understanding the Dreamweaver workspace. </a:t>
            </a:r>
          </a:p>
          <a:p>
            <a:pPr lvl="0"/>
            <a:r>
              <a:rPr lang="en-US" dirty="0">
                <a:effectLst>
                  <a:outerShdw sx="0" sy="0">
                    <a:srgbClr val="000000"/>
                  </a:outerShdw>
                </a:effectLst>
              </a:rPr>
              <a:t>Understanding the workspace for any application is essential to using the software effectively and efficiently.</a:t>
            </a:r>
          </a:p>
          <a:p>
            <a:pPr eaLnBrk="1" hangingPunct="1"/>
            <a:endParaRPr lang="en-US" dirty="0" smtClean="0"/>
          </a:p>
        </p:txBody>
      </p:sp>
      <p:sp>
        <p:nvSpPr>
          <p:cNvPr id="21505" name="Rectangle 13"/>
          <p:cNvSpPr>
            <a:spLocks noGrp="1" noChangeArrowheads="1"/>
          </p:cNvSpPr>
          <p:nvPr>
            <p:ph type="sldNum" sz="quarter" idx="10"/>
          </p:nvPr>
        </p:nvSpPr>
        <p:spPr>
          <a:noFill/>
        </p:spPr>
        <p:txBody>
          <a:bodyPr/>
          <a:lstStyle/>
          <a:p>
            <a:fld id="{A698578E-FDB1-4372-AD30-2E5C40FDD34F}" type="slidenum">
              <a:rPr lang="en-US" smtClean="0"/>
              <a:pPr/>
              <a:t>4</a:t>
            </a:fld>
            <a:endParaRPr lang="en-US" dirty="0" smtClean="0"/>
          </a:p>
        </p:txBody>
      </p:sp>
      <p:sp>
        <p:nvSpPr>
          <p:cNvPr id="2150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5737C02A-06E1-45C7-BAA2-11B624447972}" type="slidenum">
              <a:rPr lang="en-US" sz="2600" b="1">
                <a:solidFill>
                  <a:schemeClr val="bg1"/>
                </a:solidFill>
              </a:rPr>
              <a:pPr/>
              <a:t>4</a:t>
            </a:fld>
            <a:endParaRPr lang="en-US" sz="2600" b="1" dirty="0">
              <a:solidFill>
                <a:schemeClr val="bg1"/>
              </a:solidFill>
            </a:endParaRPr>
          </a:p>
        </p:txBody>
      </p:sp>
      <p:sp>
        <p:nvSpPr>
          <p:cNvPr id="2150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8C6EF71-21AF-470D-9168-B659540BE69C}" type="slidenum">
              <a:rPr lang="en-US" sz="2600" b="1">
                <a:solidFill>
                  <a:schemeClr val="bg1"/>
                </a:solidFill>
              </a:rPr>
              <a:pPr/>
              <a:t>4</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838200"/>
            <a:ext cx="8153400" cy="1143000"/>
          </a:xfrm>
        </p:spPr>
        <p:txBody>
          <a:bodyPr/>
          <a:lstStyle/>
          <a:p>
            <a:pPr eaLnBrk="1" hangingPunct="1"/>
            <a:r>
              <a:rPr lang="en-US" dirty="0" smtClean="0"/>
              <a:t>Objective 3.1 Identify Elements of the Dreamweaver Interface</a:t>
            </a:r>
          </a:p>
        </p:txBody>
      </p:sp>
      <p:sp>
        <p:nvSpPr>
          <p:cNvPr id="22532" name="Rectangle 7"/>
          <p:cNvSpPr>
            <a:spLocks noGrp="1" noChangeArrowheads="1"/>
          </p:cNvSpPr>
          <p:nvPr>
            <p:ph idx="1"/>
          </p:nvPr>
        </p:nvSpPr>
        <p:spPr>
          <a:xfrm>
            <a:off x="838200" y="2362200"/>
            <a:ext cx="7693025" cy="609600"/>
          </a:xfrm>
        </p:spPr>
        <p:txBody>
          <a:bodyPr/>
          <a:lstStyle/>
          <a:p>
            <a:pPr lvl="0"/>
            <a:r>
              <a:rPr lang="en-US" sz="2400" dirty="0" smtClean="0">
                <a:effectLst>
                  <a:outerShdw sx="0" sy="0">
                    <a:srgbClr val="000000"/>
                  </a:outerShdw>
                </a:effectLst>
              </a:rPr>
              <a:t>The </a:t>
            </a:r>
            <a:r>
              <a:rPr lang="en-US" sz="2400" dirty="0">
                <a:effectLst>
                  <a:outerShdw sx="0" sy="0">
                    <a:srgbClr val="000000"/>
                  </a:outerShdw>
                </a:effectLst>
              </a:rPr>
              <a:t>Dreamweaver workspace opens by default in Split Code view with the code appearing on the left and the document window appearing on the right.</a:t>
            </a:r>
          </a:p>
          <a:p>
            <a:pPr lvl="0"/>
            <a:r>
              <a:rPr lang="en-US" sz="2400" dirty="0">
                <a:effectLst>
                  <a:outerShdw sx="0" sy="0">
                    <a:srgbClr val="000000"/>
                  </a:outerShdw>
                </a:effectLst>
              </a:rPr>
              <a:t>The </a:t>
            </a:r>
            <a:r>
              <a:rPr lang="en-US" sz="2400" b="1" i="1" dirty="0">
                <a:effectLst>
                  <a:outerShdw sx="0" sy="0">
                    <a:srgbClr val="000000"/>
                  </a:outerShdw>
                </a:effectLst>
              </a:rPr>
              <a:t>document window</a:t>
            </a:r>
            <a:r>
              <a:rPr lang="en-US" sz="2400" dirty="0">
                <a:effectLst>
                  <a:outerShdw sx="0" sy="0">
                    <a:srgbClr val="000000"/>
                  </a:outerShdw>
                </a:effectLst>
              </a:rPr>
              <a:t> is the visual representation of the web page you create and edit. </a:t>
            </a:r>
          </a:p>
          <a:p>
            <a:pPr lvl="0"/>
            <a:r>
              <a:rPr lang="en-US" sz="2400" dirty="0">
                <a:effectLst>
                  <a:outerShdw sx="0" sy="0">
                    <a:srgbClr val="000000"/>
                  </a:outerShdw>
                </a:effectLst>
              </a:rPr>
              <a:t>The </a:t>
            </a:r>
            <a:r>
              <a:rPr lang="en-US" sz="2400" b="1" i="1" dirty="0">
                <a:effectLst>
                  <a:outerShdw sx="0" sy="0">
                    <a:srgbClr val="000000"/>
                  </a:outerShdw>
                </a:effectLst>
              </a:rPr>
              <a:t>Coding toolbar</a:t>
            </a:r>
            <a:r>
              <a:rPr lang="en-US" sz="2400" dirty="0">
                <a:effectLst>
                  <a:outerShdw sx="0" sy="0">
                    <a:srgbClr val="000000"/>
                  </a:outerShdw>
                </a:effectLst>
              </a:rPr>
              <a:t> displays buttons used for many typical coding tasks and is displayed only in Split Code and Code views.</a:t>
            </a:r>
          </a:p>
          <a:p>
            <a:pPr lvl="0"/>
            <a:r>
              <a:rPr lang="en-US" sz="2400" b="1" i="1" dirty="0">
                <a:effectLst>
                  <a:outerShdw sx="0" sy="0">
                    <a:srgbClr val="000000"/>
                  </a:outerShdw>
                </a:effectLst>
              </a:rPr>
              <a:t>Design view</a:t>
            </a:r>
            <a:r>
              <a:rPr lang="en-US" sz="2400" dirty="0">
                <a:effectLst>
                  <a:outerShdw sx="0" sy="0">
                    <a:srgbClr val="000000"/>
                  </a:outerShdw>
                </a:effectLst>
              </a:rPr>
              <a:t> displays a fully editable view of the document as you design and edit its contents.</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5</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5</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5</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838200"/>
            <a:ext cx="8153400" cy="1143000"/>
          </a:xfrm>
        </p:spPr>
        <p:txBody>
          <a:bodyPr/>
          <a:lstStyle/>
          <a:p>
            <a:pPr eaLnBrk="1" hangingPunct="1"/>
            <a:r>
              <a:rPr lang="en-US" dirty="0" smtClean="0"/>
              <a:t>Objective 3.1 Identify Elements of the Dreamweaver Interface (cont.)</a:t>
            </a:r>
          </a:p>
        </p:txBody>
      </p:sp>
      <p:sp>
        <p:nvSpPr>
          <p:cNvPr id="22532" name="Rectangle 7"/>
          <p:cNvSpPr>
            <a:spLocks noGrp="1" noChangeArrowheads="1"/>
          </p:cNvSpPr>
          <p:nvPr>
            <p:ph idx="1"/>
          </p:nvPr>
        </p:nvSpPr>
        <p:spPr>
          <a:xfrm>
            <a:off x="838200" y="2362200"/>
            <a:ext cx="7693025" cy="609600"/>
          </a:xfrm>
        </p:spPr>
        <p:txBody>
          <a:bodyPr/>
          <a:lstStyle/>
          <a:p>
            <a:pPr lvl="0"/>
            <a:r>
              <a:rPr lang="en-US" sz="2400" b="1" i="1" dirty="0">
                <a:effectLst>
                  <a:outerShdw sx="0" sy="0">
                    <a:srgbClr val="000000"/>
                  </a:outerShdw>
                </a:effectLst>
              </a:rPr>
              <a:t>Live view</a:t>
            </a:r>
            <a:r>
              <a:rPr lang="en-US" sz="2400" dirty="0">
                <a:effectLst>
                  <a:outerShdw sx="0" sy="0">
                    <a:srgbClr val="000000"/>
                  </a:outerShdw>
                </a:effectLst>
              </a:rPr>
              <a:t> is a </a:t>
            </a:r>
            <a:r>
              <a:rPr lang="en-US" sz="2400" dirty="0" err="1">
                <a:effectLst>
                  <a:outerShdw sx="0" sy="0">
                    <a:srgbClr val="000000"/>
                  </a:outerShdw>
                </a:effectLst>
              </a:rPr>
              <a:t>noneditable</a:t>
            </a:r>
            <a:r>
              <a:rPr lang="en-US" sz="2400" dirty="0">
                <a:effectLst>
                  <a:outerShdw sx="0" sy="0">
                    <a:srgbClr val="000000"/>
                  </a:outerShdw>
                </a:effectLst>
              </a:rPr>
              <a:t> view that allows you to interact with elements in the page as if you were viewing it in a browser.</a:t>
            </a:r>
          </a:p>
          <a:p>
            <a:pPr lvl="0"/>
            <a:r>
              <a:rPr lang="en-US" sz="2400" b="1" i="1" dirty="0">
                <a:effectLst>
                  <a:outerShdw sx="0" sy="0">
                    <a:srgbClr val="000000"/>
                  </a:outerShdw>
                </a:effectLst>
              </a:rPr>
              <a:t>Live Code view</a:t>
            </a:r>
            <a:r>
              <a:rPr lang="en-US" sz="2400" dirty="0">
                <a:effectLst>
                  <a:outerShdw sx="0" sy="0">
                    <a:srgbClr val="000000"/>
                  </a:outerShdw>
                </a:effectLst>
              </a:rPr>
              <a:t> displays the code that a browser uses to execute the page; this code can change as you work with the page in Live view.</a:t>
            </a:r>
          </a:p>
          <a:p>
            <a:pPr lvl="0"/>
            <a:r>
              <a:rPr lang="en-US" sz="2400" dirty="0">
                <a:effectLst>
                  <a:outerShdw sx="0" sy="0">
                    <a:srgbClr val="000000"/>
                  </a:outerShdw>
                </a:effectLst>
              </a:rPr>
              <a:t>The </a:t>
            </a:r>
            <a:r>
              <a:rPr lang="en-US" sz="2400" b="1" i="1" dirty="0">
                <a:effectLst>
                  <a:outerShdw sx="0" sy="0">
                    <a:srgbClr val="000000"/>
                  </a:outerShdw>
                </a:effectLst>
              </a:rPr>
              <a:t>Workspace switcher</a:t>
            </a:r>
            <a:r>
              <a:rPr lang="en-US" sz="2400" dirty="0">
                <a:effectLst>
                  <a:outerShdw sx="0" sy="0">
                    <a:srgbClr val="000000"/>
                  </a:outerShdw>
                </a:effectLst>
              </a:rPr>
              <a:t> allows you to reset your workspace to default settings, switch to other available workspaces, or create your own custom workspace.</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6</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6</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6</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xmlns="" val="235158324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838200"/>
            <a:ext cx="7924800" cy="1143000"/>
          </a:xfrm>
        </p:spPr>
        <p:txBody>
          <a:bodyPr/>
          <a:lstStyle/>
          <a:p>
            <a:pPr eaLnBrk="1" hangingPunct="1"/>
            <a:r>
              <a:rPr lang="en-US" dirty="0" smtClean="0"/>
              <a:t>Objective 3.2 Use the Insert Panel</a:t>
            </a:r>
          </a:p>
        </p:txBody>
      </p:sp>
      <p:sp>
        <p:nvSpPr>
          <p:cNvPr id="23556" name="Rectangle 7"/>
          <p:cNvSpPr>
            <a:spLocks noGrp="1" noChangeArrowheads="1"/>
          </p:cNvSpPr>
          <p:nvPr>
            <p:ph idx="1"/>
          </p:nvPr>
        </p:nvSpPr>
        <p:spPr>
          <a:xfrm>
            <a:off x="838200" y="2328862"/>
            <a:ext cx="7693025" cy="1785938"/>
          </a:xfrm>
        </p:spPr>
        <p:txBody>
          <a:bodyPr/>
          <a:lstStyle/>
          <a:p>
            <a:pPr lvl="0"/>
            <a:r>
              <a:rPr lang="en-US" dirty="0">
                <a:effectLst>
                  <a:outerShdw sx="0" sy="0">
                    <a:srgbClr val="000000"/>
                  </a:outerShdw>
                </a:effectLst>
              </a:rPr>
              <a:t>The Insert panel </a:t>
            </a:r>
            <a:r>
              <a:rPr lang="en-US" dirty="0" smtClean="0">
                <a:effectLst>
                  <a:outerShdw sx="0" sy="0">
                    <a:srgbClr val="000000"/>
                  </a:outerShdw>
                </a:effectLst>
              </a:rPr>
              <a:t>is </a:t>
            </a:r>
            <a:r>
              <a:rPr lang="en-US" dirty="0">
                <a:effectLst>
                  <a:outerShdw sx="0" sy="0">
                    <a:srgbClr val="000000"/>
                  </a:outerShdw>
                </a:effectLst>
              </a:rPr>
              <a:t>located in the Panel group and contains buttons for creating objects or inserting objects created in other programs, such as images, horizontal rules, links, and tables.</a:t>
            </a:r>
          </a:p>
          <a:p>
            <a:pPr lvl="0"/>
            <a:r>
              <a:rPr lang="en-US" dirty="0">
                <a:effectLst>
                  <a:outerShdw sx="0" sy="0">
                    <a:srgbClr val="000000"/>
                  </a:outerShdw>
                </a:effectLst>
              </a:rPr>
              <a:t>You can display the Insert panel as a horizontal toolbar by undocking the panel and then clicking and dragging the panel’s tab to the top of the document window</a:t>
            </a:r>
            <a:r>
              <a:rPr lang="en-US" dirty="0" smtClean="0">
                <a:effectLst>
                  <a:outerShdw sx="0" sy="0">
                    <a:srgbClr val="000000"/>
                  </a:outerShdw>
                </a:effectLst>
              </a:rPr>
              <a:t>.</a:t>
            </a:r>
            <a:endParaRPr lang="en-US" dirty="0">
              <a:effectLst>
                <a:outerShdw sx="0" sy="0">
                  <a:srgbClr val="000000"/>
                </a:outerShdw>
              </a:effectLst>
            </a:endParaRPr>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7</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7</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7</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838200"/>
            <a:ext cx="7924800" cy="1143000"/>
          </a:xfrm>
        </p:spPr>
        <p:txBody>
          <a:bodyPr/>
          <a:lstStyle/>
          <a:p>
            <a:pPr eaLnBrk="1" hangingPunct="1"/>
            <a:r>
              <a:rPr lang="en-US" dirty="0" smtClean="0"/>
              <a:t>Objective 3.2 Use the Insert Panel (cont.)</a:t>
            </a:r>
          </a:p>
        </p:txBody>
      </p:sp>
      <p:sp>
        <p:nvSpPr>
          <p:cNvPr id="23556" name="Rectangle 7"/>
          <p:cNvSpPr>
            <a:spLocks noGrp="1" noChangeArrowheads="1"/>
          </p:cNvSpPr>
          <p:nvPr>
            <p:ph idx="1"/>
          </p:nvPr>
        </p:nvSpPr>
        <p:spPr>
          <a:xfrm>
            <a:off x="838200" y="2328862"/>
            <a:ext cx="7693025" cy="1785938"/>
          </a:xfrm>
        </p:spPr>
        <p:txBody>
          <a:bodyPr/>
          <a:lstStyle/>
          <a:p>
            <a:pPr lvl="0"/>
            <a:r>
              <a:rPr lang="en-US" dirty="0" smtClean="0">
                <a:effectLst>
                  <a:outerShdw sx="0" sy="0">
                    <a:srgbClr val="000000"/>
                  </a:outerShdw>
                </a:effectLst>
              </a:rPr>
              <a:t>The </a:t>
            </a:r>
            <a:r>
              <a:rPr lang="en-US" dirty="0">
                <a:effectLst>
                  <a:outerShdw sx="0" sy="0">
                    <a:srgbClr val="000000"/>
                  </a:outerShdw>
                </a:effectLst>
              </a:rPr>
              <a:t>buttons are organized into categories on the Insert panel.</a:t>
            </a:r>
          </a:p>
          <a:p>
            <a:pPr lvl="0"/>
            <a:r>
              <a:rPr lang="en-US" dirty="0">
                <a:effectLst>
                  <a:outerShdw sx="0" sy="0">
                    <a:srgbClr val="000000"/>
                  </a:outerShdw>
                </a:effectLst>
              </a:rPr>
              <a:t>The default category is called Common and has a pop-up menu where you can access the buttons and menus specific to that category.</a:t>
            </a:r>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8</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8</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8</a:t>
            </a:fld>
            <a:endParaRPr lang="en-US" sz="2600" b="1" dirty="0">
              <a:solidFill>
                <a:schemeClr val="bg1"/>
              </a:solidFill>
            </a:endParaRPr>
          </a:p>
        </p:txBody>
      </p:sp>
    </p:spTree>
    <p:extLst>
      <p:ext uri="{BB962C8B-B14F-4D97-AF65-F5344CB8AC3E}">
        <p14:creationId xmlns:p14="http://schemas.microsoft.com/office/powerpoint/2010/main" xmlns="" val="100405101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838200"/>
            <a:ext cx="7924800" cy="1143000"/>
          </a:xfrm>
        </p:spPr>
        <p:txBody>
          <a:bodyPr/>
          <a:lstStyle/>
          <a:p>
            <a:r>
              <a:rPr lang="en-US" dirty="0" smtClean="0"/>
              <a:t>Objective 3.3 Use the Property Inspector</a:t>
            </a:r>
            <a:endParaRPr lang="en-US" dirty="0"/>
          </a:p>
        </p:txBody>
      </p:sp>
      <p:sp>
        <p:nvSpPr>
          <p:cNvPr id="23556" name="Rectangle 7"/>
          <p:cNvSpPr>
            <a:spLocks noGrp="1" noChangeArrowheads="1"/>
          </p:cNvSpPr>
          <p:nvPr>
            <p:ph idx="1"/>
          </p:nvPr>
        </p:nvSpPr>
        <p:spPr>
          <a:xfrm>
            <a:off x="838200" y="2362200"/>
            <a:ext cx="7693025" cy="1785938"/>
          </a:xfrm>
        </p:spPr>
        <p:txBody>
          <a:bodyPr/>
          <a:lstStyle/>
          <a:p>
            <a:pPr lvl="0"/>
            <a:r>
              <a:rPr lang="en-US" dirty="0">
                <a:effectLst>
                  <a:outerShdw sx="0" sy="0">
                    <a:srgbClr val="000000"/>
                  </a:outerShdw>
                </a:effectLst>
              </a:rPr>
              <a:t>The </a:t>
            </a:r>
            <a:r>
              <a:rPr lang="en-US" b="1" i="1" dirty="0">
                <a:effectLst>
                  <a:outerShdw sx="0" sy="0">
                    <a:srgbClr val="000000"/>
                  </a:outerShdw>
                </a:effectLst>
              </a:rPr>
              <a:t>Property inspector</a:t>
            </a:r>
            <a:r>
              <a:rPr lang="en-US" dirty="0">
                <a:effectLst>
                  <a:outerShdw sx="0" sy="0">
                    <a:srgbClr val="000000"/>
                  </a:outerShdw>
                </a:effectLst>
              </a:rPr>
              <a:t> is located at the bottom of the workspace by default and is used to inspect and edit the most common properties of the selected item in the document.</a:t>
            </a:r>
          </a:p>
          <a:p>
            <a:pPr lvl="0"/>
            <a:r>
              <a:rPr lang="en-US" dirty="0">
                <a:effectLst>
                  <a:outerShdw sx="0" sy="0">
                    <a:srgbClr val="000000"/>
                  </a:outerShdw>
                </a:effectLst>
              </a:rPr>
              <a:t>Options on the Property inspector vary depending on the item selected</a:t>
            </a:r>
            <a:r>
              <a:rPr lang="en-US" sz="2400" dirty="0">
                <a:effectLst>
                  <a:outerShdw sx="0" sy="0">
                    <a:srgbClr val="000000"/>
                  </a:outerShdw>
                </a:effectLst>
              </a:rPr>
              <a:t>.</a:t>
            </a:r>
          </a:p>
          <a:p>
            <a:pPr lvl="0"/>
            <a:endParaRPr lang="en-US" sz="2400" dirty="0">
              <a:effectLst>
                <a:outerShdw sx="0" sy="0">
                  <a:srgbClr val="000000"/>
                </a:outerShdw>
              </a:effectLst>
            </a:endParaRPr>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9</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9</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9</a:t>
            </a:fld>
            <a:endParaRPr lang="en-US" sz="2600" b="1" dirty="0">
              <a:solidFill>
                <a:schemeClr val="bg1"/>
              </a:solidFill>
            </a:endParaRPr>
          </a:p>
        </p:txBody>
      </p:sp>
    </p:spTree>
    <p:extLst>
      <p:ext uri="{BB962C8B-B14F-4D97-AF65-F5344CB8AC3E}">
        <p14:creationId xmlns:p14="http://schemas.microsoft.com/office/powerpoint/2010/main" xmlns="" val="214367015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ACA theme">
  <a:themeElements>
    <a:clrScheme name="Custom 15">
      <a:dk1>
        <a:sysClr val="windowText" lastClr="000000"/>
      </a:dk1>
      <a:lt1>
        <a:sysClr val="window" lastClr="FFFFFF"/>
      </a:lt1>
      <a:dk2>
        <a:srgbClr val="194431"/>
      </a:dk2>
      <a:lt2>
        <a:srgbClr val="F0E6C3"/>
      </a:lt2>
      <a:accent1>
        <a:srgbClr val="F80F0C"/>
      </a:accent1>
      <a:accent2>
        <a:srgbClr val="000000"/>
      </a:accent2>
      <a:accent3>
        <a:srgbClr val="F83500"/>
      </a:accent3>
      <a:accent4>
        <a:srgbClr val="8B723D"/>
      </a:accent4>
      <a:accent5>
        <a:srgbClr val="818B3D"/>
      </a:accent5>
      <a:accent6>
        <a:srgbClr val="586215"/>
      </a:accent6>
      <a:hlink>
        <a:srgbClr val="FF621D"/>
      </a:hlink>
      <a:folHlink>
        <a:srgbClr val="F3D260"/>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
      <a:clrScheme name="Capsules 9">
        <a:dk1>
          <a:srgbClr val="003366"/>
        </a:dk1>
        <a:lt1>
          <a:srgbClr val="FFFFFF"/>
        </a:lt1>
        <a:dk2>
          <a:srgbClr val="006666"/>
        </a:dk2>
        <a:lt2>
          <a:srgbClr val="666699"/>
        </a:lt2>
        <a:accent1>
          <a:srgbClr val="009999"/>
        </a:accent1>
        <a:accent2>
          <a:srgbClr val="99CC99"/>
        </a:accent2>
        <a:accent3>
          <a:srgbClr val="FFFFFF"/>
        </a:accent3>
        <a:accent4>
          <a:srgbClr val="002A56"/>
        </a:accent4>
        <a:accent5>
          <a:srgbClr val="AACACA"/>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10">
        <a:dk1>
          <a:srgbClr val="003366"/>
        </a:dk1>
        <a:lt1>
          <a:srgbClr val="FFFFFF"/>
        </a:lt1>
        <a:dk2>
          <a:srgbClr val="006666"/>
        </a:dk2>
        <a:lt2>
          <a:srgbClr val="666699"/>
        </a:lt2>
        <a:accent1>
          <a:srgbClr val="009999"/>
        </a:accent1>
        <a:accent2>
          <a:srgbClr val="99CC99"/>
        </a:accent2>
        <a:accent3>
          <a:srgbClr val="FFFFFF"/>
        </a:accent3>
        <a:accent4>
          <a:srgbClr val="002A56"/>
        </a:accent4>
        <a:accent5>
          <a:srgbClr val="AACACA"/>
        </a:accent5>
        <a:accent6>
          <a:srgbClr val="8AB98A"/>
        </a:accent6>
        <a:hlink>
          <a:srgbClr val="00CC66"/>
        </a:hlink>
        <a:folHlink>
          <a:srgbClr val="CC99FF"/>
        </a:folHlink>
      </a:clrScheme>
      <a:clrMap bg1="lt1" tx1="dk1" bg2="lt2" tx2="dk2" accent1="accent1" accent2="accent2" accent3="accent3" accent4="accent4" accent5="accent5" accent6="accent6" hlink="hlink" folHlink="folHlink"/>
    </a:extraClrScheme>
    <a:extraClrScheme>
      <a:clrScheme name="Capsules 11">
        <a:dk1>
          <a:srgbClr val="003366"/>
        </a:dk1>
        <a:lt1>
          <a:srgbClr val="FFFFFF"/>
        </a:lt1>
        <a:dk2>
          <a:srgbClr val="006666"/>
        </a:dk2>
        <a:lt2>
          <a:srgbClr val="666699"/>
        </a:lt2>
        <a:accent1>
          <a:srgbClr val="33CCCC"/>
        </a:accent1>
        <a:accent2>
          <a:srgbClr val="009999"/>
        </a:accent2>
        <a:accent3>
          <a:srgbClr val="FFFFFF"/>
        </a:accent3>
        <a:accent4>
          <a:srgbClr val="002A56"/>
        </a:accent4>
        <a:accent5>
          <a:srgbClr val="ADE2E2"/>
        </a:accent5>
        <a:accent6>
          <a:srgbClr val="008A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12">
        <a:dk1>
          <a:srgbClr val="003366"/>
        </a:dk1>
        <a:lt1>
          <a:srgbClr val="FFFFFF"/>
        </a:lt1>
        <a:dk2>
          <a:srgbClr val="006666"/>
        </a:dk2>
        <a:lt2>
          <a:srgbClr val="666699"/>
        </a:lt2>
        <a:accent1>
          <a:srgbClr val="33CCCC"/>
        </a:accent1>
        <a:accent2>
          <a:srgbClr val="009999"/>
        </a:accent2>
        <a:accent3>
          <a:srgbClr val="FFFFFF"/>
        </a:accent3>
        <a:accent4>
          <a:srgbClr val="002A56"/>
        </a:accent4>
        <a:accent5>
          <a:srgbClr val="ADE2E2"/>
        </a:accent5>
        <a:accent6>
          <a:srgbClr val="008A8A"/>
        </a:accent6>
        <a:hlink>
          <a:srgbClr val="00CC66"/>
        </a:hlink>
        <a:folHlink>
          <a:srgbClr val="CC99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ACA theme.thmx</Template>
  <TotalTime>7674</TotalTime>
  <Words>886</Words>
  <Application>Microsoft Office PowerPoint</Application>
  <PresentationFormat>On-screen Show (4:3)</PresentationFormat>
  <Paragraphs>125</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ACA theme</vt:lpstr>
      <vt:lpstr>Dreamweaver Domain 3: Understanding the Adobe Dreamweaver CS5 Interface</vt:lpstr>
      <vt:lpstr>Objectives</vt:lpstr>
      <vt:lpstr>Vocabulary</vt:lpstr>
      <vt:lpstr>Domain 3.0 Understanding the Adobe Dreamweaver CS5 Interface</vt:lpstr>
      <vt:lpstr>Objective 3.1 Identify Elements of the Dreamweaver Interface</vt:lpstr>
      <vt:lpstr>Objective 3.1 Identify Elements of the Dreamweaver Interface (cont.)</vt:lpstr>
      <vt:lpstr>Objective 3.2 Use the Insert Panel</vt:lpstr>
      <vt:lpstr>Objective 3.2 Use the Insert Panel (cont.)</vt:lpstr>
      <vt:lpstr>Objective 3.3 Use the Property Inspector</vt:lpstr>
      <vt:lpstr>Objective 3.3 Use the Property Inspector (cont.)</vt:lpstr>
      <vt:lpstr>Objective 3.4 Use the Assets Panel</vt:lpstr>
      <vt:lpstr>Objective 3.4 Use the Assets Panel (cont.)</vt:lpstr>
      <vt:lpstr>Objective 3.5 Use the Files Panel</vt:lpstr>
      <vt:lpstr>Objective 3.6 Customize the Workspace</vt:lpstr>
      <vt:lpstr>Objective 3.6 Customize the Workspace (cont.)</vt:lpstr>
      <vt:lpstr>Summary</vt:lpstr>
    </vt:vector>
  </TitlesOfParts>
  <Company>Course Technology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1.0 Setting Project Requirements</dc:title>
  <dc:creator>Your Name</dc:creator>
  <cp:lastModifiedBy>Backup</cp:lastModifiedBy>
  <cp:revision>204</cp:revision>
  <dcterms:created xsi:type="dcterms:W3CDTF">2010-10-14T22:22:11Z</dcterms:created>
  <dcterms:modified xsi:type="dcterms:W3CDTF">2011-12-21T14:28:03Z</dcterms:modified>
</cp:coreProperties>
</file>