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handoutMasterIdLst>
    <p:handoutMasterId r:id="rId24"/>
  </p:handoutMasterIdLst>
  <p:sldIdLst>
    <p:sldId id="417" r:id="rId2"/>
    <p:sldId id="325" r:id="rId3"/>
    <p:sldId id="300" r:id="rId4"/>
    <p:sldId id="266" r:id="rId5"/>
    <p:sldId id="303" r:id="rId6"/>
    <p:sldId id="387" r:id="rId7"/>
    <p:sldId id="415" r:id="rId8"/>
    <p:sldId id="416" r:id="rId9"/>
    <p:sldId id="410" r:id="rId10"/>
    <p:sldId id="411" r:id="rId11"/>
    <p:sldId id="367" r:id="rId12"/>
    <p:sldId id="414" r:id="rId13"/>
    <p:sldId id="368" r:id="rId14"/>
    <p:sldId id="369" r:id="rId15"/>
    <p:sldId id="370" r:id="rId16"/>
    <p:sldId id="371" r:id="rId17"/>
    <p:sldId id="399" r:id="rId18"/>
    <p:sldId id="412" r:id="rId19"/>
    <p:sldId id="413" r:id="rId20"/>
    <p:sldId id="365" r:id="rId21"/>
    <p:sldId id="36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7" clrIdx="1"/>
  <p:cmAuthor id="2" name="Dawna Walls" initials="D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varScale="1">
        <p:scale>
          <a:sx n="62" d="100"/>
          <a:sy n="62" d="100"/>
        </p:scale>
        <p:origin x="-6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xmlns=""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xmlns=""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rot="5400000">
            <a:off x="5715000" y="-2286000"/>
            <a:ext cx="457200" cy="5334000"/>
          </a:xfrm>
          <a:prstGeom prst="rect">
            <a:avLst/>
          </a:prstGeom>
        </p:spPr>
      </p:pic>
      <p:grpSp>
        <p:nvGrpSpPr>
          <p:cNvPr id="17" name="Group 2"/>
          <p:cNvGrpSpPr>
            <a:grpSpLocks/>
          </p:cNvGrpSpPr>
          <p:nvPr userDrawn="1"/>
        </p:nvGrpSpPr>
        <p:grpSpPr bwMode="auto">
          <a:xfrm>
            <a:off x="0" y="0"/>
            <a:ext cx="7620000" cy="6858000"/>
            <a:chOff x="0" y="0"/>
            <a:chExt cx="4800" cy="4320"/>
          </a:xfrm>
        </p:grpSpPr>
        <p:grpSp>
          <p:nvGrpSpPr>
            <p:cNvPr id="18" name="Group 3"/>
            <p:cNvGrpSpPr>
              <a:grpSpLocks/>
            </p:cNvGrpSpPr>
            <p:nvPr userDrawn="1"/>
          </p:nvGrpSpPr>
          <p:grpSpPr bwMode="auto">
            <a:xfrm>
              <a:off x="0" y="0"/>
              <a:ext cx="2016" cy="4320"/>
              <a:chOff x="0" y="0"/>
              <a:chExt cx="2016" cy="4320"/>
            </a:xfrm>
          </p:grpSpPr>
          <p:sp>
            <p:nvSpPr>
              <p:cNvPr id="2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2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9" name="Group 6"/>
            <p:cNvGrpSpPr>
              <a:grpSpLocks/>
            </p:cNvGrpSpPr>
            <p:nvPr/>
          </p:nvGrpSpPr>
          <p:grpSpPr bwMode="auto">
            <a:xfrm>
              <a:off x="144" y="1248"/>
              <a:ext cx="4656" cy="201"/>
              <a:chOff x="144" y="1248"/>
              <a:chExt cx="4656" cy="201"/>
            </a:xfrm>
          </p:grpSpPr>
          <p:sp>
            <p:nvSpPr>
              <p:cNvPr id="20"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21"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4" name="Text Box 21"/>
          <p:cNvSpPr txBox="1">
            <a:spLocks noChangeArrowheads="1"/>
          </p:cNvSpPr>
          <p:nvPr userDrawn="1"/>
        </p:nvSpPr>
        <p:spPr bwMode="auto">
          <a:xfrm>
            <a:off x="152408" y="2971800"/>
            <a:ext cx="492443" cy="29718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 6</a:t>
            </a:r>
            <a:endParaRPr lang="en-US" sz="2000" b="1" dirty="0"/>
          </a:p>
        </p:txBody>
      </p:sp>
      <p:sp>
        <p:nvSpPr>
          <p:cNvPr id="25"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26" name="Text Box 16"/>
          <p:cNvSpPr txBox="1">
            <a:spLocks noChangeArrowheads="1"/>
          </p:cNvSpPr>
          <p:nvPr userDrawn="1"/>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a:xfrm>
            <a:off x="762000" y="762000"/>
            <a:ext cx="8153400" cy="1143000"/>
          </a:xfrm>
        </p:spPr>
        <p:txBody>
          <a:bodyPr/>
          <a:lstStyle/>
          <a:p>
            <a:r>
              <a:rPr lang="en-US" sz="2800" dirty="0"/>
              <a:t>Dreamweaver Domain </a:t>
            </a:r>
            <a:r>
              <a:rPr lang="en-US" sz="2800" dirty="0" smtClean="0"/>
              <a:t>6: Evaluating </a:t>
            </a:r>
            <a:r>
              <a:rPr lang="en-US" sz="2800" dirty="0"/>
              <a:t>and Maintaining a Site by Using Dreamweaver CS5</a:t>
            </a:r>
            <a:endParaRPr lang="en-US" sz="2800" dirty="0" smtClean="0"/>
          </a:p>
        </p:txBody>
      </p:sp>
      <p:sp>
        <p:nvSpPr>
          <p:cNvPr id="18437" name="Rectangle 3"/>
          <p:cNvSpPr>
            <a:spLocks noGrp="1" noChangeArrowheads="1"/>
          </p:cNvSpPr>
          <p:nvPr>
            <p:ph idx="1"/>
          </p:nvPr>
        </p:nvSpPr>
        <p:spPr/>
        <p:txBody>
          <a:bodyPr/>
          <a:lstStyle/>
          <a:p>
            <a:pPr marL="0" indent="0" algn="ctr">
              <a:buNone/>
            </a:pPr>
            <a:endParaRPr lang="en-US" sz="2600" b="1" smtClean="0"/>
          </a:p>
          <a:p>
            <a:pPr marL="0" indent="0" algn="ctr">
              <a:buNone/>
            </a:pPr>
            <a:r>
              <a:rPr lang="en-US" sz="2600" b="1"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p>
          <a:p>
            <a:pPr marL="0" indent="0" algn="ctr">
              <a:buNone/>
            </a:pPr>
            <a:r>
              <a:rPr lang="en-US" sz="2600" b="1" dirty="0" smtClean="0"/>
              <a:t>Featuring </a:t>
            </a:r>
            <a:r>
              <a:rPr lang="en-US" sz="2600" b="1" dirty="0"/>
              <a:t>Dreamweaver, Flash, and Photoshop</a:t>
            </a:r>
            <a:endParaRPr lang="en-US" sz="2600" dirty="0"/>
          </a:p>
          <a:p>
            <a:pPr lvl="0"/>
            <a:endParaRPr lang="en-US" sz="2600" dirty="0" smtClean="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xmlns="" val="290654550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6.1 Conduct Technical Tests (continued)</a:t>
            </a:r>
          </a:p>
        </p:txBody>
      </p:sp>
      <p:sp>
        <p:nvSpPr>
          <p:cNvPr id="22532" name="Rectangle 7"/>
          <p:cNvSpPr>
            <a:spLocks noGrp="1" noChangeArrowheads="1"/>
          </p:cNvSpPr>
          <p:nvPr>
            <p:ph idx="1"/>
          </p:nvPr>
        </p:nvSpPr>
        <p:spPr>
          <a:xfrm>
            <a:off x="838200" y="2362200"/>
            <a:ext cx="7693025" cy="3429000"/>
          </a:xfrm>
        </p:spPr>
        <p:txBody>
          <a:bodyPr/>
          <a:lstStyle/>
          <a:p>
            <a:r>
              <a:rPr lang="en-US" sz="2400" dirty="0" smtClean="0"/>
              <a:t>Refer to your wireframe and storyboard that you created during the planning stage to review your plans. You perform this part of the quality assurance testing to ensure that you have met the requirements that were determined by you and your client.</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35023301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6.2 Identify Techniques for Basic Usability Tests</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You can perform a usability test to verify how well your site functions among different users.</a:t>
            </a:r>
          </a:p>
          <a:p>
            <a:r>
              <a:rPr lang="en-US" sz="2600" dirty="0" smtClean="0"/>
              <a:t>Develop a checklist or script before testing to determine what you want to measure.</a:t>
            </a:r>
          </a:p>
          <a:p>
            <a:r>
              <a:rPr lang="en-US" sz="2600" dirty="0" smtClean="0"/>
              <a:t>Assemble a diverse group of participants to review your website against the checklist and determine the usability of your site.</a:t>
            </a:r>
          </a:p>
          <a:p>
            <a:r>
              <a:rPr lang="en-US" sz="2600" dirty="0" smtClean="0"/>
              <a:t>Usability.gov provides a guide to assist in the process.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951035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6.3 Identify Methods for Collecting Site Feedback</a:t>
            </a:r>
          </a:p>
        </p:txBody>
      </p:sp>
      <p:sp>
        <p:nvSpPr>
          <p:cNvPr id="22532" name="Rectangle 7"/>
          <p:cNvSpPr>
            <a:spLocks noGrp="1" noChangeArrowheads="1"/>
          </p:cNvSpPr>
          <p:nvPr>
            <p:ph idx="1"/>
          </p:nvPr>
        </p:nvSpPr>
        <p:spPr>
          <a:xfrm>
            <a:off x="838201" y="2362200"/>
            <a:ext cx="7238999" cy="3879850"/>
          </a:xfrm>
        </p:spPr>
        <p:txBody>
          <a:bodyPr/>
          <a:lstStyle/>
          <a:p>
            <a:r>
              <a:rPr lang="en-US" sz="2400" dirty="0" smtClean="0"/>
              <a:t>Once your website is published, you may choose to receive feedback from actual visitors to your site.</a:t>
            </a:r>
          </a:p>
          <a:p>
            <a:r>
              <a:rPr lang="en-US" sz="2400" dirty="0" smtClean="0"/>
              <a:t>This can be done by asking the user to complete a survey before they leave the site.</a:t>
            </a:r>
          </a:p>
          <a:p>
            <a:r>
              <a:rPr lang="en-US" sz="2400" dirty="0" smtClean="0"/>
              <a:t>You can also create an e-mail link for those visitors who wish to leave a comment about your site.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3107697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6.3 Identify Methods for Collecting Site Feedback (continued)</a:t>
            </a:r>
          </a:p>
        </p:txBody>
      </p:sp>
      <p:sp>
        <p:nvSpPr>
          <p:cNvPr id="22532" name="Rectangle 7"/>
          <p:cNvSpPr>
            <a:spLocks noGrp="1" noChangeArrowheads="1"/>
          </p:cNvSpPr>
          <p:nvPr>
            <p:ph idx="1"/>
          </p:nvPr>
        </p:nvSpPr>
        <p:spPr>
          <a:xfrm>
            <a:off x="838201" y="2362200"/>
            <a:ext cx="7238999" cy="3879850"/>
          </a:xfrm>
        </p:spPr>
        <p:txBody>
          <a:bodyPr/>
          <a:lstStyle/>
          <a:p>
            <a:r>
              <a:rPr lang="en-US" sz="2400" dirty="0" smtClean="0"/>
              <a:t>You can also gather site feedback without visitors knowing it. Services are available to proactively monitor your website to report on broken links and digital assets that may not be tagged correctly.</a:t>
            </a:r>
          </a:p>
          <a:p>
            <a:r>
              <a:rPr lang="en-US" sz="2400" dirty="0" smtClean="0"/>
              <a:t>Services are available to track and analyze how visitors are getting to, using, and navigating your site.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21754985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6.4 Present Web Pages to Others for Feedback and Evaluation</a:t>
            </a:r>
          </a:p>
        </p:txBody>
      </p:sp>
      <p:sp>
        <p:nvSpPr>
          <p:cNvPr id="22532" name="Rectangle 7"/>
          <p:cNvSpPr>
            <a:spLocks noGrp="1" noChangeArrowheads="1"/>
          </p:cNvSpPr>
          <p:nvPr>
            <p:ph idx="1"/>
          </p:nvPr>
        </p:nvSpPr>
        <p:spPr>
          <a:xfrm>
            <a:off x="838200" y="2362200"/>
            <a:ext cx="7924800" cy="3429000"/>
          </a:xfrm>
        </p:spPr>
        <p:txBody>
          <a:bodyPr/>
          <a:lstStyle/>
          <a:p>
            <a:r>
              <a:rPr lang="en-US" sz="2400" dirty="0" smtClean="0"/>
              <a:t>You can assemble focus groups to help you determine how visitors feel and think when they visit your site.</a:t>
            </a:r>
          </a:p>
          <a:p>
            <a:r>
              <a:rPr lang="en-US" sz="2400" dirty="0" smtClean="0"/>
              <a:t>Focus groups can be used before a website is published, after implementation, or when planning a redesign.</a:t>
            </a:r>
          </a:p>
          <a:p>
            <a:r>
              <a:rPr lang="en-US" sz="2400" dirty="0" smtClean="0"/>
              <a:t>Before assembling the focus group, it is important to identify the target audience. Next, identify specific goals and objectives.</a:t>
            </a:r>
          </a:p>
          <a:p>
            <a:r>
              <a:rPr lang="en-US" sz="2400" dirty="0" smtClean="0"/>
              <a:t>Have a moderator present to make sure conversations remain on topic.</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99986853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6.5 Manage Assets, Links, and Files for a Site</a:t>
            </a:r>
          </a:p>
        </p:txBody>
      </p:sp>
      <p:sp>
        <p:nvSpPr>
          <p:cNvPr id="22532" name="Rectangle 7"/>
          <p:cNvSpPr>
            <a:spLocks noGrp="1" noChangeArrowheads="1"/>
          </p:cNvSpPr>
          <p:nvPr>
            <p:ph idx="1"/>
          </p:nvPr>
        </p:nvSpPr>
        <p:spPr>
          <a:xfrm>
            <a:off x="838200" y="2362200"/>
            <a:ext cx="8077200" cy="3429000"/>
          </a:xfrm>
        </p:spPr>
        <p:txBody>
          <a:bodyPr/>
          <a:lstStyle/>
          <a:p>
            <a:r>
              <a:rPr lang="en-US" sz="2200" dirty="0" smtClean="0"/>
              <a:t>You can set up the Files panel for not only managing your assets locally, but also to publish them to a remote or testing server.</a:t>
            </a:r>
          </a:p>
          <a:p>
            <a:r>
              <a:rPr lang="en-US" sz="2200" dirty="0" smtClean="0"/>
              <a:t>Files can be deleted, renamed, or moved in the Files panel.</a:t>
            </a:r>
          </a:p>
          <a:p>
            <a:r>
              <a:rPr lang="en-US" sz="2200" dirty="0" smtClean="0"/>
              <a:t>When you rename a file, Dreamweaver prompts you to update any links that are associated with that file.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71800" y="4715345"/>
            <a:ext cx="3980798" cy="1541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122843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6.6 Publish and Update Site Files to a Remote Server</a:t>
            </a:r>
          </a:p>
        </p:txBody>
      </p:sp>
      <p:sp>
        <p:nvSpPr>
          <p:cNvPr id="22532" name="Rectangle 7"/>
          <p:cNvSpPr>
            <a:spLocks noGrp="1" noChangeArrowheads="1"/>
          </p:cNvSpPr>
          <p:nvPr>
            <p:ph idx="1"/>
          </p:nvPr>
        </p:nvSpPr>
        <p:spPr>
          <a:xfrm>
            <a:off x="838200" y="2362200"/>
            <a:ext cx="7467600" cy="3429000"/>
          </a:xfrm>
        </p:spPr>
        <p:txBody>
          <a:bodyPr/>
          <a:lstStyle/>
          <a:p>
            <a:r>
              <a:rPr lang="en-US" sz="2400" dirty="0" smtClean="0"/>
              <a:t>When you want Dreamweaver to connect to a remote folder, you specify the remote folder in the Server category of the Site Definition dialog box.</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1200" y="3507740"/>
            <a:ext cx="4907269" cy="2749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85949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a:t>
            </a:r>
            <a:r>
              <a:rPr lang="en-US" sz="2600" dirty="0"/>
              <a:t>6</a:t>
            </a:r>
            <a:r>
              <a:rPr lang="en-US" sz="2600" dirty="0" smtClean="0"/>
              <a:t>.6 Publish and Update Site Files to a Remote Server (continued)</a:t>
            </a:r>
          </a:p>
        </p:txBody>
      </p:sp>
      <p:sp>
        <p:nvSpPr>
          <p:cNvPr id="22532" name="Rectangle 7"/>
          <p:cNvSpPr>
            <a:spLocks noGrp="1" noChangeArrowheads="1"/>
          </p:cNvSpPr>
          <p:nvPr>
            <p:ph idx="1"/>
          </p:nvPr>
        </p:nvSpPr>
        <p:spPr>
          <a:xfrm>
            <a:off x="838200" y="2362200"/>
            <a:ext cx="7696200" cy="3429000"/>
          </a:xfrm>
        </p:spPr>
        <p:txBody>
          <a:bodyPr/>
          <a:lstStyle/>
          <a:p>
            <a:r>
              <a:rPr lang="en-US" sz="2400" dirty="0" smtClean="0"/>
              <a:t>When a remote connection is first established, the remote folder is usually empty.</a:t>
            </a:r>
          </a:p>
          <a:p>
            <a:r>
              <a:rPr lang="en-US" sz="2400" dirty="0" smtClean="0"/>
              <a:t>Uploading the files in your local root folder to the remote folder populates the remote folder and is called </a:t>
            </a:r>
            <a:r>
              <a:rPr lang="en-US" sz="2400" b="1" dirty="0" smtClean="0"/>
              <a:t>publishing</a:t>
            </a:r>
            <a:r>
              <a:rPr lang="en-US" sz="2400" dirty="0" smtClean="0"/>
              <a:t>.</a:t>
            </a:r>
          </a:p>
          <a:p>
            <a:r>
              <a:rPr lang="en-US" sz="2400" dirty="0" smtClean="0"/>
              <a:t>The directory structure of both these folders should always be the same.</a:t>
            </a:r>
          </a:p>
          <a:p>
            <a:r>
              <a:rPr lang="en-US" sz="2400" dirty="0" smtClean="0"/>
              <a:t>You use the </a:t>
            </a:r>
            <a:r>
              <a:rPr lang="en-US" sz="2400" b="1" dirty="0" smtClean="0"/>
              <a:t>Put</a:t>
            </a:r>
            <a:r>
              <a:rPr lang="en-US" sz="2400" dirty="0" smtClean="0"/>
              <a:t> command to publish your files to the remote folder.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37325758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a:t>
            </a:r>
            <a:r>
              <a:rPr lang="en-US" sz="2600" dirty="0"/>
              <a:t>6</a:t>
            </a:r>
            <a:r>
              <a:rPr lang="en-US" sz="2600" dirty="0" smtClean="0"/>
              <a:t>.6 Publish and Update Site Files to a Remote Server (continued)</a:t>
            </a:r>
          </a:p>
        </p:txBody>
      </p:sp>
      <p:sp>
        <p:nvSpPr>
          <p:cNvPr id="22532" name="Rectangle 7"/>
          <p:cNvSpPr>
            <a:spLocks noGrp="1" noChangeArrowheads="1"/>
          </p:cNvSpPr>
          <p:nvPr>
            <p:ph idx="1"/>
          </p:nvPr>
        </p:nvSpPr>
        <p:spPr>
          <a:xfrm>
            <a:off x="838200" y="2362200"/>
            <a:ext cx="7696200" cy="3429000"/>
          </a:xfrm>
        </p:spPr>
        <p:txBody>
          <a:bodyPr/>
          <a:lstStyle/>
          <a:p>
            <a:r>
              <a:rPr lang="en-US" sz="2400" dirty="0" smtClean="0"/>
              <a:t>You use the </a:t>
            </a:r>
            <a:r>
              <a:rPr lang="en-US" sz="2400" b="1" dirty="0" smtClean="0"/>
              <a:t>Get</a:t>
            </a:r>
            <a:r>
              <a:rPr lang="en-US" sz="2400" dirty="0" smtClean="0"/>
              <a:t> command to download files from the remote folder to the local root folder.</a:t>
            </a:r>
          </a:p>
          <a:p>
            <a:r>
              <a:rPr lang="en-US" sz="2400" dirty="0" smtClean="0"/>
              <a:t>To ensure that more than one person does not work on a file at the same time, use the Check Out command.</a:t>
            </a:r>
          </a:p>
          <a:p>
            <a:r>
              <a:rPr lang="en-US" sz="2400" dirty="0" smtClean="0"/>
              <a:t>If you are working on a file by using the Check Out command, the file needs to be placed back in the remote folder with the Check In command.</a:t>
            </a:r>
          </a:p>
          <a:p>
            <a:endParaRPr lang="en-US" sz="24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42059062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a:t>
            </a:r>
            <a:r>
              <a:rPr lang="en-US" sz="2600" dirty="0"/>
              <a:t>6</a:t>
            </a:r>
            <a:r>
              <a:rPr lang="en-US" sz="2600" dirty="0" smtClean="0"/>
              <a:t>.6 Publish and Update Site Files to a Remote Server (continued)</a:t>
            </a:r>
          </a:p>
        </p:txBody>
      </p:sp>
      <p:sp>
        <p:nvSpPr>
          <p:cNvPr id="22532" name="Rectangle 7"/>
          <p:cNvSpPr>
            <a:spLocks noGrp="1" noChangeArrowheads="1"/>
          </p:cNvSpPr>
          <p:nvPr>
            <p:ph idx="1"/>
          </p:nvPr>
        </p:nvSpPr>
        <p:spPr>
          <a:xfrm>
            <a:off x="838200" y="2362200"/>
            <a:ext cx="3048000" cy="3429000"/>
          </a:xfrm>
        </p:spPr>
        <p:txBody>
          <a:bodyPr/>
          <a:lstStyle/>
          <a:p>
            <a:r>
              <a:rPr lang="en-US" sz="2400" dirty="0" smtClean="0"/>
              <a:t>To view panes displaying the remote server folder and local site folder, click the Expand to show local and remote site button on the Files panel.</a:t>
            </a:r>
          </a:p>
          <a:p>
            <a:endParaRPr lang="en-US" sz="24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76877" y="2362200"/>
            <a:ext cx="4605159" cy="3803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1143915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sz="2600" dirty="0" smtClean="0"/>
              <a:t>Conduct technical tests.</a:t>
            </a:r>
          </a:p>
          <a:p>
            <a:pPr lvl="0"/>
            <a:r>
              <a:rPr lang="en-US" sz="2600" dirty="0" smtClean="0"/>
              <a:t>Identify techniques for basic usability tests.</a:t>
            </a:r>
          </a:p>
          <a:p>
            <a:pPr lvl="0"/>
            <a:r>
              <a:rPr lang="en-US" sz="2600" dirty="0" smtClean="0"/>
              <a:t>Identify methods for collecting site feedback.</a:t>
            </a:r>
          </a:p>
          <a:p>
            <a:pPr lvl="0"/>
            <a:r>
              <a:rPr lang="en-US" sz="2600" dirty="0" smtClean="0"/>
              <a:t>Present web pages to others (such as team members and clients) for feedback and evaluation.</a:t>
            </a:r>
          </a:p>
          <a:p>
            <a:pPr lvl="0"/>
            <a:r>
              <a:rPr lang="en-US" sz="2600" dirty="0" smtClean="0"/>
              <a:t>Manage assets, links, and files for a site.</a:t>
            </a:r>
          </a:p>
          <a:p>
            <a:pPr lvl="0"/>
            <a:r>
              <a:rPr lang="en-US" sz="2600" dirty="0" smtClean="0"/>
              <a:t>Publish and update site files to a remote server.</a:t>
            </a:r>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sz="2400" dirty="0"/>
              <a:t>Objective </a:t>
            </a:r>
            <a:r>
              <a:rPr lang="en-US" sz="2400" dirty="0" smtClean="0"/>
              <a:t>6.1 Conduct Technical Tests</a:t>
            </a:r>
          </a:p>
          <a:p>
            <a:r>
              <a:rPr lang="en-US" sz="2400" dirty="0"/>
              <a:t>Objective </a:t>
            </a:r>
            <a:r>
              <a:rPr lang="en-US" sz="2400" dirty="0" smtClean="0"/>
              <a:t>6.2 Identify Techniques for Basic Usability Tests</a:t>
            </a:r>
          </a:p>
          <a:p>
            <a:r>
              <a:rPr lang="en-US" sz="2400" dirty="0"/>
              <a:t>Objective </a:t>
            </a:r>
            <a:r>
              <a:rPr lang="en-US" sz="2400" dirty="0" smtClean="0"/>
              <a:t>6.3 Identify Methods for Collecting Site Feedback</a:t>
            </a:r>
          </a:p>
          <a:p>
            <a:r>
              <a:rPr lang="en-US" sz="2400" dirty="0"/>
              <a:t>Objective </a:t>
            </a:r>
            <a:r>
              <a:rPr lang="en-US" sz="2400" dirty="0" smtClean="0"/>
              <a:t>6.4 Present Web Pages to Others for Feedback and Evaluation</a:t>
            </a:r>
          </a:p>
          <a:p>
            <a:r>
              <a:rPr lang="en-US" sz="2400" dirty="0"/>
              <a:t>Objective </a:t>
            </a:r>
            <a:r>
              <a:rPr lang="en-US" sz="2400" dirty="0" smtClean="0"/>
              <a:t>6.5 Manage Assets, Links, and Files for a site</a:t>
            </a:r>
            <a:endParaRPr lang="en-US" sz="2400" dirty="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20</a:t>
            </a:fld>
            <a:endParaRPr lang="en-US" sz="2600" b="1" dirty="0">
              <a:solidFill>
                <a:schemeClr val="bg1"/>
              </a:solidFill>
            </a:endParaRPr>
          </a:p>
        </p:txBody>
      </p:sp>
    </p:spTree>
    <p:extLst>
      <p:ext uri="{BB962C8B-B14F-4D97-AF65-F5344CB8AC3E}">
        <p14:creationId xmlns:p14="http://schemas.microsoft.com/office/powerpoint/2010/main" xmlns="" val="29606649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 (continued)</a:t>
            </a:r>
            <a:endParaRPr lang="en-US" dirty="0"/>
          </a:p>
        </p:txBody>
      </p:sp>
      <p:sp>
        <p:nvSpPr>
          <p:cNvPr id="23556" name="Rectangle 7"/>
          <p:cNvSpPr>
            <a:spLocks noGrp="1" noChangeArrowheads="1"/>
          </p:cNvSpPr>
          <p:nvPr>
            <p:ph idx="1"/>
          </p:nvPr>
        </p:nvSpPr>
        <p:spPr>
          <a:xfrm>
            <a:off x="838200" y="2362200"/>
            <a:ext cx="7693025" cy="2895600"/>
          </a:xfrm>
        </p:spPr>
        <p:txBody>
          <a:bodyPr/>
          <a:lstStyle/>
          <a:p>
            <a:r>
              <a:rPr lang="en-US" sz="2400" dirty="0" smtClean="0"/>
              <a:t>Objective 6.6 Publish and Update Site Files to a Remote Server</a:t>
            </a:r>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21</a:t>
            </a:fld>
            <a:endParaRPr lang="en-US" sz="2600" b="1" dirty="0">
              <a:solidFill>
                <a:schemeClr val="bg1"/>
              </a:solidFill>
            </a:endParaRPr>
          </a:p>
        </p:txBody>
      </p:sp>
    </p:spTree>
    <p:extLst>
      <p:ext uri="{BB962C8B-B14F-4D97-AF65-F5344CB8AC3E}">
        <p14:creationId xmlns:p14="http://schemas.microsoft.com/office/powerpoint/2010/main" xmlns="" val="14840901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dirty="0" smtClean="0"/>
              <a:t>Get</a:t>
            </a:r>
          </a:p>
          <a:p>
            <a:pPr eaLnBrk="1" hangingPunct="1"/>
            <a:r>
              <a:rPr lang="en-US" dirty="0" smtClean="0"/>
              <a:t>orphaned files</a:t>
            </a:r>
          </a:p>
          <a:p>
            <a:r>
              <a:rPr lang="en-US" dirty="0" smtClean="0"/>
              <a:t>publishing</a:t>
            </a:r>
            <a:endParaRPr lang="en-US" dirty="0"/>
          </a:p>
          <a:p>
            <a:r>
              <a:rPr lang="en-US" dirty="0" smtClean="0"/>
              <a:t>Put</a:t>
            </a:r>
            <a:endParaRPr lang="en-US" dirty="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3</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3</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762000"/>
            <a:ext cx="8001000" cy="1143000"/>
          </a:xfrm>
        </p:spPr>
        <p:txBody>
          <a:bodyPr/>
          <a:lstStyle/>
          <a:p>
            <a:pPr eaLnBrk="1" hangingPunct="1"/>
            <a:r>
              <a:rPr lang="en-US" sz="3200" dirty="0" smtClean="0"/>
              <a:t>Domain 6.0 Evaluating and Maintaining a Site by Using Dreamweaver CS5</a:t>
            </a:r>
          </a:p>
        </p:txBody>
      </p:sp>
      <p:sp>
        <p:nvSpPr>
          <p:cNvPr id="21509" name="Rectangle 3"/>
          <p:cNvSpPr>
            <a:spLocks noGrp="1" noChangeArrowheads="1"/>
          </p:cNvSpPr>
          <p:nvPr>
            <p:ph idx="1"/>
          </p:nvPr>
        </p:nvSpPr>
        <p:spPr>
          <a:xfrm>
            <a:off x="838200" y="2362200"/>
            <a:ext cx="7693025" cy="3962400"/>
          </a:xfrm>
        </p:spPr>
        <p:txBody>
          <a:bodyPr/>
          <a:lstStyle/>
          <a:p>
            <a:pPr eaLnBrk="1" hangingPunct="1"/>
            <a:r>
              <a:rPr lang="en-US" dirty="0" smtClean="0"/>
              <a:t>The final domain focuses on evaluating and maintaining a website.</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4</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4</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6.1 Conduct Technical Tests</a:t>
            </a:r>
          </a:p>
        </p:txBody>
      </p:sp>
      <p:sp>
        <p:nvSpPr>
          <p:cNvPr id="22532" name="Rectangle 7"/>
          <p:cNvSpPr>
            <a:spLocks noGrp="1" noChangeArrowheads="1"/>
          </p:cNvSpPr>
          <p:nvPr>
            <p:ph idx="1"/>
          </p:nvPr>
        </p:nvSpPr>
        <p:spPr>
          <a:xfrm>
            <a:off x="838200" y="2362200"/>
            <a:ext cx="7693025" cy="3429000"/>
          </a:xfrm>
        </p:spPr>
        <p:txBody>
          <a:bodyPr/>
          <a:lstStyle/>
          <a:p>
            <a:r>
              <a:rPr lang="en-US" sz="2400" dirty="0" smtClean="0"/>
              <a:t>One of the first steps in preparing your website for publication is to check the spelling. </a:t>
            </a:r>
          </a:p>
          <a:p>
            <a:r>
              <a:rPr lang="en-US" sz="2400" dirty="0" smtClean="0"/>
              <a:t>When Dreamweaver finds an unrecognized word from the selected dictionary, the Check Spelling dialog box opens.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38438" y="4393595"/>
            <a:ext cx="3657600" cy="1849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6.1 Conduct Technical Tests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Before publishing a website, it is important to verify that links work properly.</a:t>
            </a:r>
          </a:p>
          <a:p>
            <a:r>
              <a:rPr lang="en-US" sz="2600" dirty="0" smtClean="0"/>
              <a:t>Dreamweaver provides three different levels for checking links: in the current document, portions of a local site, or across the entire site.</a:t>
            </a:r>
          </a:p>
          <a:p>
            <a:pPr marL="0" indent="0">
              <a:buNone/>
            </a:pPr>
            <a:endParaRPr lang="en-US" sz="26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8206811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6.1 Conduct Technical Tests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dirty="0"/>
              <a:t>When you check links in the current document or site, the Link Checker panel opens, above or below the Property inspector.</a:t>
            </a:r>
          </a:p>
          <a:p>
            <a:pPr marL="0" indent="0">
              <a:buNone/>
            </a:pPr>
            <a:endParaRPr lang="en-US" sz="26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199" y="3886200"/>
            <a:ext cx="7724775" cy="176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78120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6.1 Conduct Technical Tests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b="1" dirty="0" smtClean="0"/>
              <a:t>Orphaned</a:t>
            </a:r>
            <a:r>
              <a:rPr lang="en-US" sz="2600" dirty="0" smtClean="0"/>
              <a:t> files are files that exist in the site, but are not linked to any other file.</a:t>
            </a:r>
          </a:p>
          <a:p>
            <a:r>
              <a:rPr lang="en-US" sz="2400" dirty="0"/>
              <a:t>Design view provides an idea of how your page will look on the web, but does not depict the page exactly. Live view gives you a more accurate interpretation, while allowing you to also work in Code view when needed.</a:t>
            </a:r>
          </a:p>
          <a:p>
            <a:endParaRPr lang="en-US" sz="2600" dirty="0" smtClean="0"/>
          </a:p>
          <a:p>
            <a:pPr marL="0" indent="0">
              <a:buNone/>
            </a:pPr>
            <a:endParaRPr lang="en-US" sz="26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5545540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6.1 Conduct Technical Tests (continued)</a:t>
            </a:r>
          </a:p>
        </p:txBody>
      </p:sp>
      <p:sp>
        <p:nvSpPr>
          <p:cNvPr id="22532" name="Rectangle 7"/>
          <p:cNvSpPr>
            <a:spLocks noGrp="1" noChangeArrowheads="1"/>
          </p:cNvSpPr>
          <p:nvPr>
            <p:ph idx="1"/>
          </p:nvPr>
        </p:nvSpPr>
        <p:spPr>
          <a:xfrm>
            <a:off x="838200" y="2362200"/>
            <a:ext cx="7693025" cy="3429000"/>
          </a:xfrm>
        </p:spPr>
        <p:txBody>
          <a:bodyPr/>
          <a:lstStyle/>
          <a:p>
            <a:r>
              <a:rPr lang="en-US" sz="2400" dirty="0" smtClean="0"/>
              <a:t>To view the pages in specific browsers that are installed on your computer, or Device Central or Adobe BrowserLab, click File on the Application bar (Win) or Menu bar (Mac), point to Preview in Browser, and then click a preview option.</a:t>
            </a:r>
          </a:p>
          <a:p>
            <a:r>
              <a:rPr lang="en-US" sz="2400" dirty="0" smtClean="0"/>
              <a:t>To preview pages in a variety of browsers and versions not installed on your computer, you can use Adobe BrowserLab.</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3859422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11355</TotalTime>
  <Words>1166</Words>
  <Application>Microsoft Office PowerPoint</Application>
  <PresentationFormat>On-screen Show (4:3)</PresentationFormat>
  <Paragraphs>142</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ACA theme</vt:lpstr>
      <vt:lpstr>Dreamweaver Domain 6: Evaluating and Maintaining a Site by Using Dreamweaver CS5</vt:lpstr>
      <vt:lpstr>Objectives</vt:lpstr>
      <vt:lpstr>Vocabulary</vt:lpstr>
      <vt:lpstr>Domain 6.0 Evaluating and Maintaining a Site by Using Dreamweaver CS5</vt:lpstr>
      <vt:lpstr>Objective 6.1 Conduct Technical Tests</vt:lpstr>
      <vt:lpstr>Objective 6.1 Conduct Technical Tests (continued)</vt:lpstr>
      <vt:lpstr>Objective 6.1 Conduct Technical Tests (continued)</vt:lpstr>
      <vt:lpstr>Objective 6.1 Conduct Technical Tests (continued)</vt:lpstr>
      <vt:lpstr>Objective 6.1 Conduct Technical Tests (continued)</vt:lpstr>
      <vt:lpstr>Objective 6.1 Conduct Technical Tests (continued)</vt:lpstr>
      <vt:lpstr>Objective 6.2 Identify Techniques for Basic Usability Tests</vt:lpstr>
      <vt:lpstr>Objective 6.3 Identify Methods for Collecting Site Feedback</vt:lpstr>
      <vt:lpstr>Objective 6.3 Identify Methods for Collecting Site Feedback (continued)</vt:lpstr>
      <vt:lpstr>Objective 6.4 Present Web Pages to Others for Feedback and Evaluation</vt:lpstr>
      <vt:lpstr>Objective 6.5 Manage Assets, Links, and Files for a Site</vt:lpstr>
      <vt:lpstr>Objective 6.6 Publish and Update Site Files to a Remote Server</vt:lpstr>
      <vt:lpstr>Objective 6.6 Publish and Update Site Files to a Remote Server (continued)</vt:lpstr>
      <vt:lpstr>Objective 6.6 Publish and Update Site Files to a Remote Server (continued)</vt:lpstr>
      <vt:lpstr>Objective 6.6 Publish and Update Site Files to a Remote Server (continued)</vt:lpstr>
      <vt:lpstr>Summary</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6.0 Evaluating and Maintaining a Site by Using Dreamweaver CS5</dc:title>
  <dc:creator>Your Name</dc:creator>
  <cp:lastModifiedBy>Backup</cp:lastModifiedBy>
  <cp:revision>253</cp:revision>
  <dcterms:created xsi:type="dcterms:W3CDTF">2001-06-11T01:47:29Z</dcterms:created>
  <dcterms:modified xsi:type="dcterms:W3CDTF">2011-12-21T14:28:59Z</dcterms:modified>
</cp:coreProperties>
</file>