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24"/>
  </p:notesMasterIdLst>
  <p:handoutMasterIdLst>
    <p:handoutMasterId r:id="rId25"/>
  </p:handoutMasterIdLst>
  <p:sldIdLst>
    <p:sldId id="367" r:id="rId2"/>
    <p:sldId id="352" r:id="rId3"/>
    <p:sldId id="325" r:id="rId4"/>
    <p:sldId id="350" r:id="rId5"/>
    <p:sldId id="300" r:id="rId6"/>
    <p:sldId id="266" r:id="rId7"/>
    <p:sldId id="303" r:id="rId8"/>
    <p:sldId id="346" r:id="rId9"/>
    <p:sldId id="356" r:id="rId10"/>
    <p:sldId id="354" r:id="rId11"/>
    <p:sldId id="355" r:id="rId12"/>
    <p:sldId id="357" r:id="rId13"/>
    <p:sldId id="353" r:id="rId14"/>
    <p:sldId id="359" r:id="rId15"/>
    <p:sldId id="360" r:id="rId16"/>
    <p:sldId id="361" r:id="rId17"/>
    <p:sldId id="362" r:id="rId18"/>
    <p:sldId id="363" r:id="rId19"/>
    <p:sldId id="364" r:id="rId20"/>
    <p:sldId id="358" r:id="rId21"/>
    <p:sldId id="365" r:id="rId22"/>
    <p:sldId id="36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A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31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 autoAdjust="0"/>
    <p:restoredTop sz="94512" autoAdjust="0"/>
  </p:normalViewPr>
  <p:slideViewPr>
    <p:cSldViewPr>
      <p:cViewPr>
        <p:scale>
          <a:sx n="70" d="100"/>
          <a:sy n="70" d="100"/>
        </p:scale>
        <p:origin x="-1952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commentAuthors" Target="commentAuthor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printerSettings" Target="printerSettings/printerSettings1.bin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9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86A33-3C65-4D24-9A7E-8337C466B99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86A33-3C65-4D24-9A7E-8337C466B99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3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52414" y="2819400"/>
            <a:ext cx="4924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</a:t>
            </a:r>
            <a:r>
              <a:rPr lang="en-US" sz="2000" b="1" baseline="0" dirty="0" smtClean="0"/>
              <a:t> </a:t>
            </a:r>
            <a:r>
              <a:rPr lang="en-US" sz="2000" b="1" dirty="0" smtClean="0"/>
              <a:t>Domain</a:t>
            </a:r>
            <a:r>
              <a:rPr lang="en-US" sz="2000" b="1" baseline="0" dirty="0" smtClean="0"/>
              <a:t> 3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  <p:pic>
        <p:nvPicPr>
          <p:cNvPr id="16" name="Picture 15" descr="Picture 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15000" y="-2286000"/>
            <a:ext cx="457200" cy="5334000"/>
          </a:xfrm>
          <a:prstGeom prst="rect">
            <a:avLst/>
          </a:prstGeom>
        </p:spPr>
      </p:pic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4" name="Text Box 21"/>
          <p:cNvSpPr txBox="1">
            <a:spLocks noChangeArrowheads="1"/>
          </p:cNvSpPr>
          <p:nvPr userDrawn="1"/>
        </p:nvSpPr>
        <p:spPr bwMode="auto">
          <a:xfrm>
            <a:off x="152400" y="2971800"/>
            <a:ext cx="4924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 Domain 1</a:t>
            </a:r>
            <a:endParaRPr lang="en-US" sz="2000" b="1" dirty="0"/>
          </a:p>
        </p:txBody>
      </p:sp>
      <p:sp>
        <p:nvSpPr>
          <p:cNvPr id="25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Dreamweaver </a:t>
            </a:r>
            <a:r>
              <a:rPr lang="en-US"/>
              <a:t>Domain </a:t>
            </a:r>
            <a:r>
              <a:rPr lang="en-US" smtClean="0"/>
              <a:t>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Setting Project Requirements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Adobe </a:t>
            </a:r>
            <a:r>
              <a:rPr lang="en-US" dirty="0"/>
              <a:t>Creative Suite 5 </a:t>
            </a: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ACA </a:t>
            </a:r>
            <a:r>
              <a:rPr lang="en-US" dirty="0"/>
              <a:t>Certification Preparation: </a:t>
            </a:r>
            <a:endParaRPr lang="en-US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dirty="0" smtClean="0"/>
              <a:t>Featuring </a:t>
            </a:r>
            <a:r>
              <a:rPr lang="en-US" dirty="0"/>
              <a:t>Dreamweaver, Flash, and Photoshop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FB8AE1-CFA3-4612-8F5D-FB3479972AD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14194F-BB39-4724-8AC2-5BABD2618765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2D0D34-FFE9-4012-81F1-7DDE9D06069F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97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Material)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 smtClean="0"/>
              <a:t>Intellectual property refers to creations of the mind and may include copyrights, trademarks, patents, industrial design rights, and trade secrets.</a:t>
            </a:r>
          </a:p>
          <a:p>
            <a:r>
              <a:rPr lang="en-US" sz="2400" dirty="0" smtClean="0"/>
              <a:t>Copyright is a category of intellectual property providing protection to the authors of “original works of authorship.”</a:t>
            </a:r>
          </a:p>
          <a:p>
            <a:r>
              <a:rPr lang="en-US" sz="2400" dirty="0" smtClean="0"/>
              <a:t>The 1976 Copyright Act defines publication</a:t>
            </a:r>
            <a:r>
              <a:rPr lang="en-US" sz="2400" b="1" i="1" dirty="0" smtClean="0"/>
              <a:t> </a:t>
            </a:r>
            <a:r>
              <a:rPr lang="en-US" sz="2400" dirty="0" smtClean="0"/>
              <a:t>as the distribution of copies of a work to the public by sale or other transfer of ownership, or by rental, lease, or lending.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70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</a:t>
            </a:r>
            <a:r>
              <a:rPr lang="en-US" sz="2400" dirty="0" smtClean="0"/>
              <a:t>)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derivative work is a work that is based on or derived from one or more </a:t>
            </a:r>
            <a:r>
              <a:rPr lang="en-US" sz="2400" dirty="0" smtClean="0"/>
              <a:t>existing works </a:t>
            </a:r>
            <a:r>
              <a:rPr lang="en-US" sz="2400" dirty="0"/>
              <a:t>(and previously published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The fair use doctrine allows copyrighted work to be reproduced for a variety </a:t>
            </a:r>
            <a:r>
              <a:rPr lang="en-US" sz="2400" dirty="0" smtClean="0"/>
              <a:t>of reasons </a:t>
            </a:r>
            <a:r>
              <a:rPr lang="en-US" sz="2400" dirty="0"/>
              <a:t>including news reporting, teaching, parody, and research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imply </a:t>
            </a:r>
            <a:r>
              <a:rPr lang="en-US" sz="2400" dirty="0"/>
              <a:t>recognizing the source of the </a:t>
            </a:r>
            <a:r>
              <a:rPr lang="en-US" sz="2400" dirty="0" smtClean="0"/>
              <a:t>copyrighted information </a:t>
            </a:r>
            <a:r>
              <a:rPr lang="en-US" sz="2400" dirty="0"/>
              <a:t>is not a substitute for getting permission, and except in cases of fair </a:t>
            </a:r>
            <a:r>
              <a:rPr lang="en-US" sz="2400" dirty="0" smtClean="0"/>
              <a:t>use, you </a:t>
            </a:r>
            <a:r>
              <a:rPr lang="en-US" sz="2400" dirty="0"/>
              <a:t>must obtain permission for all protected material you want to use.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723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1.3 Demonstrate Knowledge of </a:t>
            </a:r>
            <a:r>
              <a:rPr lang="en-US" sz="2400" dirty="0"/>
              <a:t>Standard Copyright Rules (</a:t>
            </a:r>
            <a:r>
              <a:rPr lang="en-US" sz="2400" dirty="0" smtClean="0"/>
              <a:t>Related Terms</a:t>
            </a:r>
            <a:r>
              <a:rPr lang="en-US" sz="2400" dirty="0"/>
              <a:t>, Obtaining Permission, and </a:t>
            </a:r>
            <a:r>
              <a:rPr lang="en-US" sz="2400" dirty="0" smtClean="0"/>
              <a:t>Citing Copyrighted </a:t>
            </a:r>
            <a:r>
              <a:rPr lang="en-US" sz="2400" dirty="0"/>
              <a:t>Material</a:t>
            </a:r>
            <a:r>
              <a:rPr lang="en-US" sz="2400" dirty="0" smtClean="0"/>
              <a:t>) (cont.)</a:t>
            </a:r>
            <a:endParaRPr lang="en-US" sz="2400" dirty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90003"/>
            <a:ext cx="4572000" cy="38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32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Impairments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400" dirty="0"/>
              <a:t>You should design websites to make certain that each user, including those who </a:t>
            </a:r>
            <a:r>
              <a:rPr lang="en-US" sz="2400" dirty="0" smtClean="0"/>
              <a:t>may have </a:t>
            </a:r>
            <a:r>
              <a:rPr lang="en-US" sz="2400" dirty="0"/>
              <a:t>trouble seeing or hearing or who may have motor impairments, can use them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Website Accessibility Standards:</a:t>
            </a:r>
          </a:p>
          <a:p>
            <a:r>
              <a:rPr lang="en-US" sz="2400" dirty="0"/>
              <a:t>Standards, known as checkpoints, have been created to make the Internet accessible </a:t>
            </a:r>
            <a:r>
              <a:rPr lang="en-US" sz="2400" dirty="0" smtClean="0"/>
              <a:t>to individuals </a:t>
            </a:r>
            <a:r>
              <a:rPr lang="en-US" sz="2400" dirty="0"/>
              <a:t>with disabilities.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93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The POUR Principles:</a:t>
            </a:r>
          </a:p>
          <a:p>
            <a:r>
              <a:rPr lang="en-US" sz="2400" dirty="0" smtClean="0"/>
              <a:t>Perceivable </a:t>
            </a:r>
            <a:r>
              <a:rPr lang="en-US" sz="2400" dirty="0"/>
              <a:t>content is information that is not invisible to all senses; the content </a:t>
            </a:r>
            <a:r>
              <a:rPr lang="en-US" sz="2400" dirty="0" smtClean="0"/>
              <a:t>is presented </a:t>
            </a:r>
            <a:r>
              <a:rPr lang="en-US" sz="2400" dirty="0"/>
              <a:t>in a manner that permits users to comprehend it despite their disability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Operable content means any user, no matter the disability, is still able to </a:t>
            </a:r>
            <a:r>
              <a:rPr lang="en-US" sz="2400" dirty="0" smtClean="0"/>
              <a:t>operate the </a:t>
            </a:r>
            <a:r>
              <a:rPr lang="en-US" sz="2400" dirty="0"/>
              <a:t>interface and use the navigational elements</a:t>
            </a:r>
            <a:r>
              <a:rPr lang="en-US" sz="2400" dirty="0" smtClean="0"/>
              <a:t>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58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The POUR Principles (cont.):</a:t>
            </a:r>
          </a:p>
          <a:p>
            <a:r>
              <a:rPr lang="en-US" sz="2400" dirty="0" smtClean="0"/>
              <a:t>Understandable </a:t>
            </a:r>
            <a:r>
              <a:rPr lang="en-US" sz="2400" dirty="0"/>
              <a:t>content includes giving the user the ability to navigate </a:t>
            </a:r>
            <a:r>
              <a:rPr lang="en-US" sz="2400" dirty="0" smtClean="0"/>
              <a:t>the interface </a:t>
            </a:r>
            <a:r>
              <a:rPr lang="en-US" sz="2400" dirty="0"/>
              <a:t>and ensuring that the information is comprehendible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Users should access robust content </a:t>
            </a:r>
            <a:r>
              <a:rPr lang="en-US" sz="2400" dirty="0" smtClean="0"/>
              <a:t>through the </a:t>
            </a:r>
            <a:r>
              <a:rPr lang="en-US" sz="2400" dirty="0"/>
              <a:t>various assistive technologies, and robust content should continue to work </a:t>
            </a:r>
            <a:r>
              <a:rPr lang="en-US" sz="2400" dirty="0" smtClean="0"/>
              <a:t>even as </a:t>
            </a:r>
            <a:r>
              <a:rPr lang="en-US" sz="2400" dirty="0"/>
              <a:t>these assistive technologies improve.</a:t>
            </a:r>
            <a:endParaRPr lang="en-US" sz="2400" dirty="0" smtClean="0"/>
          </a:p>
          <a:p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14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Consider Screen Readers:</a:t>
            </a:r>
          </a:p>
          <a:p>
            <a:r>
              <a:rPr lang="en-US" sz="2400" dirty="0" smtClean="0"/>
              <a:t>Screen </a:t>
            </a:r>
            <a:r>
              <a:rPr lang="en-US" sz="2400" dirty="0"/>
              <a:t>readers can read certain elements in a web page to assist those users </a:t>
            </a:r>
            <a:r>
              <a:rPr lang="en-US" sz="2400" dirty="0" smtClean="0"/>
              <a:t>with visual </a:t>
            </a:r>
            <a:r>
              <a:rPr lang="en-US" sz="2400" dirty="0"/>
              <a:t>impairments.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9619"/>
            <a:ext cx="4267200" cy="24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1.4 Demonstrate Knowledge of </a:t>
            </a:r>
            <a:r>
              <a:rPr lang="en-US" sz="2400" dirty="0"/>
              <a:t>Website Accessibility Standards </a:t>
            </a:r>
            <a:r>
              <a:rPr lang="en-US" sz="2400" dirty="0" smtClean="0"/>
              <a:t>that Address </a:t>
            </a:r>
            <a:r>
              <a:rPr lang="en-US" sz="2400" dirty="0"/>
              <a:t>the Needs of People with </a:t>
            </a:r>
            <a:r>
              <a:rPr lang="en-US" sz="2400" dirty="0" smtClean="0"/>
              <a:t>Visual and </a:t>
            </a:r>
            <a:r>
              <a:rPr lang="en-US" sz="2400" dirty="0"/>
              <a:t>Motor </a:t>
            </a:r>
            <a:r>
              <a:rPr lang="en-US" sz="2400" dirty="0" smtClean="0"/>
              <a:t>Impairments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Why </a:t>
            </a:r>
            <a:r>
              <a:rPr lang="en-US" sz="2400" b="1" dirty="0"/>
              <a:t>Do Accessibility Standards Matter to the Target Audience and Your Client?</a:t>
            </a:r>
          </a:p>
          <a:p>
            <a:r>
              <a:rPr lang="en-US" sz="2400" dirty="0" smtClean="0"/>
              <a:t>Members </a:t>
            </a:r>
            <a:r>
              <a:rPr lang="en-US" sz="2400" dirty="0"/>
              <a:t>of the target audience may have disabilities; if the website is not </a:t>
            </a:r>
            <a:r>
              <a:rPr lang="en-US" sz="2400" dirty="0" smtClean="0"/>
              <a:t>accessible to </a:t>
            </a:r>
            <a:r>
              <a:rPr lang="en-US" sz="2400" dirty="0"/>
              <a:t>them, your website will be useless to that user.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designing a website, it </a:t>
            </a:r>
            <a:r>
              <a:rPr lang="en-US" sz="2400" dirty="0" smtClean="0"/>
              <a:t>is important </a:t>
            </a:r>
            <a:r>
              <a:rPr lang="en-US" sz="2400" dirty="0"/>
              <a:t>to create a website that will be efficient, easy to learn, and satisfying </a:t>
            </a:r>
            <a:r>
              <a:rPr lang="en-US" sz="2400" dirty="0" smtClean="0"/>
              <a:t>for all </a:t>
            </a:r>
            <a:r>
              <a:rPr lang="en-US" sz="2400" dirty="0"/>
              <a:t>users.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57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1.5 Make Website Development</a:t>
            </a:r>
            <a:br>
              <a:rPr lang="en-US" sz="2400" dirty="0" smtClean="0"/>
            </a:br>
            <a:r>
              <a:rPr lang="en-US" sz="2400" dirty="0" smtClean="0"/>
              <a:t>Decisions Based on Your Analysis and</a:t>
            </a:r>
            <a:br>
              <a:rPr lang="en-US" sz="2400" dirty="0" smtClean="0"/>
            </a:br>
            <a:r>
              <a:rPr lang="en-US" sz="2400" dirty="0" smtClean="0"/>
              <a:t>Interpretation of Design Specifications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When </a:t>
            </a:r>
            <a:r>
              <a:rPr lang="en-US" sz="2600" dirty="0"/>
              <a:t>designing a website, you should consider the relationship between </a:t>
            </a:r>
            <a:r>
              <a:rPr lang="en-US" sz="2600" dirty="0" smtClean="0"/>
              <a:t>end-user requirements </a:t>
            </a:r>
            <a:r>
              <a:rPr lang="en-US" sz="2600" dirty="0"/>
              <a:t>and the design and development process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Deliverables are the items identified to show design concepts or progress of the project. </a:t>
            </a:r>
          </a:p>
          <a:p>
            <a:r>
              <a:rPr lang="en-US" sz="2600" dirty="0"/>
              <a:t>A wireframe is a basic visual guide that suggests the structure of an interface and the relationships between its pages.</a:t>
            </a:r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4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 1.5 Make Website Development</a:t>
            </a:r>
            <a:br>
              <a:rPr lang="en-US" sz="2400" dirty="0" smtClean="0"/>
            </a:br>
            <a:r>
              <a:rPr lang="en-US" sz="2400" dirty="0" smtClean="0"/>
              <a:t>Decisions Based on Your Analysis and</a:t>
            </a:r>
            <a:br>
              <a:rPr lang="en-US" sz="2400" dirty="0" smtClean="0"/>
            </a:br>
            <a:r>
              <a:rPr lang="en-US" sz="2400" dirty="0" smtClean="0"/>
              <a:t>Interpretation of Design Specifications (cont.)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838201" y="2362200"/>
            <a:ext cx="3276599" cy="3724275"/>
          </a:xfrm>
        </p:spPr>
        <p:txBody>
          <a:bodyPr/>
          <a:lstStyle/>
          <a:p>
            <a:r>
              <a:rPr lang="en-US" sz="2400" dirty="0"/>
              <a:t>Wireframes should contain all the important elements of a web page.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25824"/>
            <a:ext cx="4035425" cy="3646376"/>
          </a:xfrm>
        </p:spPr>
      </p:pic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43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Presentations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presentations cover the objectives found in the opening of each domain.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All domain objectives are listed in the beginning of each presentation.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You may customize the presentations to fit your class needs.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Some figures from the domain are included. A complete set of images from the book can be found on the Instructor Resources disc. </a:t>
            </a:r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FB8AE1-CFA3-4612-8F5D-FB3479972AD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14194F-BB39-4724-8AC2-5BABD2618765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2D0D34-FFE9-4012-81F1-7DDE9D06069F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sz="2800" dirty="0" smtClean="0"/>
              <a:t>Objective 1.6 Understand Project Management </a:t>
            </a:r>
            <a:r>
              <a:rPr lang="en-US" sz="2800" dirty="0"/>
              <a:t>Tasks and Responsibilities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/>
              <a:t>Planning is the most important part of any successful project. It is important to </a:t>
            </a:r>
            <a:r>
              <a:rPr lang="en-US" sz="2600" dirty="0" smtClean="0"/>
              <a:t>create a </a:t>
            </a:r>
            <a:r>
              <a:rPr lang="en-US" sz="2600" dirty="0"/>
              <a:t>plan for working on a project whether you are working alone, as part of a team, </a:t>
            </a:r>
            <a:r>
              <a:rPr lang="en-US" sz="2600" dirty="0" smtClean="0"/>
              <a:t>or for </a:t>
            </a:r>
            <a:r>
              <a:rPr lang="en-US" sz="2600" dirty="0"/>
              <a:t>a client.</a:t>
            </a:r>
            <a:endParaRPr lang="en-US" sz="2600" dirty="0" smtClean="0"/>
          </a:p>
          <a:p>
            <a:pPr lvl="1" eaLnBrk="1" hangingPunct="1"/>
            <a:r>
              <a:rPr lang="en-US" dirty="0" smtClean="0"/>
              <a:t>Stage </a:t>
            </a:r>
            <a:r>
              <a:rPr lang="en-US" dirty="0"/>
              <a:t>1—Planning and </a:t>
            </a:r>
            <a:r>
              <a:rPr lang="en-US" dirty="0" smtClean="0"/>
              <a:t>Analysis</a:t>
            </a:r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2—Scheduling</a:t>
            </a:r>
            <a:endParaRPr lang="en-US" dirty="0"/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3—Building</a:t>
            </a:r>
          </a:p>
          <a:p>
            <a:pPr lvl="1" eaLnBrk="1" hangingPunct="1"/>
            <a:r>
              <a:rPr lang="en-US" dirty="0"/>
              <a:t>Stage </a:t>
            </a:r>
            <a:r>
              <a:rPr lang="en-US" dirty="0" smtClean="0"/>
              <a:t>4—Testing</a:t>
            </a:r>
            <a:endParaRPr lang="en-US" dirty="0"/>
          </a:p>
          <a:p>
            <a:pPr lvl="1" eaLnBrk="1" hangingPunct="1"/>
            <a:r>
              <a:rPr lang="en-US" dirty="0"/>
              <a:t>Stage 5—Implementing or Publishing</a:t>
            </a:r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9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Objective </a:t>
            </a:r>
            <a:r>
              <a:rPr lang="en-US" sz="2600" dirty="0"/>
              <a:t>1.1 Identify the Purpose, Audience, and Audience Needs for a </a:t>
            </a:r>
            <a:r>
              <a:rPr lang="en-US" sz="2600" dirty="0" smtClean="0"/>
              <a:t>Website</a:t>
            </a:r>
          </a:p>
          <a:p>
            <a:r>
              <a:rPr lang="en-US" sz="2600" dirty="0"/>
              <a:t>Objective 1.2 Identify Web Page Content that is Relevant to the Website Purpose and Appropriate for the Target </a:t>
            </a:r>
            <a:r>
              <a:rPr lang="en-US" sz="2600" dirty="0" smtClean="0"/>
              <a:t>Audience</a:t>
            </a:r>
          </a:p>
          <a:p>
            <a:r>
              <a:rPr lang="en-US" sz="2600" dirty="0"/>
              <a:t>Objective 1.3 Demonstrate Knowledge of Standard Copyright Rules (Related Terms, Obtaining Permission, and Citing Copyrighted Material)</a:t>
            </a:r>
            <a:endParaRPr lang="en-US" sz="2600" dirty="0" smtClean="0"/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6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sz="2600" dirty="0" smtClean="0"/>
              <a:t>Objective </a:t>
            </a:r>
            <a:r>
              <a:rPr lang="en-US" sz="2600" dirty="0"/>
              <a:t>1.4 Demonstrate Knowledge of Website Accessibility Standards that Address the Needs of People with Visual and Motor </a:t>
            </a:r>
            <a:r>
              <a:rPr lang="en-US" sz="2600" dirty="0" smtClean="0"/>
              <a:t>Impairments</a:t>
            </a:r>
          </a:p>
          <a:p>
            <a:r>
              <a:rPr lang="en-US" sz="2600" dirty="0"/>
              <a:t>Objective 1.5 Make Website Development</a:t>
            </a:r>
            <a:br>
              <a:rPr lang="en-US" sz="2600" dirty="0"/>
            </a:br>
            <a:r>
              <a:rPr lang="en-US" sz="2600" dirty="0"/>
              <a:t>Decisions Based on Your Analysis and</a:t>
            </a:r>
            <a:br>
              <a:rPr lang="en-US" sz="2600" dirty="0"/>
            </a:br>
            <a:r>
              <a:rPr lang="en-US" sz="2600" dirty="0"/>
              <a:t>Interpretation of Design </a:t>
            </a:r>
            <a:r>
              <a:rPr lang="en-US" sz="2600" dirty="0" smtClean="0"/>
              <a:t>Specifications</a:t>
            </a:r>
          </a:p>
          <a:p>
            <a:r>
              <a:rPr lang="en-US" sz="2600" dirty="0"/>
              <a:t>Objective 1.6 Understand Project Management Tasks and Responsibilities</a:t>
            </a:r>
            <a:endParaRPr lang="en-US" sz="2600" dirty="0" smtClean="0"/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90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 smtClean="0"/>
              <a:t>Identify the purpose, audience, and audience needs for a website.</a:t>
            </a:r>
          </a:p>
          <a:p>
            <a:pPr lvl="0"/>
            <a:r>
              <a:rPr lang="en-US" sz="2600" dirty="0" smtClean="0"/>
              <a:t>Identify web page content that is relevant to the website purpose and appropriate for the target audience.</a:t>
            </a:r>
          </a:p>
          <a:p>
            <a:pPr lvl="0"/>
            <a:r>
              <a:rPr lang="en-US" sz="2600" dirty="0" smtClean="0"/>
              <a:t>Demonstrate knowledge of standard copyright rules (e.g., related terms, obtaining permission, and citing copyrighted material).</a:t>
            </a:r>
            <a:endParaRPr lang="en-US" sz="2600" dirty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dirty="0" smtClean="0"/>
              <a:t>Demonstrate knowledge of website accessibility standards that address the needs of people with visual and motor impairments.</a:t>
            </a:r>
          </a:p>
          <a:p>
            <a:pPr lvl="0"/>
            <a:r>
              <a:rPr lang="en-US" sz="2600" dirty="0" smtClean="0"/>
              <a:t>Make website development decisions based on your analysis and interpretation of design specifications.</a:t>
            </a:r>
          </a:p>
          <a:p>
            <a:pPr lvl="0"/>
            <a:r>
              <a:rPr lang="en-US" sz="2600" dirty="0" smtClean="0"/>
              <a:t>Understand project management tasks and responsibilities.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Checkpoints</a:t>
            </a:r>
          </a:p>
          <a:p>
            <a:pPr eaLnBrk="1" hangingPunct="1"/>
            <a:r>
              <a:rPr lang="en-US" dirty="0" smtClean="0"/>
              <a:t>Copyright</a:t>
            </a:r>
          </a:p>
          <a:p>
            <a:r>
              <a:rPr lang="en-US" dirty="0"/>
              <a:t>C</a:t>
            </a:r>
            <a:r>
              <a:rPr lang="en-US" dirty="0" smtClean="0"/>
              <a:t>opyrighted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eliverables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erivative </a:t>
            </a:r>
            <a:r>
              <a:rPr lang="en-US" dirty="0"/>
              <a:t>work</a:t>
            </a:r>
          </a:p>
          <a:p>
            <a:r>
              <a:rPr lang="en-US" dirty="0"/>
              <a:t>D</a:t>
            </a:r>
            <a:r>
              <a:rPr lang="en-US" dirty="0" smtClean="0"/>
              <a:t>esign comp</a:t>
            </a:r>
            <a:endParaRPr lang="en-US" dirty="0"/>
          </a:p>
        </p:txBody>
      </p:sp>
      <p:sp>
        <p:nvSpPr>
          <p:cNvPr id="2048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Fair </a:t>
            </a:r>
            <a:r>
              <a:rPr lang="en-US" dirty="0"/>
              <a:t>use doctrine</a:t>
            </a:r>
          </a:p>
          <a:p>
            <a:r>
              <a:rPr lang="en-US" dirty="0" smtClean="0"/>
              <a:t>Intellectual </a:t>
            </a:r>
            <a:r>
              <a:rPr lang="en-US" dirty="0"/>
              <a:t>property</a:t>
            </a:r>
          </a:p>
          <a:p>
            <a:r>
              <a:rPr lang="en-US" dirty="0" smtClean="0"/>
              <a:t>Publication</a:t>
            </a:r>
            <a:endParaRPr lang="en-US" dirty="0"/>
          </a:p>
          <a:p>
            <a:r>
              <a:rPr lang="en-US" dirty="0" smtClean="0"/>
              <a:t>Target </a:t>
            </a:r>
            <a:r>
              <a:rPr lang="en-US" dirty="0"/>
              <a:t>audience</a:t>
            </a:r>
          </a:p>
          <a:p>
            <a:r>
              <a:rPr lang="en-US" dirty="0" smtClean="0"/>
              <a:t>Wireframe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Domain 1.0 Setting Project Requirements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This domain focuses on setting project requirements.</a:t>
            </a:r>
          </a:p>
          <a:p>
            <a:r>
              <a:rPr lang="en-US" dirty="0"/>
              <a:t>This domain is similar to </a:t>
            </a:r>
            <a:r>
              <a:rPr lang="en-US" dirty="0" smtClean="0"/>
              <a:t>the first </a:t>
            </a:r>
            <a:r>
              <a:rPr lang="en-US" dirty="0"/>
              <a:t>domain in the Rich Media Communication and the Visual Communication </a:t>
            </a:r>
            <a:r>
              <a:rPr lang="en-US" dirty="0" smtClean="0"/>
              <a:t>certification objectives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1.1 Identify the Purpose, Audience, and Audience Needs for a Website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609600"/>
          </a:xfrm>
        </p:spPr>
        <p:txBody>
          <a:bodyPr/>
          <a:lstStyle/>
          <a:p>
            <a:r>
              <a:rPr lang="en-US" sz="2600" dirty="0"/>
              <a:t>The first step in creating a website is to define the purpose or vision for the site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It is important to determine the target audience; that is, who will be using </a:t>
            </a:r>
            <a:r>
              <a:rPr lang="en-US" sz="2600" dirty="0" smtClean="0"/>
              <a:t>the content</a:t>
            </a:r>
            <a:r>
              <a:rPr lang="en-US" sz="2600" dirty="0"/>
              <a:t>, as you begin to create a website in Dreamweaver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Characteristics of the audience to consider are age, </a:t>
            </a:r>
            <a:r>
              <a:rPr lang="en-US" sz="2600" dirty="0" smtClean="0"/>
              <a:t>occupation, gender</a:t>
            </a:r>
            <a:r>
              <a:rPr lang="en-US" sz="2600" dirty="0"/>
              <a:t>, education, residence, ethnicity, and computer literacy.</a:t>
            </a:r>
            <a:endParaRPr lang="en-US" sz="2600" dirty="0" smtClean="0"/>
          </a:p>
        </p:txBody>
      </p:sp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26EE1D-948D-44F2-9045-B2BC91076A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1E24324-713A-40DA-A30E-231E3931937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76998C-B705-49C6-925A-26F5E5E88921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1.2 Identify Web Page Content that is Relevant to the Website Purpose and Appropriate for the Target Audience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dirty="0"/>
              <a:t>Once you have identified the purpose, goals, and audience of the website, it is </a:t>
            </a:r>
            <a:r>
              <a:rPr lang="en-US" dirty="0" smtClean="0"/>
              <a:t>important to </a:t>
            </a:r>
            <a:r>
              <a:rPr lang="en-US" dirty="0"/>
              <a:t>develop content that is relevant to the purpose and appropriate for the </a:t>
            </a:r>
            <a:r>
              <a:rPr lang="en-US" dirty="0" smtClean="0"/>
              <a:t>target audience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Objective 1.2 Identify Web Page Content that is Relevant to the Website Purpose and Appropriate for the Target Audience (cont.)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5943600" cy="38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0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 theme">
  <a:themeElements>
    <a:clrScheme name="Custom 15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0F0C"/>
      </a:accent1>
      <a:accent2>
        <a:srgbClr val="0000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 theme.thmx</Template>
  <TotalTime>6961</TotalTime>
  <Words>1293</Words>
  <Application>Microsoft Macintosh PowerPoint</Application>
  <PresentationFormat>On-screen Show (4:3)</PresentationFormat>
  <Paragraphs>157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ACA theme</vt:lpstr>
      <vt:lpstr>Dreamweaver Domain 1: Setting Project Requirements</vt:lpstr>
      <vt:lpstr>About the Presentations</vt:lpstr>
      <vt:lpstr>Objectives</vt:lpstr>
      <vt:lpstr>Objectives (continued)</vt:lpstr>
      <vt:lpstr>Vocabulary</vt:lpstr>
      <vt:lpstr>Domain 1.0 Setting Project Requirements </vt:lpstr>
      <vt:lpstr>Objective 1.1 Identify the Purpose, Audience, and Audience Needs for a Website</vt:lpstr>
      <vt:lpstr>Objective 1.2 Identify Web Page Content that is Relevant to the Website Purpose and Appropriate for the Target Audience</vt:lpstr>
      <vt:lpstr>Objective 1.2 Identify Web Page Content that is Relevant to the Website Purpose and Appropriate for the Target Audience (cont.)</vt:lpstr>
      <vt:lpstr>Objective 1.3 Demonstrate Knowledge of Standard Copyright Rules (Related Terms, Obtaining Permission, and Citing Copyrighted Material)</vt:lpstr>
      <vt:lpstr>Objective 1.3 Demonstrate Knowledge of Standard Copyright Rules (Related Terms, Obtaining Permission, and Citing Copyrighted Material) (cont.)</vt:lpstr>
      <vt:lpstr>Objective 1.3 Demonstrate Knowledge of Standard Copyright Rules (Related Terms, Obtaining Permission, and Citing Copyrighted Material) (cont.)</vt:lpstr>
      <vt:lpstr>Objective 1.4 Demonstrate Knowledge of Website Accessibility Standards that Address the Needs of People with Visual and Motor Impairments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1.4 Demonstrate Knowledge of Website Accessibility Standards that Address the Needs of People with Visual and Motor Impairments (cont.)</vt:lpstr>
      <vt:lpstr>Objective 1.5 Make Website Development Decisions Based on Your Analysis and Interpretation of Design Specifications</vt:lpstr>
      <vt:lpstr>Objective 1.5 Make Website Development Decisions Based on Your Analysis and Interpretation of Design Specifications (cont.)</vt:lpstr>
      <vt:lpstr>Objective 1.6 Understand Project Management Tasks and Responsibilities</vt:lpstr>
      <vt:lpstr>Summary</vt:lpstr>
      <vt:lpstr>Summary (cont.)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1.0 Setting Project Requirements</dc:title>
  <dc:creator>Your Name</dc:creator>
  <cp:lastModifiedBy>Tricia Coia</cp:lastModifiedBy>
  <cp:revision>187</cp:revision>
  <dcterms:created xsi:type="dcterms:W3CDTF">2001-06-11T01:47:29Z</dcterms:created>
  <dcterms:modified xsi:type="dcterms:W3CDTF">2011-02-22T20:04:45Z</dcterms:modified>
</cp:coreProperties>
</file>