
<file path=[Content_Types].xml><?xml version="1.0" encoding="utf-8"?>
<Types xmlns="http://schemas.openxmlformats.org/package/2006/content-types">
  <Default Extension="xml" ContentType="application/xml"/>
  <Default Extension="jpeg" ContentType="image/jpeg"/>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410" r:id="rId2"/>
    <p:sldId id="325" r:id="rId3"/>
    <p:sldId id="350" r:id="rId4"/>
    <p:sldId id="300" r:id="rId5"/>
    <p:sldId id="386" r:id="rId6"/>
    <p:sldId id="266" r:id="rId7"/>
    <p:sldId id="303" r:id="rId8"/>
    <p:sldId id="387" r:id="rId9"/>
    <p:sldId id="367" r:id="rId10"/>
    <p:sldId id="388" r:id="rId11"/>
    <p:sldId id="368" r:id="rId12"/>
    <p:sldId id="389" r:id="rId13"/>
    <p:sldId id="369" r:id="rId14"/>
    <p:sldId id="390" r:id="rId15"/>
    <p:sldId id="391" r:id="rId16"/>
    <p:sldId id="392" r:id="rId17"/>
    <p:sldId id="393" r:id="rId18"/>
    <p:sldId id="394" r:id="rId19"/>
    <p:sldId id="370" r:id="rId20"/>
    <p:sldId id="395" r:id="rId21"/>
    <p:sldId id="396" r:id="rId22"/>
    <p:sldId id="397" r:id="rId23"/>
    <p:sldId id="398" r:id="rId24"/>
    <p:sldId id="371" r:id="rId25"/>
    <p:sldId id="399" r:id="rId26"/>
    <p:sldId id="400" r:id="rId27"/>
    <p:sldId id="401" r:id="rId28"/>
    <p:sldId id="372" r:id="rId29"/>
    <p:sldId id="373" r:id="rId30"/>
    <p:sldId id="402" r:id="rId31"/>
    <p:sldId id="374" r:id="rId32"/>
    <p:sldId id="403" r:id="rId33"/>
    <p:sldId id="404" r:id="rId34"/>
    <p:sldId id="375" r:id="rId35"/>
    <p:sldId id="405" r:id="rId36"/>
    <p:sldId id="406" r:id="rId37"/>
    <p:sldId id="407" r:id="rId38"/>
    <p:sldId id="408" r:id="rId39"/>
    <p:sldId id="409" r:id="rId40"/>
    <p:sldId id="365" r:id="rId41"/>
    <p:sldId id="366"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7" clrIdx="1"/>
  <p:cmAuthor id="2" name="Dawna Walls" initials="D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varScale="1">
        <p:scale>
          <a:sx n="81" d="100"/>
          <a:sy n="81" d="100"/>
        </p:scale>
        <p:origin x="-164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notesMaster" Target="notesMasters/notesMaster1.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tableStyles" Target="tableStyles.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printerSettings" Target="printerSettings/printerSettings1.bin"/><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theme" Target="theme/theme1.xml"/><Relationship Id="rId44" Type="http://schemas.openxmlformats.org/officeDocument/2006/relationships/handoutMaster" Target="handoutMasters/handoutMaster1.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commentAuthors" Target="commentAuthor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presProps" Target="presProps.xml"/><Relationship Id="rId48"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1.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5715000" y="-2286000"/>
            <a:ext cx="457200" cy="5334000"/>
          </a:xfrm>
          <a:prstGeom prst="rect">
            <a:avLst/>
          </a:prstGeom>
        </p:spPr>
      </p:pic>
      <p:grpSp>
        <p:nvGrpSpPr>
          <p:cNvPr id="17" name="Group 2"/>
          <p:cNvGrpSpPr>
            <a:grpSpLocks/>
          </p:cNvGrpSpPr>
          <p:nvPr userDrawn="1"/>
        </p:nvGrpSpPr>
        <p:grpSpPr bwMode="auto">
          <a:xfrm>
            <a:off x="0" y="0"/>
            <a:ext cx="7620000" cy="6858000"/>
            <a:chOff x="0" y="0"/>
            <a:chExt cx="4800" cy="4320"/>
          </a:xfrm>
        </p:grpSpPr>
        <p:grpSp>
          <p:nvGrpSpPr>
            <p:cNvPr id="18" name="Group 3"/>
            <p:cNvGrpSpPr>
              <a:grpSpLocks/>
            </p:cNvGrpSpPr>
            <p:nvPr userDrawn="1"/>
          </p:nvGrpSpPr>
          <p:grpSpPr bwMode="auto">
            <a:xfrm>
              <a:off x="0" y="0"/>
              <a:ext cx="2016" cy="4320"/>
              <a:chOff x="0" y="0"/>
              <a:chExt cx="2016" cy="4320"/>
            </a:xfrm>
          </p:grpSpPr>
          <p:sp>
            <p:nvSpPr>
              <p:cNvPr id="2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2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9" name="Group 6"/>
            <p:cNvGrpSpPr>
              <a:grpSpLocks/>
            </p:cNvGrpSpPr>
            <p:nvPr/>
          </p:nvGrpSpPr>
          <p:grpSpPr bwMode="auto">
            <a:xfrm>
              <a:off x="144" y="1248"/>
              <a:ext cx="4656" cy="201"/>
              <a:chOff x="144" y="1248"/>
              <a:chExt cx="4656" cy="201"/>
            </a:xfrm>
          </p:grpSpPr>
          <p:sp>
            <p:nvSpPr>
              <p:cNvPr id="20"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21"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4" name="Text Box 21"/>
          <p:cNvSpPr txBox="1">
            <a:spLocks noChangeArrowheads="1"/>
          </p:cNvSpPr>
          <p:nvPr userDrawn="1"/>
        </p:nvSpPr>
        <p:spPr bwMode="auto">
          <a:xfrm>
            <a:off x="152407" y="2971800"/>
            <a:ext cx="492443" cy="2971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 4</a:t>
            </a:r>
            <a:endParaRPr lang="en-US" sz="2000" b="1" dirty="0"/>
          </a:p>
        </p:txBody>
      </p:sp>
      <p:sp>
        <p:nvSpPr>
          <p:cNvPr id="25"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26" name="Text Box 16"/>
          <p:cNvSpPr txBox="1">
            <a:spLocks noChangeArrowheads="1"/>
          </p:cNvSpPr>
          <p:nvPr userDrawn="1"/>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xmlns:p14="http://schemas.microsoft.com/office/powerpoint/2010/main"/>
  <p:timing>
    <p:tnLst>
      <p:par>
        <p:cTn xmlns:p14="http://schemas.microsoft.com/office/powerpoint/2010/mai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r>
              <a:rPr lang="en-US" sz="3000" dirty="0"/>
              <a:t>Dreamweaver Domain </a:t>
            </a:r>
            <a:r>
              <a:rPr lang="en-US" sz="3000" dirty="0" smtClean="0"/>
              <a:t>4: Adding </a:t>
            </a:r>
            <a:r>
              <a:rPr lang="en-US" sz="3000" dirty="0"/>
              <a:t>Content by Using Dreamweaver CS5</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sz="2600"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p>
          <a:p>
            <a:pPr marL="0" indent="0" algn="ctr">
              <a:buNone/>
            </a:pPr>
            <a:r>
              <a:rPr lang="en-US" sz="2600" b="1" dirty="0" smtClean="0"/>
              <a:t>Featuring </a:t>
            </a:r>
            <a:r>
              <a:rPr lang="en-US" sz="2600" b="1" dirty="0"/>
              <a:t>Dreamweaver, Flash, and Photoshop</a:t>
            </a:r>
            <a:endParaRPr lang="en-US" sz="2600" dirty="0"/>
          </a:p>
          <a:p>
            <a:pPr marL="0" lvl="0" indent="0">
              <a:buNone/>
            </a:pPr>
            <a:endParaRPr lang="en-US" sz="2600" dirty="0" smtClean="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val="1623422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4.2 Create, Title, Name, and Save a Web Page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The </a:t>
            </a:r>
            <a:r>
              <a:rPr lang="en-US" sz="2600" b="1" dirty="0" smtClean="0"/>
              <a:t>URL (Uniform Resource Locator) </a:t>
            </a:r>
            <a:r>
              <a:rPr lang="en-US" sz="2600" dirty="0" smtClean="0"/>
              <a:t>is the address of a web page or asset on the Internet.</a:t>
            </a:r>
          </a:p>
          <a:p>
            <a:r>
              <a:rPr lang="en-US" sz="2600" dirty="0" smtClean="0"/>
              <a:t>The address includes the web page filename, folders, and assets, if appropriate.</a:t>
            </a:r>
          </a:p>
          <a:p>
            <a:r>
              <a:rPr lang="en-US" sz="2600" dirty="0" smtClean="0"/>
              <a:t>A web page title is what a user sees in the title bar of the browser.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15910017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4.3 Add Text to a Web Page</a:t>
            </a:r>
          </a:p>
        </p:txBody>
      </p:sp>
      <p:sp>
        <p:nvSpPr>
          <p:cNvPr id="22532" name="Rectangle 7"/>
          <p:cNvSpPr>
            <a:spLocks noGrp="1" noChangeArrowheads="1"/>
          </p:cNvSpPr>
          <p:nvPr>
            <p:ph idx="1"/>
          </p:nvPr>
        </p:nvSpPr>
        <p:spPr>
          <a:xfrm>
            <a:off x="838201" y="2362200"/>
            <a:ext cx="7086599" cy="3879850"/>
          </a:xfrm>
        </p:spPr>
        <p:txBody>
          <a:bodyPr/>
          <a:lstStyle/>
          <a:p>
            <a:r>
              <a:rPr lang="en-US" sz="2400" dirty="0" smtClean="0"/>
              <a:t>You can type text into a page, copy and paste it from another file, or import it from Word, Excel, or .txt files.</a:t>
            </a:r>
          </a:p>
          <a:p>
            <a:r>
              <a:rPr lang="en-US" sz="2400" dirty="0" smtClean="0"/>
              <a:t>A paragraph tag &lt;p&gt; is created when you begin typing.</a:t>
            </a:r>
          </a:p>
          <a:p>
            <a:r>
              <a:rPr lang="en-US" sz="2400" dirty="0" smtClean="0"/>
              <a:t>When you press Enter (Win) or return (Mac), Dreamweaver automatically creates a new set of paragraph tags for you.</a:t>
            </a:r>
            <a:endParaRPr lang="en-US" sz="2400" dirty="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1217549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4.3 Add Text to a Web Page (continued)</a:t>
            </a:r>
          </a:p>
        </p:txBody>
      </p:sp>
      <p:sp>
        <p:nvSpPr>
          <p:cNvPr id="22532" name="Rectangle 7"/>
          <p:cNvSpPr>
            <a:spLocks noGrp="1" noChangeArrowheads="1"/>
          </p:cNvSpPr>
          <p:nvPr>
            <p:ph idx="1"/>
          </p:nvPr>
        </p:nvSpPr>
        <p:spPr>
          <a:xfrm>
            <a:off x="838201" y="2362200"/>
            <a:ext cx="7086599" cy="3879850"/>
          </a:xfrm>
        </p:spPr>
        <p:txBody>
          <a:bodyPr/>
          <a:lstStyle/>
          <a:p>
            <a:r>
              <a:rPr lang="en-US" sz="2400" dirty="0" smtClean="0"/>
              <a:t>When you press and hold Shift+Enter (Win) or Shift+return (Mac), you add a break tag &lt;br/&gt; within a paragraph and move the text to the next line.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69" y="4114800"/>
            <a:ext cx="7761231" cy="202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32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You can add images to a web page in different ways. However you insert an image, the Image Tag Accessibility Attributes dialog box opens, prompting you to add an alternate text tag.</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781" y="3886200"/>
            <a:ext cx="725777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868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You can edit or add alternate text after you have inserted an image by selecting the image in the document window and then typing the text in the Alternate text text box in the Property inspector.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43400"/>
            <a:ext cx="762293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7795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Three file formats for graphics are commonly used in web pages: GIF, JPEG or JPG, and PNG.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84" y="3188227"/>
            <a:ext cx="4267200" cy="307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718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There are two ways to work with Photoshop files in Dreamweaver:</a:t>
            </a:r>
          </a:p>
          <a:p>
            <a:pPr lvl="1"/>
            <a:r>
              <a:rPr lang="en-US" sz="2200" dirty="0" smtClean="0"/>
              <a:t>The first is to copy selected slices or layers and paste them directly into Dreamweaver as a web-ready image.</a:t>
            </a:r>
          </a:p>
          <a:p>
            <a:pPr lvl="1"/>
            <a:r>
              <a:rPr lang="en-US" sz="2200" dirty="0" smtClean="0"/>
              <a:t>The second method is to work with smart objects. A </a:t>
            </a:r>
            <a:r>
              <a:rPr lang="en-US" sz="2200" b="1" dirty="0" smtClean="0"/>
              <a:t>smart object </a:t>
            </a:r>
            <a:r>
              <a:rPr lang="en-US" sz="2200" dirty="0" smtClean="0"/>
              <a:t>is a Photoshop file that has been placed into Dreamweaver whose source information retains a connection to the original Photoshop (PSD) file.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349548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4038600" cy="3429000"/>
          </a:xfrm>
        </p:spPr>
        <p:txBody>
          <a:bodyPr/>
          <a:lstStyle/>
          <a:p>
            <a:r>
              <a:rPr lang="en-US" sz="2400" dirty="0" smtClean="0"/>
              <a:t>A smart object contains a green icon in the upper-left corner of the image. </a:t>
            </a:r>
          </a:p>
          <a:p>
            <a:r>
              <a:rPr lang="en-US" sz="2400" dirty="0" smtClean="0"/>
              <a:t>When the object has been updated, the icon turns red, which serves as a visual clue that the changes need to be synchronized in Dreamweaver.</a:t>
            </a:r>
            <a:endParaRPr lang="en-US" sz="22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38400"/>
            <a:ext cx="3994671"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182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3729038" cy="3429000"/>
          </a:xfrm>
        </p:spPr>
        <p:txBody>
          <a:bodyPr/>
          <a:lstStyle/>
          <a:p>
            <a:r>
              <a:rPr lang="en-US" sz="2400" dirty="0" smtClean="0"/>
              <a:t>You can resize images by selecting the image and then dragging a sizing handle. </a:t>
            </a:r>
          </a:p>
          <a:p>
            <a:r>
              <a:rPr lang="en-US" sz="2400" dirty="0" smtClean="0"/>
              <a:t>To maintain proportions of the image, press and hold Shift, and then drag a corner selection handle.</a:t>
            </a:r>
            <a:endParaRPr lang="en-US" sz="22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8996"/>
          <a:stretch/>
        </p:blipFill>
        <p:spPr bwMode="auto">
          <a:xfrm>
            <a:off x="5029199" y="2366294"/>
            <a:ext cx="2646549" cy="387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4876800" y="2366294"/>
            <a:ext cx="838200" cy="68170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2516067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4.5 Link Web Content, Using Hyperlinks, E-Mail Links, and Named Anchors</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A </a:t>
            </a:r>
            <a:r>
              <a:rPr lang="en-US" sz="2400" b="1" dirty="0" smtClean="0"/>
              <a:t>hyperlink</a:t>
            </a:r>
            <a:r>
              <a:rPr lang="en-US" sz="2400" dirty="0" smtClean="0"/>
              <a:t> is the text that when clicked takes the user to another web page or opens a file.</a:t>
            </a:r>
          </a:p>
          <a:p>
            <a:r>
              <a:rPr lang="en-US" sz="2400" dirty="0" smtClean="0"/>
              <a:t>An </a:t>
            </a:r>
            <a:r>
              <a:rPr lang="en-US" sz="2400" b="1" dirty="0" smtClean="0"/>
              <a:t>e-mail link </a:t>
            </a:r>
            <a:r>
              <a:rPr lang="en-US" sz="2400" dirty="0" smtClean="0"/>
              <a:t>activates the user’s default e-mail program and adds the recipient’s e-mail address automatically.</a:t>
            </a:r>
          </a:p>
          <a:p>
            <a:r>
              <a:rPr lang="en-US" sz="2400" dirty="0" smtClean="0"/>
              <a:t>A </a:t>
            </a:r>
            <a:r>
              <a:rPr lang="en-US" sz="2400" b="1" dirty="0" smtClean="0"/>
              <a:t>named anchor </a:t>
            </a:r>
            <a:r>
              <a:rPr lang="en-US" sz="2400" dirty="0" smtClean="0"/>
              <a:t>adds navigation to a specific location on the same web page or to a specific location on another page within the site.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812284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sz="2600" dirty="0" smtClean="0"/>
              <a:t>Define a Dreamweaver site.</a:t>
            </a:r>
          </a:p>
          <a:p>
            <a:pPr lvl="0"/>
            <a:r>
              <a:rPr lang="en-US" sz="2600" dirty="0" smtClean="0"/>
              <a:t>Create, title, name, and save a web page.</a:t>
            </a:r>
          </a:p>
          <a:p>
            <a:pPr lvl="0"/>
            <a:r>
              <a:rPr lang="en-US" sz="2600" dirty="0" smtClean="0"/>
              <a:t>Add text to a web page.</a:t>
            </a:r>
          </a:p>
          <a:p>
            <a:pPr lvl="0"/>
            <a:r>
              <a:rPr lang="en-US" sz="2600" dirty="0" smtClean="0"/>
              <a:t>Insert images and apply alternative text on a web page.</a:t>
            </a:r>
          </a:p>
          <a:p>
            <a:pPr lvl="0"/>
            <a:r>
              <a:rPr lang="en-US" sz="2600" dirty="0" smtClean="0"/>
              <a:t>Link web content, using hyperlinks, e-mail links, and named anchors.</a:t>
            </a:r>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An </a:t>
            </a:r>
            <a:r>
              <a:rPr lang="en-US" sz="2400" b="1" dirty="0" smtClean="0"/>
              <a:t>absolute path </a:t>
            </a:r>
            <a:r>
              <a:rPr lang="en-US" sz="2400" dirty="0" smtClean="0"/>
              <a:t>is a link that identifies the entire URL, such as </a:t>
            </a:r>
            <a:r>
              <a:rPr lang="en-US" sz="2400" i="1" dirty="0" smtClean="0"/>
              <a:t>http://www.adobe.com. </a:t>
            </a:r>
          </a:p>
          <a:p>
            <a:r>
              <a:rPr lang="en-US" sz="2400" dirty="0" smtClean="0"/>
              <a:t>A </a:t>
            </a:r>
            <a:r>
              <a:rPr lang="en-US" sz="2400" b="1" dirty="0" smtClean="0"/>
              <a:t>site-root-relative path </a:t>
            </a:r>
            <a:r>
              <a:rPr lang="en-US" sz="2400" dirty="0" smtClean="0"/>
              <a:t>shows the path from the site’s root folder to a page or file located outside the local site. It begins with a forward slash (/) that represent the root folder, such as </a:t>
            </a:r>
            <a:r>
              <a:rPr lang="en-US" sz="2400" i="1" dirty="0" smtClean="0"/>
              <a:t>/market/images/banner.jpg.</a:t>
            </a:r>
          </a:p>
          <a:p>
            <a:r>
              <a:rPr lang="en-US" sz="2400" dirty="0" smtClean="0"/>
              <a:t>You use a </a:t>
            </a:r>
            <a:r>
              <a:rPr lang="en-US" sz="2400" b="1" dirty="0" smtClean="0"/>
              <a:t>document-relative path </a:t>
            </a:r>
            <a:r>
              <a:rPr lang="en-US" sz="2400" dirty="0" smtClean="0"/>
              <a:t>for local links within a local site. The link identifies only the portion of the linked file that is different, such as </a:t>
            </a:r>
            <a:r>
              <a:rPr lang="en-US" sz="2400" i="1" dirty="0" smtClean="0"/>
              <a:t>images/banner.jpg.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42013451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2895600" cy="3581400"/>
          </a:xfrm>
        </p:spPr>
        <p:txBody>
          <a:bodyPr/>
          <a:lstStyle/>
          <a:p>
            <a:r>
              <a:rPr lang="en-US" sz="2400" dirty="0" smtClean="0"/>
              <a:t>In the Hyperlink dialog box, you enter the text of the link, set the link, and set a target on the Target pop-up menu.</a:t>
            </a:r>
            <a:r>
              <a:rPr lang="en-US" sz="2400" i="1" dirty="0" smtClean="0"/>
              <a:t>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62200"/>
            <a:ext cx="4419600" cy="37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5125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7467600" cy="3581400"/>
          </a:xfrm>
        </p:spPr>
        <p:txBody>
          <a:bodyPr/>
          <a:lstStyle/>
          <a:p>
            <a:r>
              <a:rPr lang="en-US" sz="2400" dirty="0" smtClean="0"/>
              <a:t>You can create an e-mail link as a hyperlink by placing the insertion point at the location where you want the e-mail link to be located. Next, open the Email Link dialog box and type the text you want for the hyperlink in the Text text box, and then type the e-mail address in the Email text box. </a:t>
            </a:r>
            <a:endParaRPr lang="en-US" sz="2400" i="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8" y="4662891"/>
            <a:ext cx="4116891" cy="168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3210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7467600" cy="3581400"/>
          </a:xfrm>
        </p:spPr>
        <p:txBody>
          <a:bodyPr/>
          <a:lstStyle/>
          <a:p>
            <a:r>
              <a:rPr lang="en-US" sz="2400" dirty="0" smtClean="0"/>
              <a:t>Creating a named anchor is a two-step process. First, you create the named anchor, and then you create the link to the named anchor. </a:t>
            </a:r>
          </a:p>
          <a:p>
            <a:r>
              <a:rPr lang="en-US" sz="2400" dirty="0" smtClean="0"/>
              <a:t>The Named Anchor dialog box is where you can type a name for the anchor in the Anchor name text box, such as top. </a:t>
            </a:r>
            <a:endParaRPr lang="en-US" sz="2400" i="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815376"/>
            <a:ext cx="3657600" cy="1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20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4.6 Insert Rich Media such as Video, Sound, and Animation in Flash Format</a:t>
            </a:r>
          </a:p>
        </p:txBody>
      </p:sp>
      <p:sp>
        <p:nvSpPr>
          <p:cNvPr id="22532" name="Rectangle 7"/>
          <p:cNvSpPr>
            <a:spLocks noGrp="1" noChangeArrowheads="1"/>
          </p:cNvSpPr>
          <p:nvPr>
            <p:ph idx="1"/>
          </p:nvPr>
        </p:nvSpPr>
        <p:spPr>
          <a:xfrm>
            <a:off x="838200" y="2362200"/>
            <a:ext cx="3048000" cy="3429000"/>
          </a:xfrm>
        </p:spPr>
        <p:txBody>
          <a:bodyPr/>
          <a:lstStyle/>
          <a:p>
            <a:r>
              <a:rPr lang="en-US" sz="2400" dirty="0" smtClean="0"/>
              <a:t>You can insert content in Dreamweaver that has been created with Adobe Flash, such as SWF or Flash video (FLV) files.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099" y="2384425"/>
            <a:ext cx="4659198"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5949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You can select a video type for an FLV file: Progressive Download Video or Streaming Video.</a:t>
            </a:r>
          </a:p>
          <a:p>
            <a:r>
              <a:rPr lang="en-US" sz="2400" b="1" dirty="0" smtClean="0"/>
              <a:t>Progressive Download Video </a:t>
            </a:r>
            <a:r>
              <a:rPr lang="en-US" sz="2400" dirty="0" smtClean="0"/>
              <a:t>downloads the FLV file to the hard disk of the visitor, and the video begins to play before the download has completed.</a:t>
            </a:r>
          </a:p>
          <a:p>
            <a:r>
              <a:rPr lang="en-US" sz="2400" b="1" dirty="0" smtClean="0"/>
              <a:t>Streaming Video</a:t>
            </a:r>
            <a:r>
              <a:rPr lang="en-US" sz="2400" dirty="0" smtClean="0"/>
              <a:t> delays playback for a short time until the video loads in the buffer to provide a smooth playback. You must have access to the Adobe Flash Media Server to enable Streaming Video on a web page.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3732575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When you insert an SWF or FLV file into a document, Dreamweaver automatically inserts code that detects whether the visitor has the correct version of Flash Player. If the visitor does not have the correct version, Dreamweaver displays a prompt to download the latest version.</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81985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3200400" cy="3429000"/>
          </a:xfrm>
        </p:spPr>
        <p:txBody>
          <a:bodyPr/>
          <a:lstStyle/>
          <a:p>
            <a:r>
              <a:rPr lang="en-US" sz="2400" dirty="0" smtClean="0"/>
              <a:t>You can add different types of sound files to a document, including .wav, .midi, and .mp3.</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362200"/>
            <a:ext cx="3415513" cy="396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134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077200" cy="1143000"/>
          </a:xfrm>
        </p:spPr>
        <p:txBody>
          <a:bodyPr/>
          <a:lstStyle/>
          <a:p>
            <a:pPr eaLnBrk="1" hangingPunct="1"/>
            <a:r>
              <a:rPr lang="en-US" sz="2800" dirty="0" smtClean="0"/>
              <a:t>Objective 4.7 Insert Navigation Bars, Rollover Images, and Buttons Created in Fireworks on a Web Page</a:t>
            </a:r>
          </a:p>
        </p:txBody>
      </p:sp>
      <p:sp>
        <p:nvSpPr>
          <p:cNvPr id="22532" name="Rectangle 7"/>
          <p:cNvSpPr>
            <a:spLocks noGrp="1" noChangeArrowheads="1"/>
          </p:cNvSpPr>
          <p:nvPr>
            <p:ph idx="1"/>
          </p:nvPr>
        </p:nvSpPr>
        <p:spPr>
          <a:xfrm>
            <a:off x="838200" y="2362200"/>
            <a:ext cx="7239000" cy="3429000"/>
          </a:xfrm>
        </p:spPr>
        <p:txBody>
          <a:bodyPr/>
          <a:lstStyle/>
          <a:p>
            <a:r>
              <a:rPr lang="en-US" sz="2400" dirty="0" smtClean="0"/>
              <a:t>You can use Fireworks to design and create navigation bars, rollover images, and buttons, and then export them for use in Dreamweaver. </a:t>
            </a:r>
          </a:p>
          <a:p>
            <a:r>
              <a:rPr lang="en-US" sz="2400" dirty="0" smtClean="0"/>
              <a:t>A </a:t>
            </a:r>
            <a:r>
              <a:rPr lang="en-US" sz="2400" b="1" dirty="0" smtClean="0"/>
              <a:t>rollover image </a:t>
            </a:r>
            <a:r>
              <a:rPr lang="en-US" sz="2400" dirty="0" smtClean="0"/>
              <a:t>is an image that, when the mouse passes or rolls over it, will change to another image.</a:t>
            </a:r>
          </a:p>
          <a:p>
            <a:r>
              <a:rPr lang="en-US" sz="2400" dirty="0" smtClean="0"/>
              <a:t>The Insert Rollover Image dialog box allows you to select both the original and rollover images, enter alternate text, and create a link.</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548782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4.8 Build Image Maps</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An </a:t>
            </a:r>
            <a:r>
              <a:rPr lang="en-US" sz="2400" b="1" dirty="0" smtClean="0"/>
              <a:t>image map </a:t>
            </a:r>
            <a:r>
              <a:rPr lang="en-US" sz="2400" dirty="0" smtClean="0"/>
              <a:t>is an image that has clickable, linked areas, known as </a:t>
            </a:r>
            <a:r>
              <a:rPr lang="en-US" sz="2400" b="1" dirty="0" smtClean="0"/>
              <a:t>hotspots</a:t>
            </a:r>
            <a:r>
              <a:rPr lang="en-US" sz="2400" dirty="0" smtClean="0"/>
              <a:t>. </a:t>
            </a:r>
          </a:p>
          <a:p>
            <a:r>
              <a:rPr lang="en-US" sz="2400" dirty="0" smtClean="0"/>
              <a:t>Any image can be turned into an image map by simply drawing hot spots.</a:t>
            </a:r>
          </a:p>
          <a:p>
            <a:r>
              <a:rPr lang="en-US" sz="2400" dirty="0" smtClean="0"/>
              <a:t>The hotspot tools become available in the Property inspector when you select an image in the document window.</a:t>
            </a:r>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188526"/>
            <a:ext cx="7539775" cy="105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123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lvl="0"/>
            <a:r>
              <a:rPr lang="en-US" sz="2600" dirty="0"/>
              <a:t>Insert rich media such as video, sound, and </a:t>
            </a:r>
            <a:r>
              <a:rPr lang="en-US" sz="2600" dirty="0" smtClean="0"/>
              <a:t>animation </a:t>
            </a:r>
            <a:r>
              <a:rPr lang="en-US" sz="2600" dirty="0"/>
              <a:t>in Flash format.</a:t>
            </a:r>
          </a:p>
          <a:p>
            <a:pPr lvl="0"/>
            <a:r>
              <a:rPr lang="en-US" sz="2600" dirty="0" smtClean="0"/>
              <a:t>Insert navigation bars, rollover images, and buttons created in Fireworks on a web page.</a:t>
            </a:r>
          </a:p>
          <a:p>
            <a:pPr lvl="0"/>
            <a:r>
              <a:rPr lang="en-US" sz="2600" dirty="0" smtClean="0"/>
              <a:t>Build image maps.</a:t>
            </a:r>
          </a:p>
          <a:p>
            <a:pPr lvl="0"/>
            <a:r>
              <a:rPr lang="en-US" sz="2600" dirty="0" smtClean="0"/>
              <a:t>Import tabular data to a web page.</a:t>
            </a:r>
          </a:p>
          <a:p>
            <a:pPr lvl="0"/>
            <a:r>
              <a:rPr lang="en-US" sz="2600" dirty="0" smtClean="0"/>
              <a:t>Import and display a Microsoft Word or Microsoft Excel document to a web page. </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4.8 Build Image Maps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If you have more than one image map on a page, it is important to name the image map in the Map name box in the Property inspector. </a:t>
            </a:r>
          </a:p>
          <a:p>
            <a:r>
              <a:rPr lang="en-US" sz="2400" dirty="0" smtClean="0"/>
              <a:t>Once you draw a hotspot, Dreamweaver prompts you to add alternate text in the Alt text box in the Property inspector.</a:t>
            </a:r>
          </a:p>
          <a:p>
            <a:r>
              <a:rPr lang="en-US" sz="2400" dirty="0" smtClean="0"/>
              <a:t>In addition to adding alternate text in the Property inspector, you can also add a link and a target for the link.</a:t>
            </a:r>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0227212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Dreamweaver allows you to import tabular data.</a:t>
            </a:r>
          </a:p>
          <a:p>
            <a:r>
              <a:rPr lang="en-US" sz="2400" dirty="0" smtClean="0"/>
              <a:t>The delimiter can be a tab, comma, semicolon, colon, or other character.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12760"/>
            <a:ext cx="6215063" cy="2366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468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 (continued)</a:t>
            </a:r>
          </a:p>
        </p:txBody>
      </p:sp>
      <p:sp>
        <p:nvSpPr>
          <p:cNvPr id="22532" name="Rectangle 7"/>
          <p:cNvSpPr>
            <a:spLocks noGrp="1" noChangeArrowheads="1"/>
          </p:cNvSpPr>
          <p:nvPr>
            <p:ph idx="1"/>
          </p:nvPr>
        </p:nvSpPr>
        <p:spPr>
          <a:xfrm>
            <a:off x="838200" y="2362200"/>
            <a:ext cx="3048000" cy="3429000"/>
          </a:xfrm>
        </p:spPr>
        <p:txBody>
          <a:bodyPr/>
          <a:lstStyle/>
          <a:p>
            <a:r>
              <a:rPr lang="en-US" sz="2400" dirty="0" smtClean="0"/>
              <a:t>You can also insert tables. </a:t>
            </a:r>
          </a:p>
          <a:p>
            <a:r>
              <a:rPr lang="en-US" sz="2400" dirty="0" smtClean="0"/>
              <a:t>The Table dialog box allows you to set the initial layout for the table.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450" y="2362200"/>
            <a:ext cx="5138112"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034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 (continued)</a:t>
            </a:r>
          </a:p>
        </p:txBody>
      </p:sp>
      <p:sp>
        <p:nvSpPr>
          <p:cNvPr id="22532" name="Rectangle 7"/>
          <p:cNvSpPr>
            <a:spLocks noGrp="1" noChangeArrowheads="1"/>
          </p:cNvSpPr>
          <p:nvPr>
            <p:ph idx="1"/>
          </p:nvPr>
        </p:nvSpPr>
        <p:spPr>
          <a:xfrm>
            <a:off x="838200" y="2362200"/>
            <a:ext cx="7467600" cy="3429000"/>
          </a:xfrm>
        </p:spPr>
        <p:txBody>
          <a:bodyPr/>
          <a:lstStyle/>
          <a:p>
            <a:r>
              <a:rPr lang="en-US" sz="2200" dirty="0" smtClean="0"/>
              <a:t>You can modify table properties in the Property inspector after you have created a table.</a:t>
            </a:r>
          </a:p>
          <a:p>
            <a:endParaRPr lang="en-US" sz="2400" dirty="0"/>
          </a:p>
          <a:p>
            <a:endParaRPr lang="en-US" sz="2400" dirty="0" smtClean="0"/>
          </a:p>
          <a:p>
            <a:r>
              <a:rPr lang="en-US" sz="2200" dirty="0" smtClean="0"/>
              <a:t>When a cell is selected the Property inspector changes and you can add color and align the contents of the cell vertically, horizontally, or both.</a:t>
            </a:r>
          </a:p>
          <a:p>
            <a:endParaRPr lang="en-US" sz="2400" dirty="0" smtClean="0"/>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00400"/>
            <a:ext cx="7477125" cy="81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241011"/>
            <a:ext cx="7661031" cy="8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401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a:t>Objective 4.9 Import Tabular Data to a Web Page (continued)</a:t>
            </a:r>
            <a:endParaRPr lang="en-US" sz="2800" dirty="0" smtClean="0"/>
          </a:p>
        </p:txBody>
      </p:sp>
      <p:sp>
        <p:nvSpPr>
          <p:cNvPr id="22532" name="Rectangle 7"/>
          <p:cNvSpPr>
            <a:spLocks noGrp="1" noChangeArrowheads="1"/>
          </p:cNvSpPr>
          <p:nvPr>
            <p:ph idx="1"/>
          </p:nvPr>
        </p:nvSpPr>
        <p:spPr>
          <a:xfrm>
            <a:off x="838200" y="2362200"/>
            <a:ext cx="7543800" cy="3657600"/>
          </a:xfrm>
        </p:spPr>
        <p:txBody>
          <a:bodyPr/>
          <a:lstStyle/>
          <a:p>
            <a:r>
              <a:rPr lang="en-US" sz="2400" dirty="0" smtClean="0"/>
              <a:t>You can modify the number of rows and columns in a table using the Table Objects command.</a:t>
            </a:r>
          </a:p>
          <a:p>
            <a:r>
              <a:rPr lang="en-US" sz="2400" dirty="0" smtClean="0"/>
              <a:t>In the Property inspector, you can also split a cell into additional rows or columns or merge rows and columns. </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292004"/>
            <a:ext cx="3295650" cy="19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735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a:t>
            </a:r>
          </a:p>
        </p:txBody>
      </p:sp>
      <p:sp>
        <p:nvSpPr>
          <p:cNvPr id="22532" name="Rectangle 7"/>
          <p:cNvSpPr>
            <a:spLocks noGrp="1" noChangeArrowheads="1"/>
          </p:cNvSpPr>
          <p:nvPr>
            <p:ph idx="1"/>
          </p:nvPr>
        </p:nvSpPr>
        <p:spPr>
          <a:xfrm>
            <a:off x="838200" y="2362200"/>
            <a:ext cx="3733800" cy="3657600"/>
          </a:xfrm>
        </p:spPr>
        <p:txBody>
          <a:bodyPr/>
          <a:lstStyle/>
          <a:p>
            <a:r>
              <a:rPr lang="en-US" sz="2400" dirty="0" smtClean="0"/>
              <a:t>Dreamweaver provides several import options that support the original structure and formatting in the source document, which makes it advantageous to format the source content to fit your needs.</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62200"/>
            <a:ext cx="4091041"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8863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a:t>
            </a:r>
            <a:r>
              <a:rPr lang="en-US" sz="2400" dirty="0"/>
              <a:t>(continued)</a:t>
            </a:r>
            <a:endParaRPr lang="en-US" sz="2400" dirty="0" smtClean="0"/>
          </a:p>
        </p:txBody>
      </p:sp>
      <p:sp>
        <p:nvSpPr>
          <p:cNvPr id="22532" name="Rectangle 7"/>
          <p:cNvSpPr>
            <a:spLocks noGrp="1" noChangeArrowheads="1"/>
          </p:cNvSpPr>
          <p:nvPr>
            <p:ph idx="1"/>
          </p:nvPr>
        </p:nvSpPr>
        <p:spPr>
          <a:xfrm>
            <a:off x="838200" y="2362200"/>
            <a:ext cx="7239000" cy="3657600"/>
          </a:xfrm>
        </p:spPr>
        <p:txBody>
          <a:bodyPr/>
          <a:lstStyle/>
          <a:p>
            <a:r>
              <a:rPr lang="en-US" sz="2000" dirty="0" smtClean="0"/>
              <a:t>You can also add a link to a Microsoft Word or Excel document into an existing page in Dreamweaver.</a:t>
            </a:r>
          </a:p>
          <a:p>
            <a:r>
              <a:rPr lang="en-US" sz="2000" dirty="0" smtClean="0"/>
              <a:t>In the Insert Document dialog box, you can select whether to insert the contents of the document or create a link.</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85249"/>
            <a:ext cx="5181600" cy="244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6848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a:t>
            </a:r>
            <a:r>
              <a:rPr lang="en-US" sz="2400" dirty="0"/>
              <a:t>(continued)</a:t>
            </a:r>
            <a:endParaRPr lang="en-US" sz="2400" dirty="0" smtClean="0"/>
          </a:p>
        </p:txBody>
      </p:sp>
      <p:sp>
        <p:nvSpPr>
          <p:cNvPr id="22532" name="Rectangle 7"/>
          <p:cNvSpPr>
            <a:spLocks noGrp="1" noChangeArrowheads="1"/>
          </p:cNvSpPr>
          <p:nvPr>
            <p:ph idx="1"/>
          </p:nvPr>
        </p:nvSpPr>
        <p:spPr>
          <a:xfrm>
            <a:off x="838200" y="2362200"/>
            <a:ext cx="7848600" cy="3657600"/>
          </a:xfrm>
        </p:spPr>
        <p:txBody>
          <a:bodyPr/>
          <a:lstStyle/>
          <a:p>
            <a:r>
              <a:rPr lang="en-US" sz="2200" dirty="0" smtClean="0"/>
              <a:t>If you would like to gather information from visitors to your website, you can create forms in Dreamweaver.</a:t>
            </a:r>
          </a:p>
          <a:p>
            <a:r>
              <a:rPr lang="en-US" sz="2200" dirty="0" smtClean="0"/>
              <a:t>Visitors can submit a form by clicking the submit button; the information is sent to a server.</a:t>
            </a:r>
          </a:p>
          <a:p>
            <a:r>
              <a:rPr lang="en-US" sz="2200" dirty="0" smtClean="0"/>
              <a:t>First, you need to create a form using the Form button; a red dashed line indicates the boundary of the form.</a:t>
            </a:r>
          </a:p>
          <a:p>
            <a:r>
              <a:rPr lang="en-US" sz="2200" dirty="0" smtClean="0"/>
              <a:t>You must place form objects within the boundaries of the form.</a:t>
            </a:r>
          </a:p>
          <a:p>
            <a:r>
              <a:rPr lang="en-US" sz="2200" b="1" dirty="0" smtClean="0"/>
              <a:t>Form objects </a:t>
            </a:r>
            <a:r>
              <a:rPr lang="en-US" sz="2200" dirty="0" smtClean="0"/>
              <a:t>allow users to enter information</a:t>
            </a:r>
            <a:r>
              <a:rPr lang="en-US" sz="2400" dirty="0" smtClean="0"/>
              <a:t>.</a:t>
            </a:r>
          </a:p>
          <a:p>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5867795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(continued)</a:t>
            </a:r>
          </a:p>
        </p:txBody>
      </p:sp>
      <p:sp>
        <p:nvSpPr>
          <p:cNvPr id="22532" name="Rectangle 7"/>
          <p:cNvSpPr>
            <a:spLocks noGrp="1" noChangeArrowheads="1"/>
          </p:cNvSpPr>
          <p:nvPr>
            <p:ph idx="1"/>
          </p:nvPr>
        </p:nvSpPr>
        <p:spPr>
          <a:xfrm>
            <a:off x="838200" y="2362200"/>
            <a:ext cx="7848600" cy="3657600"/>
          </a:xfrm>
        </p:spPr>
        <p:txBody>
          <a:bodyPr/>
          <a:lstStyle/>
          <a:p>
            <a:r>
              <a:rPr lang="en-US" sz="2400" b="1" dirty="0" smtClean="0"/>
              <a:t>Form objects on the Insert panel</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17701"/>
            <a:ext cx="5120640" cy="342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494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(continued)</a:t>
            </a:r>
          </a:p>
        </p:txBody>
      </p:sp>
      <p:sp>
        <p:nvSpPr>
          <p:cNvPr id="22532" name="Rectangle 7"/>
          <p:cNvSpPr>
            <a:spLocks noGrp="1" noChangeArrowheads="1"/>
          </p:cNvSpPr>
          <p:nvPr>
            <p:ph idx="1"/>
          </p:nvPr>
        </p:nvSpPr>
        <p:spPr>
          <a:xfrm>
            <a:off x="838200" y="2362200"/>
            <a:ext cx="7848600" cy="3657600"/>
          </a:xfrm>
        </p:spPr>
        <p:txBody>
          <a:bodyPr/>
          <a:lstStyle/>
          <a:p>
            <a:r>
              <a:rPr lang="en-US" sz="2400" dirty="0" smtClean="0"/>
              <a:t>Form information is sent to the server using either the POST or GET method.</a:t>
            </a:r>
          </a:p>
          <a:p>
            <a:r>
              <a:rPr lang="en-US" sz="2400" dirty="0" smtClean="0"/>
              <a:t>The POST method send the information to the web server with a header and a body message.</a:t>
            </a:r>
          </a:p>
          <a:p>
            <a:r>
              <a:rPr lang="en-US" sz="2400" dirty="0"/>
              <a:t>T</a:t>
            </a:r>
            <a:r>
              <a:rPr lang="en-US" sz="2400" dirty="0" smtClean="0"/>
              <a:t>he GET method is the default value, and the form data is entered in a URL. The URL is composed of the name of the page, and the format data and is limited to approximately 2,000 characters.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33323004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dirty="0" smtClean="0"/>
              <a:t>absolute path</a:t>
            </a:r>
          </a:p>
          <a:p>
            <a:pPr eaLnBrk="1" hangingPunct="1"/>
            <a:r>
              <a:rPr lang="en-US" dirty="0" smtClean="0"/>
              <a:t>document-relative path</a:t>
            </a:r>
          </a:p>
          <a:p>
            <a:r>
              <a:rPr lang="en-US" dirty="0" smtClean="0"/>
              <a:t>e-mail link</a:t>
            </a:r>
            <a:endParaRPr lang="en-US" dirty="0"/>
          </a:p>
          <a:p>
            <a:r>
              <a:rPr lang="en-US" dirty="0" smtClean="0"/>
              <a:t>Form objects</a:t>
            </a:r>
            <a:endParaRPr lang="en-US" dirty="0"/>
          </a:p>
          <a:p>
            <a:r>
              <a:rPr lang="en-US" dirty="0" smtClean="0"/>
              <a:t>hotspot</a:t>
            </a:r>
            <a:endParaRPr lang="en-US" dirty="0"/>
          </a:p>
          <a:p>
            <a:r>
              <a:rPr lang="en-US" dirty="0" smtClean="0"/>
              <a:t>hyperlink</a:t>
            </a:r>
            <a:endParaRPr lang="en-US" dirty="0"/>
          </a:p>
        </p:txBody>
      </p:sp>
      <p:sp>
        <p:nvSpPr>
          <p:cNvPr id="20486" name="Rectangle 4"/>
          <p:cNvSpPr>
            <a:spLocks noGrp="1" noChangeArrowheads="1"/>
          </p:cNvSpPr>
          <p:nvPr>
            <p:ph sz="half" idx="2"/>
          </p:nvPr>
        </p:nvSpPr>
        <p:spPr/>
        <p:txBody>
          <a:bodyPr/>
          <a:lstStyle/>
          <a:p>
            <a:r>
              <a:rPr lang="en-US" dirty="0"/>
              <a:t>i</a:t>
            </a:r>
            <a:r>
              <a:rPr lang="en-US" dirty="0" smtClean="0"/>
              <a:t>mage map</a:t>
            </a:r>
            <a:endParaRPr lang="en-US" dirty="0"/>
          </a:p>
          <a:p>
            <a:r>
              <a:rPr lang="en-US" dirty="0"/>
              <a:t>l</a:t>
            </a:r>
            <a:r>
              <a:rPr lang="en-US" dirty="0" smtClean="0"/>
              <a:t>ocal site</a:t>
            </a:r>
            <a:endParaRPr lang="en-US" dirty="0"/>
          </a:p>
          <a:p>
            <a:r>
              <a:rPr lang="en-US" dirty="0"/>
              <a:t>n</a:t>
            </a:r>
            <a:r>
              <a:rPr lang="en-US" dirty="0" smtClean="0"/>
              <a:t>amed anchor</a:t>
            </a:r>
            <a:endParaRPr lang="en-US" dirty="0"/>
          </a:p>
          <a:p>
            <a:r>
              <a:rPr lang="en-US" dirty="0" smtClean="0"/>
              <a:t>Progressive Download Video</a:t>
            </a:r>
            <a:endParaRPr lang="en-US" dirty="0"/>
          </a:p>
          <a:p>
            <a:r>
              <a:rPr lang="en-US" dirty="0"/>
              <a:t>r</a:t>
            </a:r>
            <a:r>
              <a:rPr lang="en-US" dirty="0" smtClean="0"/>
              <a:t>emote site</a:t>
            </a:r>
          </a:p>
          <a:p>
            <a:r>
              <a:rPr lang="en-US" dirty="0"/>
              <a:t>r</a:t>
            </a:r>
            <a:r>
              <a:rPr lang="en-US" dirty="0" smtClean="0"/>
              <a:t>ollover image</a:t>
            </a:r>
            <a:endParaRPr lang="en-US" dirty="0"/>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sz="2400" dirty="0"/>
              <a:t>Objective 4.1 Define a Dreamweaver </a:t>
            </a:r>
            <a:r>
              <a:rPr lang="en-US" sz="2400" dirty="0" smtClean="0"/>
              <a:t>Site</a:t>
            </a:r>
          </a:p>
          <a:p>
            <a:r>
              <a:rPr lang="en-US" sz="2400" dirty="0"/>
              <a:t>Objective 4.2 Create, Title, Name, and Save a Web </a:t>
            </a:r>
            <a:r>
              <a:rPr lang="en-US" sz="2400" dirty="0" smtClean="0"/>
              <a:t>Page</a:t>
            </a:r>
          </a:p>
          <a:p>
            <a:r>
              <a:rPr lang="en-US" sz="2400" dirty="0"/>
              <a:t>Objective 4.3 Add Text to a Web </a:t>
            </a:r>
            <a:r>
              <a:rPr lang="en-US" sz="2400" dirty="0" smtClean="0"/>
              <a:t>Page</a:t>
            </a:r>
          </a:p>
          <a:p>
            <a:r>
              <a:rPr lang="en-US" sz="2400" dirty="0"/>
              <a:t>Objective 4.4 Insert Images and Apply Alternative Text on a Web </a:t>
            </a:r>
            <a:r>
              <a:rPr lang="en-US" sz="2400" dirty="0" smtClean="0"/>
              <a:t>Page</a:t>
            </a:r>
          </a:p>
          <a:p>
            <a:r>
              <a:rPr lang="en-US" sz="2400" dirty="0"/>
              <a:t>Objective 4.5 Link Web Content, Using Hyperlinks, E-Mail Links, and Named Anchors</a:t>
            </a:r>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40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40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40</a:t>
            </a:fld>
            <a:endParaRPr lang="en-US" sz="2600" b="1" dirty="0">
              <a:solidFill>
                <a:schemeClr val="bg1"/>
              </a:solidFill>
            </a:endParaRPr>
          </a:p>
        </p:txBody>
      </p:sp>
    </p:spTree>
    <p:extLst>
      <p:ext uri="{BB962C8B-B14F-4D97-AF65-F5344CB8AC3E}">
        <p14:creationId xmlns:p14="http://schemas.microsoft.com/office/powerpoint/2010/main" val="29606649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 (continued)</a:t>
            </a:r>
            <a:endParaRPr lang="en-US" dirty="0"/>
          </a:p>
        </p:txBody>
      </p:sp>
      <p:sp>
        <p:nvSpPr>
          <p:cNvPr id="23556" name="Rectangle 7"/>
          <p:cNvSpPr>
            <a:spLocks noGrp="1" noChangeArrowheads="1"/>
          </p:cNvSpPr>
          <p:nvPr>
            <p:ph idx="1"/>
          </p:nvPr>
        </p:nvSpPr>
        <p:spPr>
          <a:xfrm>
            <a:off x="838200" y="2362200"/>
            <a:ext cx="7693025" cy="2895600"/>
          </a:xfrm>
        </p:spPr>
        <p:txBody>
          <a:bodyPr/>
          <a:lstStyle/>
          <a:p>
            <a:r>
              <a:rPr lang="en-US" sz="2400" dirty="0" smtClean="0"/>
              <a:t>Objective </a:t>
            </a:r>
            <a:r>
              <a:rPr lang="en-US" sz="2400" dirty="0"/>
              <a:t>4.6 Insert Rich Media such as Video, Sound, and Animation in Flash </a:t>
            </a:r>
            <a:r>
              <a:rPr lang="en-US" sz="2400" dirty="0" smtClean="0"/>
              <a:t>Format</a:t>
            </a:r>
          </a:p>
          <a:p>
            <a:r>
              <a:rPr lang="en-US" sz="2400" dirty="0"/>
              <a:t>Objective 4.7 Insert Navigation Bars, Rollover Images, and Buttons Created in Fireworks on a Web </a:t>
            </a:r>
            <a:r>
              <a:rPr lang="en-US" sz="2400" dirty="0" smtClean="0"/>
              <a:t>Page</a:t>
            </a:r>
          </a:p>
          <a:p>
            <a:r>
              <a:rPr lang="en-US" sz="2400" dirty="0"/>
              <a:t>Objective 4.8 Build Image Maps</a:t>
            </a:r>
            <a:endParaRPr lang="en-US" sz="2400" dirty="0" smtClean="0"/>
          </a:p>
          <a:p>
            <a:r>
              <a:rPr lang="en-US" sz="2400" dirty="0"/>
              <a:t>Objective 4.9 Import Tabular Data to a Web </a:t>
            </a:r>
            <a:r>
              <a:rPr lang="en-US" sz="2400" dirty="0" smtClean="0"/>
              <a:t>Page</a:t>
            </a:r>
          </a:p>
          <a:p>
            <a:r>
              <a:rPr lang="en-US" sz="2400" dirty="0"/>
              <a:t>Objective 4.10 Import and Display a Microsoft Word or Microsoft Excel Document to a Web Page</a:t>
            </a:r>
            <a:endParaRPr lang="en-US" sz="24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41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41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41</a:t>
            </a:fld>
            <a:endParaRPr lang="en-US" sz="2600" b="1" dirty="0">
              <a:solidFill>
                <a:schemeClr val="bg1"/>
              </a:solidFill>
            </a:endParaRPr>
          </a:p>
        </p:txBody>
      </p:sp>
    </p:spTree>
    <p:extLst>
      <p:ext uri="{BB962C8B-B14F-4D97-AF65-F5344CB8AC3E}">
        <p14:creationId xmlns:p14="http://schemas.microsoft.com/office/powerpoint/2010/main" val="1484090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 (continued)</a:t>
            </a:r>
          </a:p>
        </p:txBody>
      </p:sp>
      <p:sp>
        <p:nvSpPr>
          <p:cNvPr id="2" name="Content Placeholder 1"/>
          <p:cNvSpPr>
            <a:spLocks noGrp="1"/>
          </p:cNvSpPr>
          <p:nvPr>
            <p:ph sz="half" idx="1"/>
          </p:nvPr>
        </p:nvSpPr>
        <p:spPr/>
        <p:txBody>
          <a:bodyPr/>
          <a:lstStyle/>
          <a:p>
            <a:endParaRPr lang="en-US" dirty="0"/>
          </a:p>
        </p:txBody>
      </p:sp>
      <p:sp>
        <p:nvSpPr>
          <p:cNvPr id="20485" name="Rectangle 3"/>
          <p:cNvSpPr>
            <a:spLocks noGrp="1" noChangeArrowheads="1"/>
          </p:cNvSpPr>
          <p:nvPr>
            <p:ph sz="half" idx="2"/>
          </p:nvPr>
        </p:nvSpPr>
        <p:spPr>
          <a:xfrm>
            <a:off x="838200" y="2362200"/>
            <a:ext cx="3886200" cy="3724275"/>
          </a:xfrm>
        </p:spPr>
        <p:txBody>
          <a:bodyPr/>
          <a:lstStyle/>
          <a:p>
            <a:pPr eaLnBrk="1" hangingPunct="1"/>
            <a:r>
              <a:rPr lang="en-US" dirty="0"/>
              <a:t>r</a:t>
            </a:r>
            <a:r>
              <a:rPr lang="en-US" dirty="0" smtClean="0"/>
              <a:t>oot folder</a:t>
            </a:r>
          </a:p>
          <a:p>
            <a:pPr eaLnBrk="1" hangingPunct="1"/>
            <a:r>
              <a:rPr lang="en-US" dirty="0"/>
              <a:t>s</a:t>
            </a:r>
            <a:r>
              <a:rPr lang="en-US" dirty="0" smtClean="0"/>
              <a:t>ite-root-relative path</a:t>
            </a:r>
          </a:p>
          <a:p>
            <a:r>
              <a:rPr lang="en-US" dirty="0"/>
              <a:t>s</a:t>
            </a:r>
            <a:r>
              <a:rPr lang="en-US" dirty="0" smtClean="0"/>
              <a:t>mart object</a:t>
            </a:r>
            <a:endParaRPr lang="en-US" dirty="0"/>
          </a:p>
          <a:p>
            <a:r>
              <a:rPr lang="en-US" dirty="0" smtClean="0"/>
              <a:t>Streaming Video</a:t>
            </a:r>
            <a:endParaRPr lang="en-US" dirty="0"/>
          </a:p>
          <a:p>
            <a:r>
              <a:rPr lang="en-US" dirty="0" smtClean="0"/>
              <a:t>Uniform Resource Locator</a:t>
            </a:r>
            <a:endParaRPr lang="en-US" dirty="0"/>
          </a:p>
          <a:p>
            <a:r>
              <a:rPr lang="en-US" dirty="0" smtClean="0"/>
              <a:t>Web server</a:t>
            </a:r>
            <a:endParaRPr lang="en-US" dirty="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5</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5</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5</a:t>
            </a:fld>
            <a:endParaRPr lang="en-US" sz="2600" b="1" dirty="0">
              <a:solidFill>
                <a:schemeClr val="bg1"/>
              </a:solidFill>
            </a:endParaRPr>
          </a:p>
        </p:txBody>
      </p:sp>
    </p:spTree>
    <p:extLst>
      <p:ext uri="{BB962C8B-B14F-4D97-AF65-F5344CB8AC3E}">
        <p14:creationId xmlns:p14="http://schemas.microsoft.com/office/powerpoint/2010/main" val="2582267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762000"/>
            <a:ext cx="8001000" cy="1143000"/>
          </a:xfrm>
        </p:spPr>
        <p:txBody>
          <a:bodyPr/>
          <a:lstStyle/>
          <a:p>
            <a:pPr eaLnBrk="1" hangingPunct="1"/>
            <a:r>
              <a:rPr lang="en-US" dirty="0" smtClean="0"/>
              <a:t>Domain 4.0 Adding Content by Using Dreamweaver CS5</a:t>
            </a:r>
          </a:p>
        </p:txBody>
      </p:sp>
      <p:sp>
        <p:nvSpPr>
          <p:cNvPr id="21509" name="Rectangle 3"/>
          <p:cNvSpPr>
            <a:spLocks noGrp="1" noChangeArrowheads="1"/>
          </p:cNvSpPr>
          <p:nvPr>
            <p:ph idx="1"/>
          </p:nvPr>
        </p:nvSpPr>
        <p:spPr>
          <a:xfrm>
            <a:off x="838200" y="2362200"/>
            <a:ext cx="7693025" cy="3962400"/>
          </a:xfrm>
        </p:spPr>
        <p:txBody>
          <a:bodyPr/>
          <a:lstStyle/>
          <a:p>
            <a:pPr eaLnBrk="1" hangingPunct="1"/>
            <a:r>
              <a:rPr lang="en-US" dirty="0" smtClean="0"/>
              <a:t>This domain focuses on adding content to your website.</a:t>
            </a:r>
          </a:p>
          <a:p>
            <a:pPr eaLnBrk="1" hangingPunct="1"/>
            <a:r>
              <a:rPr lang="en-US" dirty="0" smtClean="0"/>
              <a:t>Content can include text that you type directly into your web page or that you add from an existing Microsoft Word or Excel document.</a:t>
            </a:r>
          </a:p>
          <a:p>
            <a:pPr eaLnBrk="1" hangingPunct="1"/>
            <a:r>
              <a:rPr lang="en-US" dirty="0" smtClean="0"/>
              <a:t>To add visual interest to your site, you can also add images, video, and sound.</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4.1 Define a Dreamweaver Site</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Define a local site to improve your workflow and ensure that your site works properly.</a:t>
            </a:r>
          </a:p>
          <a:p>
            <a:r>
              <a:rPr lang="en-US" sz="2600" dirty="0" smtClean="0"/>
              <a:t>A </a:t>
            </a:r>
            <a:r>
              <a:rPr lang="en-US" sz="2600" b="1" dirty="0" smtClean="0"/>
              <a:t>local site </a:t>
            </a:r>
            <a:r>
              <a:rPr lang="en-US" sz="2600" dirty="0" smtClean="0"/>
              <a:t>keeps track of links between web pages and dependent files that are associated with the website.</a:t>
            </a:r>
          </a:p>
          <a:p>
            <a:r>
              <a:rPr lang="en-US" sz="2600" dirty="0" smtClean="0"/>
              <a:t>You should create a folder in which to save the web pages, images, templates, CSS files, and other dependent files: this is referred to as a </a:t>
            </a:r>
            <a:r>
              <a:rPr lang="en-US" sz="2600" b="1" i="1" dirty="0" smtClean="0"/>
              <a:t>root</a:t>
            </a:r>
            <a:r>
              <a:rPr lang="en-US" sz="2600" dirty="0" smtClean="0"/>
              <a:t> folder.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4.1 Define a Dreamweaver Site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You can publish a </a:t>
            </a:r>
            <a:r>
              <a:rPr lang="en-US" sz="2600" b="1" dirty="0" smtClean="0"/>
              <a:t>remote site </a:t>
            </a:r>
            <a:r>
              <a:rPr lang="en-US" sz="2600" dirty="0" smtClean="0"/>
              <a:t>to a File Transfer Protocol (FTP) web server, or to a local/network folder using a mapped drive.</a:t>
            </a:r>
          </a:p>
          <a:p>
            <a:r>
              <a:rPr lang="en-US" sz="2600" dirty="0" smtClean="0"/>
              <a:t>A </a:t>
            </a:r>
            <a:r>
              <a:rPr lang="en-US" sz="2600" b="1" dirty="0" smtClean="0"/>
              <a:t>web server </a:t>
            </a:r>
            <a:r>
              <a:rPr lang="en-US" sz="2600" dirty="0" smtClean="0"/>
              <a:t>is a server that processes websites on the Internet via a web browser.</a:t>
            </a:r>
          </a:p>
          <a:p>
            <a:r>
              <a:rPr lang="en-US" sz="2600" dirty="0" smtClean="0"/>
              <a:t>Dreamweaver will duplicate the local site structure to the remote site through the defined site that you have created.</a:t>
            </a:r>
          </a:p>
          <a:p>
            <a:pPr marL="0" indent="0">
              <a:buNone/>
            </a:pPr>
            <a:endParaRPr lang="en-US" sz="26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820681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4.2 Create, Title, Name, and Save a Web Page</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Create a new page from the Dreamweaver Start page or from the File menu.</a:t>
            </a:r>
          </a:p>
          <a:p>
            <a:r>
              <a:rPr lang="en-US" sz="2600" dirty="0" smtClean="0"/>
              <a:t>The home page of the website needs to be named either index.htm(l) or default.htm(l); your ISP guidelines tell you which is required for your website to work properly.</a:t>
            </a:r>
          </a:p>
          <a:p>
            <a:r>
              <a:rPr lang="en-US" sz="2600" dirty="0" smtClean="0"/>
              <a:t>File, asset, and folder names should be one word, lowercase, alphanumeric characters and should begin with a letter.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95103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10164</TotalTime>
  <Words>2695</Words>
  <Application>Microsoft Macintosh PowerPoint</Application>
  <PresentationFormat>On-screen Show (4:3)</PresentationFormat>
  <Paragraphs>282</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ACA theme</vt:lpstr>
      <vt:lpstr>Dreamweaver Domain 4: Adding Content by Using Dreamweaver CS5</vt:lpstr>
      <vt:lpstr>Objectives</vt:lpstr>
      <vt:lpstr>Objectives (continued)</vt:lpstr>
      <vt:lpstr>Vocabulary</vt:lpstr>
      <vt:lpstr>Vocabulary (continued)</vt:lpstr>
      <vt:lpstr>Domain 4.0 Adding Content by Using Dreamweaver CS5</vt:lpstr>
      <vt:lpstr>Objective 4.1 Define a Dreamweaver Site</vt:lpstr>
      <vt:lpstr>Objective 4.1 Define a Dreamweaver Site (continued)</vt:lpstr>
      <vt:lpstr>Objective 4.2 Create, Title, Name, and Save a Web Page</vt:lpstr>
      <vt:lpstr>Objective 4.2 Create, Title, Name, and Save a Web Page (continued)</vt:lpstr>
      <vt:lpstr>Objective 4.3 Add Text to a Web Page</vt:lpstr>
      <vt:lpstr>Objective 4.3 Add Text to a Web Page (continued)</vt:lpstr>
      <vt:lpstr>Objective 4.4 Insert Images and Apply Alternative Text on a Web Page</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4.5 Link Web Content, Using Hyperlinks, E-Mail Links, and Named Anchors</vt:lpstr>
      <vt:lpstr>Objective 4.5 Link Web Content, Using Hyperlinks, E-Mail Links, and Named Anchors (continued)</vt:lpstr>
      <vt:lpstr>Objective 4.5 Link Web Content, Using Hyperlinks, E-Mail Links, and Named Anchors (continued)</vt:lpstr>
      <vt:lpstr>Objective 4.5 Link Web Content, Using Hyperlinks, E-Mail Links, and Named Anchors (continued)</vt:lpstr>
      <vt:lpstr>Objective 4.5 Link Web Content, Using Hyperlinks, E-Mail Links, and Named Anchors (continued)</vt:lpstr>
      <vt:lpstr>Objective 4.6 Insert Rich Media such as Video, Sound, and Animation in Flash Format</vt:lpstr>
      <vt:lpstr>Objective 4.6 Insert Rich Media such as Video, Sound, and Animation in Flash Format (continued)</vt:lpstr>
      <vt:lpstr>Objective 4.6 Insert Rich Media such as Video, Sound, and Animation in Flash Format (continued)</vt:lpstr>
      <vt:lpstr>Objective 4.6 Insert Rich Media such as Video, Sound, and Animation in Flash Format (continued)</vt:lpstr>
      <vt:lpstr>Objective 4.7 Insert Navigation Bars, Rollover Images, and Buttons Created in Fireworks on a Web Page</vt:lpstr>
      <vt:lpstr>Objective 4.8 Build Image Maps</vt:lpstr>
      <vt:lpstr>Objective 4.8 Build Image Maps (continued)</vt:lpstr>
      <vt:lpstr>Objective 4.9 Import Tabular Data to a Web Page</vt:lpstr>
      <vt:lpstr>Objective 4.9 Import Tabular Data to a Web Page (continued)</vt:lpstr>
      <vt:lpstr>Objective 4.9 Import Tabular Data to a Web Page (continued)</vt:lpstr>
      <vt:lpstr>Objective 4.9 Import Tabular Data to a Web Page (continued)</vt:lpstr>
      <vt:lpstr>Objective 4.10 Import and Display a Microsoft Word or Microsoft Excel Document to a Web Page</vt:lpstr>
      <vt:lpstr>Objective 4.10 Import and Display a Microsoft Word or Microsoft Excel Document to a Web Page (continued)</vt:lpstr>
      <vt:lpstr>Objective 4.10 Import and Display a Microsoft Word or Microsoft Excel Document to a Web Page (continued)</vt:lpstr>
      <vt:lpstr>Objective 4.10 Import and Display a Microsoft Word or Microsoft Excel Document to a Web Page (continued)</vt:lpstr>
      <vt:lpstr>Objective 4.10 Import and Display a Microsoft Word or Microsoft Excel Document to a Web Page (continued)</vt:lpstr>
      <vt:lpstr>Summary</vt:lpstr>
      <vt:lpstr>Summary (continued)</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Tricia Coia</cp:lastModifiedBy>
  <cp:revision>240</cp:revision>
  <dcterms:created xsi:type="dcterms:W3CDTF">2001-06-11T01:47:29Z</dcterms:created>
  <dcterms:modified xsi:type="dcterms:W3CDTF">2011-02-22T19:37:02Z</dcterms:modified>
</cp:coreProperties>
</file>