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382" r:id="rId2"/>
    <p:sldId id="325" r:id="rId3"/>
    <p:sldId id="373" r:id="rId4"/>
    <p:sldId id="300" r:id="rId5"/>
    <p:sldId id="374" r:id="rId6"/>
    <p:sldId id="266" r:id="rId7"/>
    <p:sldId id="303" r:id="rId8"/>
    <p:sldId id="346" r:id="rId9"/>
    <p:sldId id="377" r:id="rId10"/>
    <p:sldId id="354" r:id="rId11"/>
    <p:sldId id="353" r:id="rId12"/>
    <p:sldId id="363" r:id="rId13"/>
    <p:sldId id="378" r:id="rId14"/>
    <p:sldId id="358" r:id="rId15"/>
    <p:sldId id="375" r:id="rId16"/>
    <p:sldId id="376" r:id="rId17"/>
    <p:sldId id="380" r:id="rId18"/>
    <p:sldId id="381" r:id="rId19"/>
    <p:sldId id="365" r:id="rId20"/>
    <p:sldId id="372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son" initials="" lastIdx="5" clrIdx="0"/>
  <p:cmAuthor id="1" name="Amanda Lyons" initials="AL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60" autoAdjust="0"/>
    <p:restoredTop sz="94575" autoAdjust="0"/>
  </p:normalViewPr>
  <p:slideViewPr>
    <p:cSldViewPr>
      <p:cViewPr>
        <p:scale>
          <a:sx n="70" d="100"/>
          <a:sy n="70" d="100"/>
        </p:scale>
        <p:origin x="-1952" y="-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printerSettings" Target="printerSettings/printerSettings1.bin"/><Relationship Id="rId25" Type="http://schemas.openxmlformats.org/officeDocument/2006/relationships/commentAuthors" Target="commentAuthor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viewProps" Target="viewProps.xml"/><Relationship Id="rId14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28" Type="http://schemas.openxmlformats.org/officeDocument/2006/relationships/theme" Target="theme/theme1.xml"/><Relationship Id="rId26" Type="http://schemas.openxmlformats.org/officeDocument/2006/relationships/presProps" Target="presProps.xml"/><Relationship Id="rId11" Type="http://schemas.openxmlformats.org/officeDocument/2006/relationships/slide" Target="slides/slide10.xml"/><Relationship Id="rId29" Type="http://schemas.openxmlformats.org/officeDocument/2006/relationships/tableStyles" Target="tableStyle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2D429BD-1133-42FE-93F1-23729BF5E9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8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CD0AB61-4F84-4EF4-A06E-CB18CE7E7D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89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2F699D-837F-4A61-B534-54F56031EB4C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2F699D-837F-4A61-B534-54F56031EB4C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2F699D-837F-4A61-B534-54F56031EB4C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/>
            </a:p>
          </p:txBody>
        </p:sp>
      </p:grpSp>
      <p:sp>
        <p:nvSpPr>
          <p:cNvPr id="706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066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4B6C512A-4FF9-4409-89D4-BD2BA896FF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8292F-5660-4066-94DC-8461C13AFFD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409E9-5D2F-4E81-8081-C3E40BA0D25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8BF58-7975-44C6-A4CC-482CE335F7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357B5-0756-4F1C-8CE0-A38FD7FF26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2D2E8-7562-41BB-8E9A-3C48F42FD35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EBBC7-2F9B-4A77-B360-D7E7E2C5C2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5B63C-D157-4F5A-858D-9224C3AEDD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523DE-DCFD-4422-A8A5-8EBB08FF8F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8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5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-3175" y="3276600"/>
            <a:ext cx="4921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>Lesson 1</a:t>
            </a:r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1676400" y="6230938"/>
            <a:ext cx="716438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b="1" dirty="0">
                <a:latin typeface="Arial" pitchFamily="34" charset="0"/>
              </a:rPr>
              <a:t>CLB: MS Office 2007 Companion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914400" y="6400800"/>
            <a:ext cx="388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latin typeface="Arial" pitchFamily="34" charset="0"/>
              </a:rPr>
              <a:t>Campbell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DA629-524D-4295-9D5C-D74AF03A12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3" name="Group 2"/>
          <p:cNvGrpSpPr>
            <a:grpSpLocks/>
          </p:cNvGrpSpPr>
          <p:nvPr userDrawn="1"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4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8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19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15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6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17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20" name="Text Box 21"/>
          <p:cNvSpPr txBox="1">
            <a:spLocks noChangeArrowheads="1"/>
          </p:cNvSpPr>
          <p:nvPr userDrawn="1"/>
        </p:nvSpPr>
        <p:spPr bwMode="auto">
          <a:xfrm>
            <a:off x="-3175" y="3276600"/>
            <a:ext cx="4921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>Lesson 1</a:t>
            </a:r>
          </a:p>
        </p:txBody>
      </p:sp>
      <p:sp>
        <p:nvSpPr>
          <p:cNvPr id="21" name="Footer Placeholder 3"/>
          <p:cNvSpPr txBox="1">
            <a:spLocks/>
          </p:cNvSpPr>
          <p:nvPr userDrawn="1"/>
        </p:nvSpPr>
        <p:spPr bwMode="auto">
          <a:xfrm>
            <a:off x="1676400" y="6230938"/>
            <a:ext cx="716438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b="1" dirty="0">
                <a:latin typeface="Arial" pitchFamily="34" charset="0"/>
              </a:rPr>
              <a:t>CLB: MS Office 2007 Companion</a:t>
            </a:r>
          </a:p>
        </p:txBody>
      </p:sp>
      <p:sp>
        <p:nvSpPr>
          <p:cNvPr id="22" name="Text Box 14"/>
          <p:cNvSpPr txBox="1">
            <a:spLocks noChangeArrowheads="1"/>
          </p:cNvSpPr>
          <p:nvPr userDrawn="1"/>
        </p:nvSpPr>
        <p:spPr bwMode="auto">
          <a:xfrm>
            <a:off x="914400" y="6400800"/>
            <a:ext cx="388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latin typeface="Arial" pitchFamily="34" charset="0"/>
              </a:rPr>
              <a:t>Campbell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F5104-BB51-498E-AC05-D5305DC00A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9D123-D2E2-440F-A703-111A7DAB712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696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96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103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69639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9640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96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887C4785-737E-47A6-A3E0-BD606DACAF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152414" y="2819400"/>
            <a:ext cx="49244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 smtClean="0"/>
              <a:t>Dreamweaver</a:t>
            </a:r>
            <a:r>
              <a:rPr lang="en-US" sz="2000" b="1" baseline="0" dirty="0" smtClean="0"/>
              <a:t> </a:t>
            </a:r>
            <a:r>
              <a:rPr lang="en-US" sz="2000" b="1" dirty="0" smtClean="0"/>
              <a:t>Domain</a:t>
            </a:r>
            <a:r>
              <a:rPr lang="en-US" sz="2000" b="1" baseline="0" dirty="0" smtClean="0"/>
              <a:t> 3</a:t>
            </a:r>
            <a:endParaRPr lang="en-US" sz="2000" b="1" dirty="0"/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838200" y="6324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 smtClean="0"/>
              <a:t>Keller</a:t>
            </a:r>
            <a:endParaRPr lang="en-US" sz="2000" b="1" dirty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4495800" y="6324600"/>
            <a:ext cx="449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2000" b="1" dirty="0" smtClean="0"/>
              <a:t>Adobe CS5 ACA Certification Prep</a:t>
            </a:r>
            <a:endParaRPr lang="en-US" sz="2000" b="1" dirty="0"/>
          </a:p>
        </p:txBody>
      </p:sp>
      <p:pic>
        <p:nvPicPr>
          <p:cNvPr id="16" name="Picture 15" descr="Picture 2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15000" y="-2286000"/>
            <a:ext cx="457200" cy="533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Dreamweaver Domain 5: Organizing </a:t>
            </a:r>
            <a:r>
              <a:rPr lang="en-US" sz="3000" dirty="0"/>
              <a:t>Content by Using Dreamweaver CS5</a:t>
            </a:r>
            <a:endParaRPr lang="en-US" sz="3000" dirty="0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sz="2600" b="1" dirty="0" smtClean="0"/>
              <a:t>Adobe </a:t>
            </a:r>
            <a:r>
              <a:rPr lang="en-US" sz="2600" b="1" dirty="0"/>
              <a:t>Creative Suite 5 </a:t>
            </a:r>
            <a:endParaRPr lang="en-US" sz="2600" b="1" dirty="0" smtClean="0"/>
          </a:p>
          <a:p>
            <a:pPr algn="ctr">
              <a:buNone/>
            </a:pPr>
            <a:r>
              <a:rPr lang="en-US" sz="2600" b="1" dirty="0" smtClean="0"/>
              <a:t>ACA </a:t>
            </a:r>
            <a:r>
              <a:rPr lang="en-US" sz="2600" b="1" dirty="0"/>
              <a:t>Certification Preparation: </a:t>
            </a:r>
          </a:p>
          <a:p>
            <a:pPr algn="ctr">
              <a:buNone/>
            </a:pPr>
            <a:r>
              <a:rPr lang="en-US" sz="2600" b="1" dirty="0" smtClean="0"/>
              <a:t>Featuring </a:t>
            </a:r>
            <a:r>
              <a:rPr lang="en-US" sz="2600" b="1" dirty="0"/>
              <a:t>Dreamweaver, Flash, and Photoshop</a:t>
            </a:r>
            <a:endParaRPr lang="en-US" sz="2600" dirty="0"/>
          </a:p>
          <a:p>
            <a:pPr lvl="0">
              <a:buNone/>
            </a:pPr>
            <a:endParaRPr lang="en-US" dirty="0" smtClean="0"/>
          </a:p>
        </p:txBody>
      </p:sp>
      <p:sp>
        <p:nvSpPr>
          <p:cNvPr id="184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769EB59-9793-4B47-8BE4-4A8B6681B855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84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91B3FC7-AE07-49A7-8866-40A3DCAD554D}" type="slidenum">
              <a:rPr lang="en-US" sz="2600" b="1">
                <a:solidFill>
                  <a:schemeClr val="bg1"/>
                </a:solidFill>
              </a:rPr>
              <a:pPr/>
              <a:t>1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ED19086-1667-4B58-8A85-0400463DC0CE}" type="slidenum">
              <a:rPr lang="en-US" sz="2600" b="1">
                <a:solidFill>
                  <a:schemeClr val="bg1"/>
                </a:solidFill>
              </a:rPr>
              <a:pPr/>
              <a:t>1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0808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924800" cy="1143000"/>
          </a:xfrm>
        </p:spPr>
        <p:txBody>
          <a:bodyPr/>
          <a:lstStyle/>
          <a:p>
            <a:r>
              <a:rPr lang="en-US" dirty="0" smtClean="0"/>
              <a:t>Objective 5.3 Modify Text and Text Properties</a:t>
            </a:r>
            <a:endParaRPr lang="en-US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lvl="0"/>
            <a:r>
              <a:rPr lang="en-US" sz="2300" dirty="0" smtClean="0">
                <a:effectLst>
                  <a:outerShdw sx="0" sy="0">
                    <a:srgbClr val="000000"/>
                  </a:outerShdw>
                </a:effectLst>
              </a:rPr>
              <a:t>A </a:t>
            </a:r>
            <a:r>
              <a:rPr lang="en-US" sz="2300" b="1" i="1" dirty="0">
                <a:effectLst>
                  <a:outerShdw sx="0" sy="0">
                    <a:srgbClr val="000000"/>
                  </a:outerShdw>
                </a:effectLst>
              </a:rPr>
              <a:t>font family</a:t>
            </a:r>
            <a:r>
              <a:rPr lang="en-US" sz="2300" dirty="0">
                <a:effectLst>
                  <a:outerShdw sx="0" sy="0">
                    <a:srgbClr val="000000"/>
                  </a:outerShdw>
                </a:effectLst>
              </a:rPr>
              <a:t> provides a list of alternative fonts; if the first font is not available, it will try the next font in the list.</a:t>
            </a:r>
          </a:p>
          <a:p>
            <a:pPr lvl="0"/>
            <a:r>
              <a:rPr lang="en-US" sz="2300" dirty="0">
                <a:effectLst>
                  <a:outerShdw sx="0" sy="0">
                    <a:srgbClr val="000000"/>
                  </a:outerShdw>
                </a:effectLst>
              </a:rPr>
              <a:t>You can select text and then apply a bulleted </a:t>
            </a:r>
            <a:r>
              <a:rPr lang="en-US" sz="2300" b="1" i="1" dirty="0">
                <a:effectLst>
                  <a:outerShdw sx="0" sy="0">
                    <a:srgbClr val="000000"/>
                  </a:outerShdw>
                </a:effectLst>
              </a:rPr>
              <a:t>Unordered List</a:t>
            </a:r>
            <a:r>
              <a:rPr lang="en-US" sz="2300" dirty="0">
                <a:effectLst>
                  <a:outerShdw sx="0" sy="0">
                    <a:srgbClr val="000000"/>
                  </a:outerShdw>
                </a:effectLst>
              </a:rPr>
              <a:t> or a numbered </a:t>
            </a:r>
            <a:r>
              <a:rPr lang="en-US" sz="2300" b="1" i="1" dirty="0">
                <a:effectLst>
                  <a:outerShdw sx="0" sy="0">
                    <a:srgbClr val="000000"/>
                  </a:outerShdw>
                </a:effectLst>
              </a:rPr>
              <a:t>Ordered List</a:t>
            </a:r>
            <a:r>
              <a:rPr lang="en-US" sz="2300" dirty="0">
                <a:effectLst>
                  <a:outerShdw sx="0" sy="0">
                    <a:srgbClr val="000000"/>
                  </a:outerShdw>
                </a:effectLst>
              </a:rPr>
              <a:t> using buttons on the HTML Property inspector.</a:t>
            </a:r>
          </a:p>
          <a:p>
            <a:pPr lvl="0"/>
            <a:r>
              <a:rPr lang="en-US" sz="2300" dirty="0">
                <a:effectLst>
                  <a:outerShdw sx="0" sy="0">
                    <a:srgbClr val="000000"/>
                  </a:outerShdw>
                </a:effectLst>
              </a:rPr>
              <a:t>A </a:t>
            </a:r>
            <a:r>
              <a:rPr lang="en-US" sz="2300" b="1" i="1" dirty="0">
                <a:effectLst>
                  <a:outerShdw sx="0" sy="0">
                    <a:srgbClr val="000000"/>
                  </a:outerShdw>
                </a:effectLst>
              </a:rPr>
              <a:t>Definition List</a:t>
            </a:r>
            <a:r>
              <a:rPr lang="en-US" sz="2300" dirty="0">
                <a:effectLst>
                  <a:outerShdw sx="0" sy="0">
                    <a:srgbClr val="000000"/>
                  </a:outerShdw>
                </a:effectLst>
              </a:rPr>
              <a:t> is used for definitions or descriptions, and does not have a leading character.</a:t>
            </a:r>
          </a:p>
          <a:p>
            <a:pPr lvl="0"/>
            <a:r>
              <a:rPr lang="en-US" sz="2300" dirty="0">
                <a:effectLst>
                  <a:outerShdw sx="0" sy="0">
                    <a:srgbClr val="000000"/>
                  </a:outerShdw>
                </a:effectLst>
              </a:rPr>
              <a:t>The CSS Property inspector provides additional options not available on the HTML Property inspector.</a:t>
            </a:r>
          </a:p>
          <a:p>
            <a:pPr lvl="0"/>
            <a:endParaRPr lang="en-US" sz="2400" dirty="0">
              <a:effectLst>
                <a:outerShdw sx="0" sy="0">
                  <a:srgbClr val="000000"/>
                </a:outerShdw>
              </a:effectLst>
            </a:endParaRPr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10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10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6701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924800" cy="1143000"/>
          </a:xfrm>
        </p:spPr>
        <p:txBody>
          <a:bodyPr/>
          <a:lstStyle/>
          <a:p>
            <a:r>
              <a:rPr lang="en-US" dirty="0" smtClean="0"/>
              <a:t>Objective 5.4 Modify Images and Image Properties </a:t>
            </a:r>
            <a:endParaRPr lang="en-US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lvl="0"/>
            <a:r>
              <a:rPr lang="en-US" sz="2400" dirty="0" smtClean="0">
                <a:effectLst>
                  <a:outerShdw sx="0" sy="0">
                    <a:srgbClr val="000000"/>
                  </a:outerShdw>
                </a:effectLst>
              </a:rPr>
              <a:t>Dreamweaver </a:t>
            </a:r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offers options to edit and modify images using tools on the Image Property inspector.</a:t>
            </a:r>
          </a:p>
          <a:p>
            <a:pPr lvl="0"/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Dreamweaver has a </a:t>
            </a:r>
            <a:r>
              <a:rPr lang="en-US" sz="2400" b="1" i="1" dirty="0">
                <a:effectLst>
                  <a:outerShdw sx="0" sy="0">
                    <a:srgbClr val="000000"/>
                  </a:outerShdw>
                </a:effectLst>
              </a:rPr>
              <a:t>round-trip editing</a:t>
            </a:r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 feature that lets you edit an asset from a Dreamweaver document in an image-editing application such as Fireworks or Photoshop, or a SWF file created in Flash.</a:t>
            </a:r>
          </a:p>
          <a:p>
            <a:pPr lvl="0"/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You can add extensions and assign external editors to files in the File Types/Editors category of the Preferences dialog box.</a:t>
            </a:r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11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11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3930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924800" cy="1143000"/>
          </a:xfrm>
        </p:spPr>
        <p:txBody>
          <a:bodyPr/>
          <a:lstStyle/>
          <a:p>
            <a:r>
              <a:rPr lang="en-US" dirty="0" smtClean="0"/>
              <a:t>Objective 5.5 Create Web Page Templates</a:t>
            </a:r>
            <a:endParaRPr lang="en-US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lvl="0"/>
            <a:r>
              <a:rPr lang="en-US" dirty="0" smtClean="0">
                <a:effectLst>
                  <a:outerShdw sx="0" sy="0">
                    <a:srgbClr val="000000"/>
                  </a:outerShdw>
                </a:effectLst>
              </a:rPr>
              <a:t>A </a:t>
            </a:r>
            <a:r>
              <a:rPr lang="en-US" b="1" i="1" dirty="0">
                <a:effectLst>
                  <a:outerShdw sx="0" sy="0">
                    <a:srgbClr val="000000"/>
                  </a:outerShdw>
                </a:effectLst>
              </a:rPr>
              <a:t>template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is a master page used to create multiple pages from the same layout.</a:t>
            </a:r>
          </a:p>
          <a:p>
            <a:pPr lvl="0"/>
            <a:r>
              <a:rPr lang="en-US" b="1" i="1" dirty="0">
                <a:effectLst>
                  <a:outerShdw sx="0" sy="0">
                    <a:srgbClr val="000000"/>
                  </a:outerShdw>
                </a:effectLst>
              </a:rPr>
              <a:t>Editable regions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are the areas of the page that can be modified. </a:t>
            </a:r>
          </a:p>
          <a:p>
            <a:pPr lvl="0"/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A </a:t>
            </a:r>
            <a:r>
              <a:rPr lang="en-US" b="1" i="1" dirty="0">
                <a:effectLst>
                  <a:outerShdw sx="0" sy="0">
                    <a:srgbClr val="000000"/>
                  </a:outerShdw>
                </a:effectLst>
              </a:rPr>
              <a:t>repeating region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is a section of the template that can be copied multiple times in a template-based page, to provide consistency of sections that will be repeated. </a:t>
            </a:r>
          </a:p>
          <a:p>
            <a:endParaRPr lang="en-US" dirty="0" smtClean="0"/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12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12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648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924800" cy="1143000"/>
          </a:xfrm>
        </p:spPr>
        <p:txBody>
          <a:bodyPr/>
          <a:lstStyle/>
          <a:p>
            <a:r>
              <a:rPr lang="en-US" dirty="0" smtClean="0"/>
              <a:t>Objective 5.5 Create Web Page Templates (cont.)</a:t>
            </a:r>
            <a:endParaRPr lang="en-US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lvl="0"/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An </a:t>
            </a:r>
            <a:r>
              <a:rPr lang="en-US" sz="2400" b="1" i="1" dirty="0">
                <a:effectLst>
                  <a:outerShdw sx="0" sy="0">
                    <a:srgbClr val="000000"/>
                  </a:outerShdw>
                </a:effectLst>
              </a:rPr>
              <a:t>optional region</a:t>
            </a:r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 provides some flexibility when designing a page from a template; it allows you to show or to hide this region when editing a page based on the template. </a:t>
            </a:r>
          </a:p>
          <a:p>
            <a:pPr lvl="0"/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An </a:t>
            </a:r>
            <a:r>
              <a:rPr lang="en-US" sz="2400" b="1" i="1" dirty="0">
                <a:effectLst>
                  <a:outerShdw sx="0" sy="0">
                    <a:srgbClr val="000000"/>
                  </a:outerShdw>
                </a:effectLst>
              </a:rPr>
              <a:t>editable optional region</a:t>
            </a:r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 allows content in an optional region to be modified and you can choose whether to include the region in the web page.</a:t>
            </a:r>
          </a:p>
          <a:p>
            <a:r>
              <a:rPr lang="en-US" sz="2400" dirty="0"/>
              <a:t>Once you create a template, you can use it to create another page.</a:t>
            </a:r>
            <a:endParaRPr lang="en-US" sz="2400" dirty="0" smtClean="0"/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13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13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3963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924800" cy="1143000"/>
          </a:xfrm>
        </p:spPr>
        <p:txBody>
          <a:bodyPr/>
          <a:lstStyle/>
          <a:p>
            <a:r>
              <a:rPr lang="en-US" sz="2400" dirty="0" smtClean="0"/>
              <a:t>Objective 5.6 Use Basic HTML Tags to Set Up an HTML Document, Format Text, Add Links, Create Tables, and Build Ordered and Unordered Lists </a:t>
            </a:r>
            <a:endParaRPr lang="en-US" sz="2400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lvl="0"/>
            <a:r>
              <a:rPr lang="en-US" b="1" i="1" dirty="0" smtClean="0">
                <a:effectLst>
                  <a:outerShdw sx="0" sy="0">
                    <a:srgbClr val="000000"/>
                  </a:outerShdw>
                </a:effectLst>
              </a:rPr>
              <a:t>HTML</a:t>
            </a:r>
            <a:r>
              <a:rPr lang="en-US" dirty="0" smtClean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stands for Hypertext Markup Language and uses markup tags to create web pages.</a:t>
            </a:r>
          </a:p>
          <a:p>
            <a:pPr lvl="0"/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When writing HTML, it is important to understand the syntax that is required because a simple error in syntax can keep elements on your page from appearing correctly.</a:t>
            </a:r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14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14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298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924800" cy="1143000"/>
          </a:xfrm>
        </p:spPr>
        <p:txBody>
          <a:bodyPr/>
          <a:lstStyle/>
          <a:p>
            <a:r>
              <a:rPr lang="en-US" sz="3000" dirty="0" smtClean="0"/>
              <a:t>Objective 5.7 Add Head Content to Make a Web Page Visible to Search Engines</a:t>
            </a:r>
            <a:endParaRPr lang="en-US" sz="3000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lvl="0"/>
            <a:r>
              <a:rPr lang="en-US" sz="2400" dirty="0" smtClean="0">
                <a:effectLst>
                  <a:outerShdw sx="0" sy="0">
                    <a:srgbClr val="000000"/>
                  </a:outerShdw>
                </a:effectLst>
              </a:rPr>
              <a:t>The </a:t>
            </a:r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head element of a web page contains content that is sent to the browser, but not displayed to the user within the page.</a:t>
            </a:r>
          </a:p>
          <a:p>
            <a:pPr lvl="0"/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You can use the tag selector, which is located in the status bar at the bottom of the document window, to select, edit, or remove tags without leaving Design view.</a:t>
            </a:r>
          </a:p>
          <a:p>
            <a:pPr lvl="0"/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You can click the Head button on the Common category of the Insert panel to quickly work with the base, link, and meta tags.</a:t>
            </a:r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15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15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298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924800" cy="1143000"/>
          </a:xfrm>
        </p:spPr>
        <p:txBody>
          <a:bodyPr/>
          <a:lstStyle/>
          <a:p>
            <a:r>
              <a:rPr lang="en-US" sz="3400" dirty="0" smtClean="0"/>
              <a:t>Objective 5.8 Use CSS to Implement a Reusable Design</a:t>
            </a:r>
            <a:endParaRPr lang="en-US" sz="3400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lvl="0"/>
            <a:r>
              <a:rPr lang="en-US" sz="2600" dirty="0" smtClean="0">
                <a:effectLst>
                  <a:outerShdw sx="0" sy="0">
                    <a:srgbClr val="000000"/>
                  </a:outerShdw>
                </a:effectLst>
              </a:rPr>
              <a:t>Selecting </a:t>
            </a:r>
            <a:r>
              <a:rPr lang="en-US" sz="2600" dirty="0">
                <a:effectLst>
                  <a:outerShdw sx="0" sy="0">
                    <a:srgbClr val="000000"/>
                  </a:outerShdw>
                </a:effectLst>
              </a:rPr>
              <a:t>a Dreamweaver CSS Starter Layout is the easiest way to create a page with a CSS layout.</a:t>
            </a:r>
          </a:p>
          <a:p>
            <a:pPr lvl="0"/>
            <a:r>
              <a:rPr lang="en-US" sz="2600" dirty="0">
                <a:effectLst>
                  <a:outerShdw sx="0" sy="0">
                    <a:srgbClr val="000000"/>
                  </a:outerShdw>
                </a:effectLst>
              </a:rPr>
              <a:t>CSS are a group of formatting rules that control the appearance of the content in a web page.</a:t>
            </a:r>
          </a:p>
          <a:p>
            <a:pPr lvl="0"/>
            <a:r>
              <a:rPr lang="en-US" sz="2600" dirty="0">
                <a:effectLst>
                  <a:outerShdw sx="0" sy="0">
                    <a:srgbClr val="000000"/>
                  </a:outerShdw>
                </a:effectLst>
              </a:rPr>
              <a:t>An </a:t>
            </a:r>
            <a:r>
              <a:rPr lang="en-US" sz="2600" b="1" i="1" dirty="0">
                <a:effectLst>
                  <a:outerShdw sx="0" sy="0">
                    <a:srgbClr val="000000"/>
                  </a:outerShdw>
                </a:effectLst>
              </a:rPr>
              <a:t>external style sheet</a:t>
            </a:r>
            <a:r>
              <a:rPr lang="en-US" sz="2600" dirty="0">
                <a:effectLst>
                  <a:outerShdw sx="0" sy="0">
                    <a:srgbClr val="000000"/>
                  </a:outerShdw>
                </a:effectLst>
              </a:rPr>
              <a:t> is its own data file with the .</a:t>
            </a:r>
            <a:r>
              <a:rPr lang="en-US" sz="2600" dirty="0" err="1">
                <a:effectLst>
                  <a:outerShdw sx="0" sy="0">
                    <a:srgbClr val="000000"/>
                  </a:outerShdw>
                </a:effectLst>
              </a:rPr>
              <a:t>css</a:t>
            </a:r>
            <a:r>
              <a:rPr lang="en-US" sz="2600" dirty="0">
                <a:effectLst>
                  <a:outerShdw sx="0" sy="0">
                    <a:srgbClr val="000000"/>
                  </a:outerShdw>
                </a:effectLst>
              </a:rPr>
              <a:t> file extension, which you attach to the HTML file using the Attach Style Sheet button in the CSS Styles panel.</a:t>
            </a:r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16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16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298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924800" cy="1143000"/>
          </a:xfrm>
        </p:spPr>
        <p:txBody>
          <a:bodyPr/>
          <a:lstStyle/>
          <a:p>
            <a:r>
              <a:rPr lang="en-US" sz="3400" dirty="0" smtClean="0"/>
              <a:t>Objective 5.8 Use CSS to Implement a Reusable Design (cont.)</a:t>
            </a:r>
            <a:endParaRPr lang="en-US" sz="3400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lvl="0"/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Styles that are applied to text using either the Property inspector or menu commands create CSS rules.</a:t>
            </a:r>
          </a:p>
          <a:p>
            <a:pPr lvl="0"/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If you make formatting changes to text using options on the CSS Property inspector, Dreamweaver opens the New CSS Rule dialog box, prompting you to name a new rule for those changes.</a:t>
            </a:r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17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17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8152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924800" cy="1143000"/>
          </a:xfrm>
        </p:spPr>
        <p:txBody>
          <a:bodyPr/>
          <a:lstStyle/>
          <a:p>
            <a:r>
              <a:rPr lang="en-US" sz="3400" dirty="0" smtClean="0"/>
              <a:t>Objective 5.8 Use CSS to Implement a Reusable Design (cont.)</a:t>
            </a:r>
            <a:endParaRPr lang="en-US" sz="3400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lvl="0"/>
            <a:r>
              <a:rPr lang="en-US" dirty="0" smtClean="0">
                <a:effectLst>
                  <a:outerShdw sx="0" sy="0">
                    <a:srgbClr val="000000"/>
                  </a:outerShdw>
                </a:effectLst>
              </a:rPr>
              <a:t>In 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Live view, you can click the Inspect button to quickly identify HTML elements and the related CSS style.</a:t>
            </a:r>
          </a:p>
          <a:p>
            <a:pPr lvl="0"/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A </a:t>
            </a:r>
            <a:r>
              <a:rPr lang="en-US" b="1" i="1" dirty="0">
                <a:effectLst>
                  <a:outerShdw sx="0" sy="0">
                    <a:srgbClr val="000000"/>
                  </a:outerShdw>
                </a:effectLst>
              </a:rPr>
              <a:t>CSS layout block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includes div tags, images assigned with either an absolute or relative position, a tag with the </a:t>
            </a:r>
            <a:r>
              <a:rPr lang="en-US" dirty="0" err="1">
                <a:effectLst>
                  <a:outerShdw sx="0" sy="0">
                    <a:srgbClr val="000000"/>
                  </a:outerShdw>
                </a:effectLst>
              </a:rPr>
              <a:t>display:block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style assigned, or a paragraph with an absolute or relative position assigned to it.</a:t>
            </a:r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18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18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4055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9248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lvl="0"/>
            <a:r>
              <a:rPr lang="en-US" dirty="0" smtClean="0"/>
              <a:t>5.1  Set and modify document properties. </a:t>
            </a:r>
          </a:p>
          <a:p>
            <a:pPr lvl="0"/>
            <a:r>
              <a:rPr lang="en-US" dirty="0" smtClean="0"/>
              <a:t>5.2 Organize web page layout with relative and absolutely positioned div tags and CSS styles. </a:t>
            </a:r>
          </a:p>
          <a:p>
            <a:pPr lvl="0"/>
            <a:r>
              <a:rPr lang="en-US" dirty="0" smtClean="0"/>
              <a:t>5.3 Modify text and text properties</a:t>
            </a:r>
          </a:p>
          <a:p>
            <a:pPr lvl="0"/>
            <a:r>
              <a:rPr lang="en-US" dirty="0" smtClean="0"/>
              <a:t>5.4 Modify images and image properties</a:t>
            </a:r>
          </a:p>
          <a:p>
            <a:pPr lvl="0"/>
            <a:r>
              <a:rPr lang="en-US" dirty="0" smtClean="0"/>
              <a:t>5.5 Create web page templates. </a:t>
            </a:r>
          </a:p>
          <a:p>
            <a:endParaRPr lang="en-US" sz="2000" dirty="0" smtClean="0"/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19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19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649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Set and modify document properties. </a:t>
            </a:r>
          </a:p>
          <a:p>
            <a:pPr lvl="0"/>
            <a:r>
              <a:rPr lang="en-US" dirty="0" smtClean="0"/>
              <a:t>Organize web page layout with relative and absolutely positioned div tags and CSS styles. </a:t>
            </a:r>
          </a:p>
          <a:p>
            <a:pPr lvl="0"/>
            <a:r>
              <a:rPr lang="en-US" dirty="0" smtClean="0"/>
              <a:t>Modify text and text properties. </a:t>
            </a:r>
          </a:p>
          <a:p>
            <a:pPr lvl="0"/>
            <a:r>
              <a:rPr lang="en-US" dirty="0" smtClean="0"/>
              <a:t>Modify images and image properties. </a:t>
            </a:r>
          </a:p>
          <a:p>
            <a:pPr lvl="0"/>
            <a:r>
              <a:rPr lang="en-US" dirty="0" smtClean="0"/>
              <a:t>Create web page templates. </a:t>
            </a:r>
          </a:p>
          <a:p>
            <a:pPr lvl="0">
              <a:buNone/>
            </a:pPr>
            <a:endParaRPr lang="en-US" dirty="0" smtClean="0"/>
          </a:p>
        </p:txBody>
      </p:sp>
      <p:sp>
        <p:nvSpPr>
          <p:cNvPr id="184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769EB59-9793-4B47-8BE4-4A8B6681B855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184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91B3FC7-AE07-49A7-8866-40A3DCAD554D}" type="slidenum">
              <a:rPr lang="en-US" sz="2600" b="1">
                <a:solidFill>
                  <a:schemeClr val="bg1"/>
                </a:solidFill>
              </a:rPr>
              <a:pPr/>
              <a:t>2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ED19086-1667-4B58-8A85-0400463DC0CE}" type="slidenum">
              <a:rPr lang="en-US" sz="2600" b="1">
                <a:solidFill>
                  <a:schemeClr val="bg1"/>
                </a:solidFill>
              </a:rPr>
              <a:pPr/>
              <a:t>2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9248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r>
              <a:rPr lang="en-US" dirty="0" smtClean="0"/>
              <a:t>5.6 Use basic HTML tags to set up an HTML document, format text, add links, create tables, and build ordered and unordered lists. </a:t>
            </a:r>
          </a:p>
          <a:p>
            <a:pPr lvl="0"/>
            <a:r>
              <a:rPr lang="en-US" dirty="0" smtClean="0"/>
              <a:t>5.7 Add head content to make a web page visible to search engines</a:t>
            </a:r>
          </a:p>
          <a:p>
            <a:pPr lvl="0"/>
            <a:r>
              <a:rPr lang="en-US" dirty="0" smtClean="0"/>
              <a:t>5.8 Use CSS to implement a reusable design.</a:t>
            </a:r>
          </a:p>
          <a:p>
            <a:pPr lvl="0"/>
            <a:endParaRPr lang="en-US" sz="2000" dirty="0" smtClean="0"/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20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20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649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 (cont.)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71725"/>
            <a:ext cx="7693025" cy="3724275"/>
          </a:xfrm>
        </p:spPr>
        <p:txBody>
          <a:bodyPr/>
          <a:lstStyle/>
          <a:p>
            <a:pPr lvl="0"/>
            <a:r>
              <a:rPr lang="en-US" dirty="0" smtClean="0"/>
              <a:t>Use basic HTML tags to set up an HTML document, format text, add links, create tables, and build ordered and unordered lists. </a:t>
            </a:r>
          </a:p>
          <a:p>
            <a:pPr lvl="0"/>
            <a:r>
              <a:rPr lang="en-US" dirty="0" smtClean="0"/>
              <a:t>Add head content to make a web page visible to search engines.</a:t>
            </a:r>
          </a:p>
          <a:p>
            <a:pPr lvl="0"/>
            <a:r>
              <a:rPr lang="en-US" dirty="0" smtClean="0"/>
              <a:t>Use CSS to implement a reusable design.</a:t>
            </a:r>
          </a:p>
        </p:txBody>
      </p:sp>
      <p:sp>
        <p:nvSpPr>
          <p:cNvPr id="184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769EB59-9793-4B47-8BE4-4A8B6681B855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84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91B3FC7-AE07-49A7-8866-40A3DCAD554D}" type="slidenum">
              <a:rPr lang="en-US" sz="2600" b="1">
                <a:solidFill>
                  <a:schemeClr val="bg1"/>
                </a:solidFill>
              </a:rPr>
              <a:pPr/>
              <a:t>3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ED19086-1667-4B58-8A85-0400463DC0CE}" type="slidenum">
              <a:rPr lang="en-US" sz="2600" b="1">
                <a:solidFill>
                  <a:schemeClr val="bg1"/>
                </a:solidFill>
              </a:rPr>
              <a:pPr/>
              <a:t>3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Vocabulary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absolute positioning </a:t>
            </a:r>
          </a:p>
          <a:p>
            <a:pPr eaLnBrk="1" hangingPunct="1"/>
            <a:r>
              <a:rPr lang="en-US" dirty="0" smtClean="0"/>
              <a:t>AP div tag</a:t>
            </a:r>
          </a:p>
          <a:p>
            <a:pPr eaLnBrk="1" hangingPunct="1"/>
            <a:r>
              <a:rPr lang="en-US" dirty="0" smtClean="0"/>
              <a:t>CSS layout block</a:t>
            </a:r>
          </a:p>
          <a:p>
            <a:pPr eaLnBrk="1" hangingPunct="1"/>
            <a:r>
              <a:rPr lang="en-US" dirty="0" smtClean="0"/>
              <a:t>definition list</a:t>
            </a:r>
          </a:p>
          <a:p>
            <a:pPr eaLnBrk="1" hangingPunct="1"/>
            <a:r>
              <a:rPr lang="en-US" dirty="0" smtClean="0"/>
              <a:t>div tag </a:t>
            </a:r>
          </a:p>
          <a:p>
            <a:pPr eaLnBrk="1" hangingPunct="1"/>
            <a:r>
              <a:rPr lang="en-US" dirty="0" smtClean="0"/>
              <a:t>editable optional region</a:t>
            </a:r>
          </a:p>
        </p:txBody>
      </p:sp>
      <p:sp>
        <p:nvSpPr>
          <p:cNvPr id="20486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editable region </a:t>
            </a:r>
          </a:p>
          <a:p>
            <a:r>
              <a:rPr lang="en-US" dirty="0" smtClean="0"/>
              <a:t>external style sheet</a:t>
            </a:r>
          </a:p>
          <a:p>
            <a:r>
              <a:rPr lang="en-US" dirty="0" smtClean="0"/>
              <a:t>fixed positioning </a:t>
            </a:r>
          </a:p>
          <a:p>
            <a:r>
              <a:rPr lang="en-US" dirty="0" smtClean="0"/>
              <a:t>font family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optional region</a:t>
            </a:r>
          </a:p>
          <a:p>
            <a:r>
              <a:rPr lang="en-US" dirty="0" smtClean="0"/>
              <a:t>ordered list </a:t>
            </a:r>
          </a:p>
        </p:txBody>
      </p:sp>
      <p:sp>
        <p:nvSpPr>
          <p:cNvPr id="2048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A9ED91-E44E-43B6-83E5-9CBE21A193A1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048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5E4295C-6A7A-4F8A-900C-5083E3DEE8A0}" type="slidenum">
              <a:rPr lang="en-US" sz="2600" b="1">
                <a:solidFill>
                  <a:schemeClr val="bg1"/>
                </a:solidFill>
              </a:rPr>
              <a:pPr/>
              <a:t>4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0483" name="Slide Number Placeholder 6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210148C-BE59-462F-9197-79A8B0853633}" type="slidenum">
              <a:rPr lang="en-US" sz="2600" b="1">
                <a:solidFill>
                  <a:schemeClr val="bg1"/>
                </a:solidFill>
              </a:rPr>
              <a:pPr/>
              <a:t>4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Vocabulary (cont.)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relative positioning </a:t>
            </a:r>
          </a:p>
          <a:p>
            <a:pPr eaLnBrk="1" hangingPunct="1"/>
            <a:r>
              <a:rPr lang="en-US" dirty="0" smtClean="0"/>
              <a:t>repeating region</a:t>
            </a:r>
          </a:p>
          <a:p>
            <a:pPr eaLnBrk="1" hangingPunct="1"/>
            <a:r>
              <a:rPr lang="en-US" dirty="0" smtClean="0"/>
              <a:t>round-trip editing</a:t>
            </a:r>
          </a:p>
          <a:p>
            <a:pPr eaLnBrk="1" hangingPunct="1"/>
            <a:r>
              <a:rPr lang="en-US" dirty="0" smtClean="0"/>
              <a:t>static positioning </a:t>
            </a:r>
          </a:p>
          <a:p>
            <a:pPr eaLnBrk="1" hangingPunct="1"/>
            <a:r>
              <a:rPr lang="en-US" dirty="0" smtClean="0"/>
              <a:t>template  </a:t>
            </a:r>
          </a:p>
          <a:p>
            <a:pPr eaLnBrk="1" hangingPunct="1"/>
            <a:r>
              <a:rPr lang="en-US" dirty="0" smtClean="0"/>
              <a:t>unordered list</a:t>
            </a:r>
          </a:p>
        </p:txBody>
      </p:sp>
      <p:sp>
        <p:nvSpPr>
          <p:cNvPr id="2048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A9ED91-E44E-43B6-83E5-9CBE21A193A1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048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5E4295C-6A7A-4F8A-900C-5083E3DEE8A0}" type="slidenum">
              <a:rPr lang="en-US" sz="2600" b="1">
                <a:solidFill>
                  <a:schemeClr val="bg1"/>
                </a:solidFill>
              </a:rPr>
              <a:pPr/>
              <a:t>5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0483" name="Slide Number Placeholder 6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210148C-BE59-462F-9197-79A8B0853633}" type="slidenum">
              <a:rPr lang="en-US" sz="2600" b="1">
                <a:solidFill>
                  <a:schemeClr val="bg1"/>
                </a:solidFill>
              </a:rPr>
              <a:pPr/>
              <a:t>5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83820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Domain 5.0 Organizing Content by Using Dreamweaver CS5 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3962400"/>
          </a:xfrm>
        </p:spPr>
        <p:txBody>
          <a:bodyPr/>
          <a:lstStyle/>
          <a:p>
            <a:pPr lvl="0"/>
            <a:r>
              <a:rPr lang="en-US" dirty="0" smtClean="0">
                <a:effectLst>
                  <a:outerShdw sx="0" sy="0">
                    <a:srgbClr val="000000"/>
                  </a:outerShdw>
                </a:effectLst>
              </a:rPr>
              <a:t>The 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fifth domain of the Web Communication certification focuses on organizing the content on your website.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150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698578E-FDB1-4372-AD30-2E5C40FDD34F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2150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737C02A-06E1-45C7-BAA2-11B624447972}" type="slidenum">
              <a:rPr lang="en-US" sz="2600" b="1">
                <a:solidFill>
                  <a:schemeClr val="bg1"/>
                </a:solidFill>
              </a:rPr>
              <a:pPr/>
              <a:t>6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1507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8C6EF71-21AF-470D-9168-B659540BE69C}" type="slidenum">
              <a:rPr lang="en-US" sz="2600" b="1">
                <a:solidFill>
                  <a:schemeClr val="bg1"/>
                </a:solidFill>
              </a:rPr>
              <a:pPr/>
              <a:t>6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Objective 5.1 Set and Modify Document Properties 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609600"/>
          </a:xfrm>
        </p:spPr>
        <p:txBody>
          <a:bodyPr/>
          <a:lstStyle/>
          <a:p>
            <a:pPr lvl="0"/>
            <a:r>
              <a:rPr lang="en-US" dirty="0" smtClean="0">
                <a:effectLst>
                  <a:outerShdw sx="0" sy="0">
                    <a:srgbClr val="000000"/>
                  </a:outerShdw>
                </a:effectLst>
              </a:rPr>
              <a:t>The 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Page Properties dialog box allows you to set document properties, which globally affect the active document.</a:t>
            </a:r>
          </a:p>
          <a:p>
            <a:pPr lvl="0"/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You can modify both HTML and CSS properties in the Page Properties dialog box.</a:t>
            </a:r>
          </a:p>
          <a:p>
            <a:pPr lvl="0"/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The Page Properties dialog box provides options to specify layout and formatting properties.</a:t>
            </a:r>
          </a:p>
          <a:p>
            <a:pPr lvl="0"/>
            <a:endParaRPr lang="en-US" sz="2400" dirty="0">
              <a:effectLst>
                <a:outerShdw sx="0" sy="0">
                  <a:srgbClr val="000000"/>
                </a:outerShdw>
              </a:effectLst>
            </a:endParaRPr>
          </a:p>
        </p:txBody>
      </p:sp>
      <p:sp>
        <p:nvSpPr>
          <p:cNvPr id="2252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C26EE1D-948D-44F2-9045-B2BC91076A05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2253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1E24324-713A-40DA-A30E-231E39319379}" type="slidenum">
              <a:rPr lang="en-US" sz="2600" b="1">
                <a:solidFill>
                  <a:schemeClr val="bg1"/>
                </a:solidFill>
              </a:rPr>
              <a:pPr/>
              <a:t>7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253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176998C-B705-49C6-925A-26F5E5E88921}" type="slidenum">
              <a:rPr lang="en-US" sz="2600" b="1">
                <a:solidFill>
                  <a:schemeClr val="bg1"/>
                </a:solidFill>
              </a:rPr>
              <a:pPr/>
              <a:t>7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924800" cy="1143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Objective 5.2 Organize Web Page Layout with Relative and Absolutely Positioned Div Tags and CSS Styles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28862"/>
            <a:ext cx="7693025" cy="1785938"/>
          </a:xfrm>
        </p:spPr>
        <p:txBody>
          <a:bodyPr/>
          <a:lstStyle/>
          <a:p>
            <a:pPr lvl="0"/>
            <a:r>
              <a:rPr lang="en-US" sz="2600" dirty="0" smtClean="0">
                <a:effectLst>
                  <a:outerShdw sx="0" sy="0">
                    <a:srgbClr val="000000"/>
                  </a:outerShdw>
                </a:effectLst>
              </a:rPr>
              <a:t>A </a:t>
            </a:r>
            <a:r>
              <a:rPr lang="en-US" sz="2600" b="1" i="1" dirty="0">
                <a:effectLst>
                  <a:outerShdw sx="0" sy="0">
                    <a:srgbClr val="000000"/>
                  </a:outerShdw>
                </a:effectLst>
              </a:rPr>
              <a:t>div tag</a:t>
            </a:r>
            <a:r>
              <a:rPr lang="en-US" sz="2600" dirty="0">
                <a:effectLst>
                  <a:outerShdw sx="0" sy="0">
                    <a:srgbClr val="000000"/>
                  </a:outerShdw>
                </a:effectLst>
              </a:rPr>
              <a:t> &lt;div&gt; is an HTML tag used as the foundation of a CSS page layout to organize content on a web page by defining areas or sections. </a:t>
            </a:r>
          </a:p>
          <a:p>
            <a:pPr lvl="0"/>
            <a:r>
              <a:rPr lang="en-US" sz="2600" b="1" i="1" dirty="0">
                <a:effectLst>
                  <a:outerShdw sx="0" sy="0">
                    <a:srgbClr val="000000"/>
                  </a:outerShdw>
                </a:effectLst>
              </a:rPr>
              <a:t>Static positioning</a:t>
            </a:r>
            <a:r>
              <a:rPr lang="en-US" sz="2600" dirty="0">
                <a:effectLst>
                  <a:outerShdw sx="0" sy="0">
                    <a:srgbClr val="000000"/>
                  </a:outerShdw>
                </a:effectLst>
              </a:rPr>
              <a:t> is the default setting and positions elements according to the standard flow of the page.</a:t>
            </a:r>
          </a:p>
          <a:p>
            <a:r>
              <a:rPr lang="en-US" sz="2600" b="1" i="1" dirty="0"/>
              <a:t>Fixed positioning</a:t>
            </a:r>
            <a:r>
              <a:rPr lang="en-US" sz="2600" dirty="0"/>
              <a:t> describes positioning relative to the browser window. </a:t>
            </a:r>
            <a:endParaRPr lang="en-US" sz="2600" dirty="0">
              <a:effectLst>
                <a:outerShdw sx="0" sy="0">
                  <a:srgbClr val="000000"/>
                </a:outerShdw>
              </a:effectLst>
            </a:endParaRPr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8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8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924800" cy="1143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Objective 5.2 Organize Web Page Layout with Relative and Absolutely Positioned Div Tags and CSS Styles (cont.)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28862"/>
            <a:ext cx="7693025" cy="1785938"/>
          </a:xfrm>
        </p:spPr>
        <p:txBody>
          <a:bodyPr/>
          <a:lstStyle/>
          <a:p>
            <a:pPr lvl="0"/>
            <a:r>
              <a:rPr lang="en-US" sz="2400" b="1" i="1" dirty="0" smtClean="0">
                <a:effectLst>
                  <a:outerShdw sx="0" sy="0">
                    <a:srgbClr val="000000"/>
                  </a:outerShdw>
                </a:effectLst>
              </a:rPr>
              <a:t>Absolute </a:t>
            </a:r>
            <a:r>
              <a:rPr lang="en-US" sz="2400" b="1" i="1" dirty="0">
                <a:effectLst>
                  <a:outerShdw sx="0" sy="0">
                    <a:srgbClr val="000000"/>
                  </a:outerShdw>
                </a:effectLst>
              </a:rPr>
              <a:t>positioning</a:t>
            </a:r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 is used when items are positioned using x- and y-coordinates and are removed from the standard flow of the page. </a:t>
            </a:r>
          </a:p>
          <a:p>
            <a:pPr lvl="0"/>
            <a:r>
              <a:rPr lang="en-US" sz="2400" b="1" i="1" dirty="0">
                <a:effectLst>
                  <a:outerShdw sx="0" sy="0">
                    <a:srgbClr val="000000"/>
                  </a:outerShdw>
                </a:effectLst>
              </a:rPr>
              <a:t>Relative positioning</a:t>
            </a:r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 is positioned by specifying distance from other elements on the page.</a:t>
            </a:r>
          </a:p>
          <a:p>
            <a:pPr lvl="0"/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The position of an </a:t>
            </a:r>
            <a:r>
              <a:rPr lang="en-US" sz="2400" b="1" i="1" dirty="0">
                <a:effectLst>
                  <a:outerShdw sx="0" sy="0">
                    <a:srgbClr val="000000"/>
                  </a:outerShdw>
                </a:effectLst>
              </a:rPr>
              <a:t>AP div tag</a:t>
            </a:r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 does not adjust on the page according to the size of the browser window, and when opened in a browser, its location is relative to the upper-left corner of the page.</a:t>
            </a:r>
          </a:p>
          <a:p>
            <a:pPr lvl="0"/>
            <a:endParaRPr lang="en-US" dirty="0">
              <a:effectLst>
                <a:outerShdw sx="0" sy="0">
                  <a:srgbClr val="000000"/>
                </a:outerShdw>
              </a:effectLst>
            </a:endParaRPr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9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9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0765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CA theme">
  <a:themeElements>
    <a:clrScheme name="Custom 15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0F0C"/>
      </a:accent1>
      <a:accent2>
        <a:srgbClr val="0000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009999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ACACA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0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009999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ACACA"/>
        </a:accent5>
        <a:accent6>
          <a:srgbClr val="8AB98A"/>
        </a:accent6>
        <a:hlink>
          <a:srgbClr val="00CC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0099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008A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2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0099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008A8A"/>
        </a:accent6>
        <a:hlink>
          <a:srgbClr val="00CC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ACA theme.thmx</Template>
  <TotalTime>9942</TotalTime>
  <Words>1304</Words>
  <Application>Microsoft Macintosh PowerPoint</Application>
  <PresentationFormat>On-screen Show (4:3)</PresentationFormat>
  <Paragraphs>157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ACA theme</vt:lpstr>
      <vt:lpstr>Dreamweaver Domain 5: Organizing Content by Using Dreamweaver CS5</vt:lpstr>
      <vt:lpstr>Objectives</vt:lpstr>
      <vt:lpstr>Objectives (cont.)</vt:lpstr>
      <vt:lpstr>Vocabulary</vt:lpstr>
      <vt:lpstr>Vocabulary (cont.)</vt:lpstr>
      <vt:lpstr>Domain 5.0 Organizing Content by Using Dreamweaver CS5 </vt:lpstr>
      <vt:lpstr>Objective 5.1 Set and Modify Document Properties </vt:lpstr>
      <vt:lpstr>Objective 5.2 Organize Web Page Layout with Relative and Absolutely Positioned Div Tags and CSS Styles</vt:lpstr>
      <vt:lpstr>Objective 5.2 Organize Web Page Layout with Relative and Absolutely Positioned Div Tags and CSS Styles (cont.)</vt:lpstr>
      <vt:lpstr>Objective 5.3 Modify Text and Text Properties</vt:lpstr>
      <vt:lpstr>Objective 5.4 Modify Images and Image Properties </vt:lpstr>
      <vt:lpstr>Objective 5.5 Create Web Page Templates</vt:lpstr>
      <vt:lpstr>Objective 5.5 Create Web Page Templates (cont.)</vt:lpstr>
      <vt:lpstr>Objective 5.6 Use Basic HTML Tags to Set Up an HTML Document, Format Text, Add Links, Create Tables, and Build Ordered and Unordered Lists </vt:lpstr>
      <vt:lpstr>Objective 5.7 Add Head Content to Make a Web Page Visible to Search Engines</vt:lpstr>
      <vt:lpstr>Objective 5.8 Use CSS to Implement a Reusable Design</vt:lpstr>
      <vt:lpstr>Objective 5.8 Use CSS to Implement a Reusable Design (cont.)</vt:lpstr>
      <vt:lpstr>Objective 5.8 Use CSS to Implement a Reusable Design (cont.)</vt:lpstr>
      <vt:lpstr>Summary</vt:lpstr>
      <vt:lpstr>Summary</vt:lpstr>
    </vt:vector>
  </TitlesOfParts>
  <Company>Course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1.0 Setting Project Requirements</dc:title>
  <dc:creator>Your Name</dc:creator>
  <cp:lastModifiedBy>Tricia Coia</cp:lastModifiedBy>
  <cp:revision>226</cp:revision>
  <dcterms:created xsi:type="dcterms:W3CDTF">2010-11-16T01:51:26Z</dcterms:created>
  <dcterms:modified xsi:type="dcterms:W3CDTF">2011-02-22T20:05:58Z</dcterms:modified>
</cp:coreProperties>
</file>