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430369221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7" r:id="rId14"/>
    <p:sldId id="299" r:id="rId15"/>
    <p:sldId id="300" r:id="rId16"/>
    <p:sldId id="298" r:id="rId17"/>
    <p:sldId id="295" r:id="rId18"/>
    <p:sldId id="301" r:id="rId19"/>
    <p:sldId id="302" r:id="rId20"/>
    <p:sldId id="303" r:id="rId21"/>
    <p:sldId id="296" r:id="rId22"/>
    <p:sldId id="294" r:id="rId23"/>
    <p:sldId id="293" r:id="rId24"/>
    <p:sldId id="29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4" autoAdjust="0"/>
    <p:restoredTop sz="94660"/>
  </p:normalViewPr>
  <p:slideViewPr>
    <p:cSldViewPr>
      <p:cViewPr varScale="1">
        <p:scale>
          <a:sx n="111" d="100"/>
          <a:sy n="111" d="100"/>
        </p:scale>
        <p:origin x="14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F0636-377F-FE4C-F130-5A3A1B955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450A2-D251-2185-F3E6-80B6B0D4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95BD-CF73-9036-ED84-DEACC95D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0E10-2890-5BFA-BF7B-032372F3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E5787-0D29-F849-BF12-763E56F3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9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A9A3-D159-76A0-043C-53A77808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931F7-C64A-BEFB-12F6-6BF1FD4D7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0B802-9BA7-1C39-269D-DA2541E6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E873B-01B3-D126-02DF-C0FE2021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FC870-9EB4-0D0B-2A7D-BDB17B38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E4546-6B6C-A432-68A1-15F1103B2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1C0B7-45B5-D503-1267-A38E6442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0A369-A7D2-5441-2E8D-247F8D13E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63C99-E0E8-8D2E-FEC1-B4D0717F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4E5F8-E7BD-312E-0A8F-F90D400A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8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3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8533-43C0-83F1-6B80-940584D1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94F0-A3F8-7B29-EBA2-5EEFF8EE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4E691-F768-3050-E5FE-D0A7144B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3D02-6EAA-07EA-0061-DBC3DDA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8697-1124-FC43-B656-85D14085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AD67-89EC-6F2C-89DF-679A99DF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8C5F2-10BF-E138-3F2A-F190C36F6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171-904D-46E4-0AA6-E717517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0FC0F-BDA4-4CF7-F315-4907588B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5D62A-DEA5-BEE5-9BD5-5F039ED5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6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0DC7-6C53-07C2-0D0F-4C74047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FF48-CD72-58D9-D334-9BFA79B4C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C7EAD-E709-1087-2042-098E808F0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BA0DB-E550-E5E5-4B00-26F77391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8FB9A-9A51-B094-01F5-7CA94B17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2DE79-FEE7-6638-79B9-CD79A22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3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168E4-2B9F-CE20-E563-9A2A4126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E8DA2-24D4-96A7-B602-948F837D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8DDAD-8B98-6F47-9DE8-E48E42500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68295-A01A-A5EE-4065-178C25E64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7A475-30A8-0A3A-E07D-D1BD3CBD3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F0F88E-AB31-BC31-F920-488780A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B811F-76AD-4371-4095-6CD9B1F9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7EB2B3-C2EC-AE9B-5314-5DE026C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6EA-8960-83C6-F41B-2DF0561A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B028C-5221-EAB1-3FBF-4D5499DD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D31502-B969-949D-078A-C034E20B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C2DCA-C8FF-5C8F-45E8-BD8B1AF7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E17AD-C536-55C7-C3EE-D887B06F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EBDF26-20C8-FCDC-DF29-B6E5ACDD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C041F-B32C-D0AD-466E-3A552A58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F648-E376-3818-75C1-0FD8DB80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CFFE-821F-B85E-B102-DB34AED11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F5540-349E-4FCE-3D46-6F43892B3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FB3E5-1B0B-D1D2-310C-AFAFEF26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61AB8-B39E-CE15-619F-EB6A5FA0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1BB39-36AE-0997-2138-9A14FD9D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02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6E4C2-7072-3620-6950-B7AA22A4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054ABE-A735-8C43-A7CE-37D2AEDD2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9EDFA-EFA9-2CA8-0B35-CD766602C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DD0DB-CB04-1CB6-5D04-D2BA0FDF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44B70-9D3C-D5BF-E197-495BA9CD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BE2E9-6150-1B90-88BA-5693210C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7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8315DB-A466-B562-AEBD-F776B9C46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BB9FC-CA6B-8DD7-3AE3-88F11277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D516-14D9-A9A8-48A3-FC95476EE0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FAF17-3240-47D0-9B8B-6FE2024F611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3F2F-EB2C-F69B-0579-5701137B3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3CED1-D4FC-FF66-D4FA-6726B91B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EFD136-0A49-4D62-A08A-D498F5B9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3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430369222" r:id="rId1"/>
    <p:sldLayoutId id="2430369223" r:id="rId2"/>
    <p:sldLayoutId id="2430369224" r:id="rId3"/>
    <p:sldLayoutId id="2430369225" r:id="rId4"/>
    <p:sldLayoutId id="2430369226" r:id="rId5"/>
    <p:sldLayoutId id="2430369227" r:id="rId6"/>
    <p:sldLayoutId id="2430369228" r:id="rId7"/>
    <p:sldLayoutId id="2430369229" r:id="rId8"/>
    <p:sldLayoutId id="2430369230" r:id="rId9"/>
    <p:sldLayoutId id="2430369231" r:id="rId10"/>
    <p:sldLayoutId id="2430369232" r:id="rId11"/>
    <p:sldLayoutId id="243036923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B63B-B2D3-B0CF-35E8-0B226C73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BRANCH AND BOUND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6001-BB74-FE65-B258-C73EDF2A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Travelling Salesperson Problem</a:t>
            </a:r>
          </a:p>
        </p:txBody>
      </p:sp>
    </p:spTree>
    <p:extLst>
      <p:ext uri="{BB962C8B-B14F-4D97-AF65-F5344CB8AC3E}">
        <p14:creationId xmlns:p14="http://schemas.microsoft.com/office/powerpoint/2010/main" val="263126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73936-6B2C-B104-C547-ADF04BAC6691}"/>
              </a:ext>
            </a:extLst>
          </p:cNvPr>
          <p:cNvSpPr txBox="1"/>
          <p:nvPr/>
        </p:nvSpPr>
        <p:spPr>
          <a:xfrm>
            <a:off x="1066800" y="609600"/>
            <a:ext cx="640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en-US" dirty="0">
                <a:latin typeface="Book Antiqua" panose="02040602050305030304" pitchFamily="18" charset="0"/>
              </a:rPr>
              <a:t>We remove node C2 and add node G3 to the live-node list. (G3,B1, B2,D1).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633F7-0CBB-9A97-87BE-F504CFEA3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19228"/>
            <a:ext cx="3067208" cy="14097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F0644-724B-2885-BE2F-72D9C834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53616"/>
            <a:ext cx="2514600" cy="2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9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26504-2CC8-00EB-B5D4-EE85F6740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133600"/>
            <a:ext cx="5950256" cy="4102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C12897-1EE0-371E-91F1-5C3B4DE5F0A8}"/>
              </a:ext>
            </a:extLst>
          </p:cNvPr>
          <p:cNvSpPr txBox="1"/>
          <p:nvPr/>
        </p:nvSpPr>
        <p:spPr>
          <a:xfrm>
            <a:off x="1066800" y="533400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8"/>
            </a:pPr>
            <a:r>
              <a:rPr lang="en-US" dirty="0">
                <a:latin typeface="Book Antiqua" panose="02040602050305030304" pitchFamily="18" charset="0"/>
              </a:rPr>
              <a:t>Expanding node G gives us two more promising nodes F4 and H4. Our live-node list is now F4、B1,H4,B2,D1）.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AF5FF3-31C3-5F2C-1BBB-E4E32DAA3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4" y="1278573"/>
            <a:ext cx="2514600" cy="2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81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531D5-54A3-96BA-680F-C7C79BC8B2B8}"/>
              </a:ext>
            </a:extLst>
          </p:cNvPr>
          <p:cNvSpPr txBox="1"/>
          <p:nvPr/>
        </p:nvSpPr>
        <p:spPr>
          <a:xfrm>
            <a:off x="1219200" y="762000"/>
            <a:ext cx="7010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dirty="0"/>
              <a:t>A 1st level node has moved to the front of the live-node list. (B1,D5,H4,82,D1)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(H2,D5,H4,82,D1)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(D5,H4,B2,D1)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(H4,82,D1)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(B2,D1)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  <a:p>
            <a:pPr marL="342900" indent="-342900">
              <a:buFont typeface="+mj-lt"/>
              <a:buAutoNum type="arabicPeriod" startAt="9"/>
            </a:pPr>
            <a:r>
              <a:rPr lang="en-US" dirty="0"/>
              <a:t>(H3,D1)</a:t>
            </a:r>
          </a:p>
          <a:p>
            <a:pPr marL="342900" indent="-342900">
              <a:buFont typeface="+mj-lt"/>
              <a:buAutoNum type="arabicPeriod" startAt="9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F05942-0791-C1F2-4414-85372278B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258" y="1371600"/>
            <a:ext cx="3740342" cy="4007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5D89FB-A89C-3A77-B207-EFB910A76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43400"/>
            <a:ext cx="2289271" cy="23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20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FB205-E71A-3201-1C99-E6B78270C7D8}"/>
              </a:ext>
            </a:extLst>
          </p:cNvPr>
          <p:cNvSpPr txBox="1"/>
          <p:nvPr/>
        </p:nvSpPr>
        <p:spPr>
          <a:xfrm>
            <a:off x="457200" y="228600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5"/>
            </a:pPr>
            <a:r>
              <a:rPr lang="en-US" dirty="0"/>
              <a:t>(D1)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600CB-7797-5B43-1E29-38E9296F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64" y="1330217"/>
            <a:ext cx="5283472" cy="419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35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BC41A-FC04-D2E7-1F90-4210E0E1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76" y="1863644"/>
            <a:ext cx="5797848" cy="31307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7F37EC-AF91-3186-FD15-E892285C2D0A}"/>
              </a:ext>
            </a:extLst>
          </p:cNvPr>
          <p:cNvSpPr txBox="1"/>
          <p:nvPr/>
        </p:nvSpPr>
        <p:spPr>
          <a:xfrm>
            <a:off x="609600" y="5257800"/>
            <a:ext cx="708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16"/>
            </a:pPr>
            <a:r>
              <a:rPr lang="en-US" dirty="0">
                <a:latin typeface="Book Antiqua" panose="02040602050305030304" pitchFamily="18" charset="0"/>
              </a:rPr>
              <a:t>We have verified that a minimal tour has length &gt;= 28.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 Antiqua" panose="02040602050305030304" pitchFamily="18" charset="0"/>
              </a:rPr>
              <a:t>Since our candidate tour has a length of 28 we now know that it is a minimal tour, we can use it without further searching of the state-space tree.</a:t>
            </a:r>
          </a:p>
        </p:txBody>
      </p:sp>
    </p:spTree>
    <p:extLst>
      <p:ext uri="{BB962C8B-B14F-4D97-AF65-F5344CB8AC3E}">
        <p14:creationId xmlns:p14="http://schemas.microsoft.com/office/powerpoint/2010/main" val="135173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F33A-2D2C-6B74-6AF7-755727F4E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3FEFA-634A-899C-503F-8C921A78C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Positive integer P</a:t>
                </a:r>
                <a:r>
                  <a:rPr lang="en-US" sz="2000" baseline="-25000" dirty="0"/>
                  <a:t>1</a:t>
                </a:r>
                <a:r>
                  <a:rPr lang="en-US" dirty="0"/>
                  <a:t> P</a:t>
                </a:r>
                <a:r>
                  <a:rPr lang="en-US" sz="2000" baseline="-25000" dirty="0"/>
                  <a:t>2</a:t>
                </a:r>
                <a:r>
                  <a:rPr lang="en-US" dirty="0"/>
                  <a:t> ……</a:t>
                </a:r>
                <a:r>
                  <a:rPr lang="en-US" dirty="0" err="1"/>
                  <a:t>P</a:t>
                </a:r>
                <a:r>
                  <a:rPr lang="en-US" sz="2000" baseline="-25000" dirty="0" err="1"/>
                  <a:t>n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(Profit)</a:t>
                </a:r>
              </a:p>
              <a:p>
                <a:endParaRPr lang="en-US" sz="2000" dirty="0"/>
              </a:p>
              <a:p>
                <a:pPr marL="1714500" lvl="5" indent="0">
                  <a:buNone/>
                </a:pPr>
                <a:r>
                  <a:rPr lang="en-US" sz="2000" dirty="0"/>
                  <a:t>W</a:t>
                </a:r>
                <a:r>
                  <a:rPr lang="en-US" sz="2000" baseline="-25000" dirty="0"/>
                  <a:t>1</a:t>
                </a:r>
                <a:r>
                  <a:rPr lang="en-US" sz="2000" dirty="0"/>
                  <a:t>,W2</a:t>
                </a:r>
                <a:r>
                  <a:rPr lang="en-US" sz="2000" baseline="-25000" dirty="0"/>
                  <a:t>2</a:t>
                </a:r>
                <a:r>
                  <a:rPr lang="en-US" sz="2000" dirty="0"/>
                  <a:t>,….</a:t>
                </a:r>
                <a:r>
                  <a:rPr lang="en-US" sz="2000" dirty="0" err="1"/>
                  <a:t>W</a:t>
                </a:r>
                <a:r>
                  <a:rPr lang="en-US" sz="2000" baseline="-25000" dirty="0" err="1"/>
                  <a:t>n</a:t>
                </a:r>
                <a:r>
                  <a:rPr lang="en-US" sz="2000" dirty="0"/>
                  <a:t> (Weight)</a:t>
                </a:r>
              </a:p>
              <a:p>
                <a:pPr marL="1714500" lvl="5" indent="0">
                  <a:buNone/>
                </a:pPr>
                <a:r>
                  <a:rPr lang="en-US" sz="2000" dirty="0"/>
                  <a:t>M (capacity)</a:t>
                </a:r>
              </a:p>
              <a:p>
                <a:pPr marL="1714500" lvl="5" indent="0">
                  <a:buNone/>
                </a:pPr>
                <a:endParaRPr lang="en-US" sz="2000" dirty="0"/>
              </a:p>
              <a:p>
                <a:pPr marL="1714500" lvl="5" indent="0">
                  <a:buNone/>
                </a:pPr>
                <a:r>
                  <a:rPr lang="en-US" sz="2000" dirty="0"/>
                  <a:t>Maximize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1714500" lvl="5" indent="0">
                  <a:buNone/>
                </a:pPr>
                <a:endParaRPr lang="en-US" sz="2000" dirty="0"/>
              </a:p>
              <a:p>
                <a:pPr marL="1714500" lvl="5" indent="0">
                  <a:buNone/>
                </a:pPr>
                <a:r>
                  <a:rPr lang="en-US" sz="2000" dirty="0"/>
                  <a:t>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M  X</a:t>
                </a:r>
                <a:r>
                  <a:rPr lang="en-US" sz="2000" baseline="-25000" dirty="0"/>
                  <a:t>1 </a:t>
                </a:r>
                <a:r>
                  <a:rPr lang="en-US" sz="2000" dirty="0"/>
                  <a:t>=0, 1,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= 1,,,,n</a:t>
                </a:r>
              </a:p>
              <a:p>
                <a:pPr marL="1714500" lvl="5" indent="0">
                  <a:buNone/>
                </a:pPr>
                <a:endParaRPr lang="en-US" sz="2000" dirty="0"/>
              </a:p>
              <a:p>
                <a:pPr marL="1714500" lvl="5" indent="0">
                  <a:buNone/>
                </a:pPr>
                <a:r>
                  <a:rPr lang="en-US" sz="2000" dirty="0"/>
                  <a:t>The problem is modified to minimize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pPr marL="1028700" lvl="3" indent="0">
                  <a:buNone/>
                </a:pPr>
                <a:r>
                  <a:rPr lang="en-US" dirty="0"/>
                  <a:t>		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53FEFA-634A-899C-503F-8C921A78C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98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C0F1-95FF-C25A-DC5F-7AA4B4D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0/1 KNAPSACK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B6154-F805-E766-9B92-584186CC1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209800"/>
            <a:ext cx="5512083" cy="21337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DAEFD1-45EA-704D-924B-39556FD185FF}"/>
              </a:ext>
            </a:extLst>
          </p:cNvPr>
          <p:cNvSpPr txBox="1"/>
          <p:nvPr/>
        </p:nvSpPr>
        <p:spPr>
          <a:xfrm>
            <a:off x="762000" y="49530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Using branch and bound strategy to solve the 0/1 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3023157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0AB4B-6F12-E734-8CE9-D639B7CB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THE UPPER BOUND?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B449A-873C-88A6-C088-AAAC1FD25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Ans:</a:t>
            </a:r>
            <a:r>
              <a:rPr lang="en-US" dirty="0"/>
              <a:t> by quickly finding a feasible solution:</a:t>
            </a:r>
          </a:p>
          <a:p>
            <a:r>
              <a:rPr lang="en-US" dirty="0"/>
              <a:t>Starting from the smallest available </a:t>
            </a:r>
            <a:r>
              <a:rPr lang="en-US" dirty="0" err="1"/>
              <a:t>i</a:t>
            </a:r>
            <a:r>
              <a:rPr lang="en-US" dirty="0"/>
              <a:t>, scanning towards the largest i's until M is exceeded. </a:t>
            </a:r>
          </a:p>
          <a:p>
            <a:r>
              <a:rPr lang="en-US" dirty="0"/>
              <a:t>The upper bound can be calculated</a:t>
            </a:r>
          </a:p>
        </p:txBody>
      </p:sp>
    </p:spTree>
    <p:extLst>
      <p:ext uri="{BB962C8B-B14F-4D97-AF65-F5344CB8AC3E}">
        <p14:creationId xmlns:p14="http://schemas.microsoft.com/office/powerpoint/2010/main" val="3964486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28DD-4862-71A3-2ABA-A932E941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DE485-7EC2-70CD-9CC2-590FB95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E.g., n = 6, M =34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(P</a:t>
                </a:r>
                <a:r>
                  <a:rPr lang="en-US" baseline="-25000" dirty="0"/>
                  <a:t>i</a:t>
                </a:r>
                <a:r>
                  <a:rPr lang="en-US" dirty="0"/>
                  <a:t>/</a:t>
                </a:r>
                <a:r>
                  <a:rPr lang="en-US" baseline="-25000" dirty="0"/>
                  <a:t>Wi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P</a:t>
                </a:r>
                <a:r>
                  <a:rPr lang="en-US" baseline="-25000" dirty="0"/>
                  <a:t>i</a:t>
                </a:r>
                <a:r>
                  <a:rPr lang="en-US" dirty="0"/>
                  <a:t>/W</a:t>
                </a:r>
                <a:r>
                  <a:rPr lang="en-US" baseline="-25000" dirty="0"/>
                  <a:t>i+1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feasible solution : X </a:t>
                </a:r>
                <a:r>
                  <a:rPr lang="en-US" baseline="-25000" dirty="0"/>
                  <a:t>1</a:t>
                </a:r>
                <a:r>
                  <a:rPr lang="en-US" dirty="0"/>
                  <a:t>=1, X</a:t>
                </a:r>
                <a:r>
                  <a:rPr lang="en-US" baseline="-25000" dirty="0"/>
                  <a:t>2</a:t>
                </a:r>
                <a:r>
                  <a:rPr lang="en-US" dirty="0"/>
                  <a:t> =1,X</a:t>
                </a:r>
                <a:r>
                  <a:rPr lang="en-US" baseline="-25000" dirty="0"/>
                  <a:t>3</a:t>
                </a:r>
                <a:r>
                  <a:rPr lang="en-US" dirty="0"/>
                  <a:t> =0, X</a:t>
                </a:r>
                <a:r>
                  <a:rPr lang="en-US" baseline="-25000" dirty="0"/>
                  <a:t>4</a:t>
                </a:r>
                <a:r>
                  <a:rPr lang="en-US" dirty="0"/>
                  <a:t>=0,</a:t>
                </a:r>
              </a:p>
              <a:p>
                <a:pPr marL="0" indent="0">
                  <a:buNone/>
                </a:pPr>
                <a:r>
                  <a:rPr lang="en-US" dirty="0"/>
                  <a:t>	X</a:t>
                </a:r>
                <a:r>
                  <a:rPr lang="en-US" baseline="-25000" dirty="0"/>
                  <a:t>5</a:t>
                </a:r>
                <a:r>
                  <a:rPr lang="en-US" dirty="0"/>
                  <a:t>=0, X</a:t>
                </a:r>
                <a:r>
                  <a:rPr lang="en-US" baseline="-25000" dirty="0"/>
                  <a:t>6</a:t>
                </a:r>
                <a:r>
                  <a:rPr lang="en-US" dirty="0"/>
                  <a:t>=0</a:t>
                </a:r>
              </a:p>
              <a:p>
                <a:pPr marL="0" indent="0">
                  <a:buNone/>
                </a:pPr>
                <a:r>
                  <a:rPr lang="en-US" dirty="0"/>
                  <a:t>	 – (P</a:t>
                </a:r>
                <a:r>
                  <a:rPr lang="en-US" baseline="-25000" dirty="0"/>
                  <a:t>1</a:t>
                </a:r>
                <a:r>
                  <a:rPr lang="en-US" dirty="0"/>
                  <a:t>+P</a:t>
                </a:r>
                <a:r>
                  <a:rPr lang="en-US" baseline="-25000" dirty="0"/>
                  <a:t>2</a:t>
                </a:r>
                <a:r>
                  <a:rPr lang="en-US" dirty="0"/>
                  <a:t>) = -16 </a:t>
                </a:r>
                <a:r>
                  <a:rPr lang="en-US" dirty="0">
                    <a:solidFill>
                      <a:srgbClr val="FF0000"/>
                    </a:solidFill>
                  </a:rPr>
                  <a:t>(upper bound)</a:t>
                </a:r>
              </a:p>
              <a:p>
                <a:endParaRPr lang="en-US" dirty="0"/>
              </a:p>
              <a:p>
                <a:r>
                  <a:rPr lang="en-US" dirty="0"/>
                  <a:t>Any solution higher than -16  cannot be an optimal solution.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BDE485-7EC2-70CD-9CC2-590FB95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1" t="-182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38316-1455-D73B-BA6D-BF7C3CDE5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819990"/>
              </p:ext>
            </p:extLst>
          </p:nvPr>
        </p:nvGraphicFramePr>
        <p:xfrm>
          <a:off x="1295400" y="2590800"/>
          <a:ext cx="6095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789970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985796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9680557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8144893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680929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9196738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21476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59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58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49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2EE21-D2C3-A3FF-4C5D-C1BE8DA92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88650-4329-13CA-F071-7A742EAF4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Ans: </a:t>
                </a:r>
                <a:r>
                  <a:rPr lang="en-US" sz="2400" dirty="0">
                    <a:latin typeface="Cambria Math" panose="02040503050406030204" pitchFamily="18" charset="0"/>
                  </a:rPr>
                  <a:t> By relaxing our restriction from X</a:t>
                </a:r>
                <a:r>
                  <a:rPr lang="en-US" sz="2400" baseline="-25000" dirty="0">
                    <a:latin typeface="Cambria Math" panose="02040503050406030204" pitchFamily="18" charset="0"/>
                  </a:rPr>
                  <a:t>i </a:t>
                </a:r>
                <a:r>
                  <a:rPr lang="en-US" sz="2400" dirty="0">
                    <a:latin typeface="Cambria Math" panose="02040503050406030204" pitchFamily="18" charset="0"/>
                  </a:rPr>
                  <a:t>=0 or 1 to </a:t>
                </a:r>
              </a:p>
              <a:p>
                <a:pPr lvl="4"/>
                <a:r>
                  <a:rPr lang="en-US" sz="1650" i="1" dirty="0">
                    <a:latin typeface="Cambria Math" panose="02040503050406030204" pitchFamily="18" charset="0"/>
                  </a:rPr>
                  <a:t>0   </a:t>
                </a:r>
                <a14:m>
                  <m:oMath xmlns:m="http://schemas.openxmlformats.org/officeDocument/2006/math">
                    <m:r>
                      <a:rPr lang="en-US" sz="16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50" i="1" dirty="0">
                    <a:latin typeface="Cambria Math" panose="02040503050406030204" pitchFamily="18" charset="0"/>
                  </a:rPr>
                  <a:t>   X</a:t>
                </a:r>
                <a:r>
                  <a:rPr lang="en-US" sz="1650" i="1" baseline="-25000" dirty="0">
                    <a:latin typeface="Cambria Math" panose="02040503050406030204" pitchFamily="18" charset="0"/>
                  </a:rPr>
                  <a:t>1  </a:t>
                </a:r>
                <a:r>
                  <a:rPr lang="en-US" sz="165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650" i="1" dirty="0">
                    <a:latin typeface="Cambria Math" panose="02040503050406030204" pitchFamily="18" charset="0"/>
                  </a:rPr>
                  <a:t> 1  </a:t>
                </a:r>
              </a:p>
              <a:p>
                <a:r>
                  <a:rPr lang="en-US" sz="2400" i="1" dirty="0">
                    <a:latin typeface="Cambria Math" panose="02040503050406030204" pitchFamily="18" charset="0"/>
                  </a:rPr>
                  <a:t>Let 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an optimal solution for 0/1 knapsack problem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be an optimal solution for knapsack problem.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Let Y </a:t>
                </a:r>
                <a:r>
                  <a:rPr lang="en-US" sz="1800" i="1" dirty="0"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 and    Y</a:t>
                </a:r>
                <a:r>
                  <a:rPr lang="en-US" baseline="30000" dirty="0"/>
                  <a:t>’ </a:t>
                </a:r>
                <a:r>
                  <a:rPr lang="en-US" dirty="0"/>
                  <a:t>=</a:t>
                </a:r>
                <a:r>
                  <a:rPr lang="en-US" sz="1800" i="1" dirty="0">
                    <a:latin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4"/>
                <a:r>
                  <a:rPr lang="en-US" sz="2000" b="1" dirty="0"/>
                  <a:t>Therefore Y</a:t>
                </a:r>
                <a:r>
                  <a:rPr lang="en-US" sz="2000" b="1" baseline="30000" dirty="0"/>
                  <a:t>’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b="1" dirty="0"/>
                  <a:t> 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88650-4329-13CA-F071-7A742EAF4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98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3DA24-9D1A-939F-B26C-606416EB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2000"/>
            <a:ext cx="7886700" cy="5414963"/>
          </a:xfrm>
        </p:spPr>
        <p:txBody>
          <a:bodyPr/>
          <a:lstStyle/>
          <a:p>
            <a:r>
              <a:rPr lang="en-US" sz="1800" dirty="0"/>
              <a:t>The branch and bound problem solving is very similar to backtracking in that a state space tree is used to solve a problem. </a:t>
            </a:r>
          </a:p>
          <a:p>
            <a:r>
              <a:rPr lang="en-US" sz="1800" dirty="0"/>
              <a:t>The differences are that B&amp;B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Does not limit us to any particular way of traversing the tree and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Is used only for </a:t>
            </a:r>
            <a:r>
              <a:rPr lang="en-US" b="1" dirty="0">
                <a:solidFill>
                  <a:srgbClr val="FF0000"/>
                </a:solidFill>
              </a:rPr>
              <a:t>optimization problems</a:t>
            </a:r>
          </a:p>
          <a:p>
            <a:r>
              <a:rPr lang="en-US" sz="1800" dirty="0"/>
              <a:t>A  B&amp;B algorithm computes a number (bound) at a node to determine whether the node is promising. The number is a bound on the value of the solution that could be obtained  by expanding the state space tree beyond the current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4D5F0-7544-E573-743E-56BC9D13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64" y="3581400"/>
            <a:ext cx="5344271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51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EEEABF-D423-FF41-0608-0183F7F9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E642-E9B9-D43F-9C4A-BC4BCE07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greedy method to find an optimal solution for knapsack problem.</a:t>
            </a:r>
          </a:p>
          <a:p>
            <a:r>
              <a:rPr lang="en-US" dirty="0"/>
              <a:t>For example, for the state of X</a:t>
            </a:r>
            <a:r>
              <a:rPr lang="en-US" baseline="-25000" dirty="0"/>
              <a:t>1</a:t>
            </a:r>
            <a:r>
              <a:rPr lang="en-US" dirty="0"/>
              <a:t> =1 and X</a:t>
            </a:r>
            <a:r>
              <a:rPr lang="en-US" baseline="-25000" dirty="0"/>
              <a:t>2</a:t>
            </a:r>
            <a:r>
              <a:rPr lang="en-US" dirty="0"/>
              <a:t> =1, we have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X</a:t>
            </a:r>
            <a:r>
              <a:rPr lang="en-US" baseline="-25000" dirty="0"/>
              <a:t>1</a:t>
            </a:r>
            <a:r>
              <a:rPr lang="en-US" dirty="0"/>
              <a:t> =1,X</a:t>
            </a:r>
            <a:r>
              <a:rPr lang="en-US" baseline="-25000" dirty="0"/>
              <a:t>2</a:t>
            </a:r>
            <a:r>
              <a:rPr lang="en-US" dirty="0"/>
              <a:t>=2,X</a:t>
            </a:r>
            <a:r>
              <a:rPr lang="en-US" baseline="-25000" dirty="0"/>
              <a:t>3</a:t>
            </a:r>
            <a:r>
              <a:rPr lang="en-US" dirty="0"/>
              <a:t>=(34-6-10)/8 =5/8, X</a:t>
            </a:r>
            <a:r>
              <a:rPr lang="en-US" baseline="-25000" dirty="0"/>
              <a:t>4</a:t>
            </a:r>
            <a:r>
              <a:rPr lang="en-US" dirty="0"/>
              <a:t>=0, X</a:t>
            </a:r>
            <a:r>
              <a:rPr lang="en-US" baseline="-25000" dirty="0"/>
              <a:t>5</a:t>
            </a:r>
            <a:r>
              <a:rPr lang="en-US" dirty="0"/>
              <a:t>=0, X</a:t>
            </a:r>
            <a:r>
              <a:rPr lang="en-US" baseline="-25000" dirty="0"/>
              <a:t>6</a:t>
            </a:r>
            <a:r>
              <a:rPr lang="en-US" dirty="0"/>
              <a:t>=0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 – (P</a:t>
            </a:r>
            <a:r>
              <a:rPr lang="en-US" sz="1800" baseline="-25000" dirty="0"/>
              <a:t>1</a:t>
            </a:r>
            <a:r>
              <a:rPr lang="en-US" sz="1800" dirty="0"/>
              <a:t>+P</a:t>
            </a:r>
            <a:r>
              <a:rPr lang="en-US" sz="1800" baseline="-25000" dirty="0"/>
              <a:t>2</a:t>
            </a:r>
            <a:r>
              <a:rPr lang="en-US" sz="1800" dirty="0"/>
              <a:t>+ 5/8P</a:t>
            </a:r>
            <a:r>
              <a:rPr lang="en-US" sz="1800" baseline="-25000" dirty="0"/>
              <a:t>3</a:t>
            </a:r>
            <a:r>
              <a:rPr lang="en-US" sz="1800" dirty="0"/>
              <a:t>) = -18.5</a:t>
            </a:r>
            <a:r>
              <a:rPr lang="en-US" sz="1800" dirty="0">
                <a:solidFill>
                  <a:srgbClr val="FF0000"/>
                </a:solidFill>
              </a:rPr>
              <a:t>(lower bound)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	-18 is our lower bound (only considers integers)</a:t>
            </a:r>
          </a:p>
          <a:p>
            <a:pPr marL="0" indent="0">
              <a:buNone/>
            </a:pP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1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4919-D43F-D3AD-A5E3-148C3CB6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EXPAND THE TREE?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27B0-8862-CD5F-33F0-03FA46E4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best-first search scheme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 is, by expanding the node with the best lower bound.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two nodes have the same lower bounds, expand the node with the lower upper bound.</a:t>
            </a:r>
          </a:p>
        </p:txBody>
      </p:sp>
    </p:spTree>
    <p:extLst>
      <p:ext uri="{BB962C8B-B14F-4D97-AF65-F5344CB8AC3E}">
        <p14:creationId xmlns:p14="http://schemas.microsoft.com/office/powerpoint/2010/main" val="200732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2B3E8-20D7-AE24-8E13-516FDBB04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0706"/>
            <a:ext cx="6636091" cy="5715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862C1D-6517-BD7F-5D7C-156C0B20607B}"/>
              </a:ext>
            </a:extLst>
          </p:cNvPr>
          <p:cNvSpPr txBox="1"/>
          <p:nvPr/>
        </p:nvSpPr>
        <p:spPr>
          <a:xfrm>
            <a:off x="1028700" y="6286794"/>
            <a:ext cx="708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0/1 Knapsack problem solved by branch and bound strategy</a:t>
            </a:r>
          </a:p>
        </p:txBody>
      </p:sp>
    </p:spTree>
    <p:extLst>
      <p:ext uri="{BB962C8B-B14F-4D97-AF65-F5344CB8AC3E}">
        <p14:creationId xmlns:p14="http://schemas.microsoft.com/office/powerpoint/2010/main" val="505594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B2B70-6AF9-EF5F-DA53-57047D778C0B}"/>
                  </a:ext>
                </a:extLst>
              </p:cNvPr>
              <p:cNvSpPr txBox="1"/>
              <p:nvPr/>
            </p:nvSpPr>
            <p:spPr>
              <a:xfrm>
                <a:off x="762000" y="838200"/>
                <a:ext cx="73152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Node 2 is terminated because its lower bound is equal to the upper bound of node 14.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Nodes 16, 18 and others are terminated because the local lower bound is equal to the local upper bound.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		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	(lower bound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optimal solution 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upper bound)</a:t>
                </a:r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AB2B70-6AF9-EF5F-DA53-57047D77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838200"/>
                <a:ext cx="7315200" cy="2585323"/>
              </a:xfrm>
              <a:prstGeom prst="rect">
                <a:avLst/>
              </a:prstGeom>
              <a:blipFill>
                <a:blip r:embed="rId2"/>
                <a:stretch>
                  <a:fillRect l="-500" t="-1179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945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E9C46B-5FDC-9C92-48D0-681AFD112CB3}"/>
              </a:ext>
            </a:extLst>
          </p:cNvPr>
          <p:cNvSpPr txBox="1"/>
          <p:nvPr/>
        </p:nvSpPr>
        <p:spPr>
          <a:xfrm>
            <a:off x="1752600" y="3505200"/>
            <a:ext cx="601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0531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F094-EC2C-26FE-DC4B-ECBCD61E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Traversal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74C-B670-B9BD-44FB-4FFAB50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When implementing the branch-and-bound approach there is no restriction on the type of state-space tree traversal used. </a:t>
            </a:r>
            <a:r>
              <a:rPr lang="en-US" sz="16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Backtracking</a:t>
            </a:r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, for example, is a simple type of B&amp;B that uses </a:t>
            </a:r>
            <a:r>
              <a:rPr lang="en-US" sz="16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depth-first search.</a:t>
            </a:r>
          </a:p>
          <a:p>
            <a:pPr marL="0" indent="0">
              <a:buNone/>
            </a:pPr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A better approach is to check all the nodes reachable from the currently active node (breadth-first) and then to choose the most promising node (best-first) to expand next. </a:t>
            </a:r>
          </a:p>
          <a:p>
            <a:pPr marL="0" indent="0">
              <a:buNone/>
            </a:pPr>
            <a:endParaRPr lang="en-US" sz="1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An essential element of B&amp;B is a greedy way to estimate the value of choosing one node over another. This is called the bound or bounding heuristic. It is an underestimate for a minimization search and an overestimate for a maximization search.</a:t>
            </a:r>
          </a:p>
          <a:p>
            <a:pPr marL="0" indent="0">
              <a:buNone/>
            </a:pPr>
            <a:endParaRPr lang="en-US" sz="16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When performing a breadth-first traversal, the bound is used only to prune the unpromising nodes from the state-space tree. </a:t>
            </a:r>
          </a:p>
          <a:p>
            <a:r>
              <a:rPr lang="en-US" sz="1600" dirty="0">
                <a:latin typeface="Book Antiqua" panose="02040602050305030304" pitchFamily="18" charset="0"/>
                <a:cs typeface="Times New Roman" panose="02020603050405020304" pitchFamily="18" charset="0"/>
              </a:rPr>
              <a:t>In a best-first traversal the bound can also used to order the promising nodes on the live-node list.</a:t>
            </a:r>
          </a:p>
        </p:txBody>
      </p:sp>
    </p:spTree>
    <p:extLst>
      <p:ext uri="{BB962C8B-B14F-4D97-AF65-F5344CB8AC3E}">
        <p14:creationId xmlns:p14="http://schemas.microsoft.com/office/powerpoint/2010/main" val="155634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9162-BB2A-46DF-AF00-C0C97E23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Travelling Salesperson B&amp;B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80B5-BBB8-2BBF-18D2-E6C7293F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Book Antiqua" panose="02040602050305030304" pitchFamily="18" charset="0"/>
              </a:rPr>
              <a:t>In most general cases the distance between each pair of cities is a positive value with </a:t>
            </a:r>
            <a:r>
              <a:rPr lang="en-US" sz="1800" dirty="0" err="1">
                <a:latin typeface="Book Antiqua" panose="02040602050305030304" pitchFamily="18" charset="0"/>
              </a:rPr>
              <a:t>dist</a:t>
            </a:r>
            <a:r>
              <a:rPr lang="en-US" sz="1800" dirty="0">
                <a:latin typeface="Book Antiqua" panose="02040602050305030304" pitchFamily="18" charset="0"/>
              </a:rPr>
              <a:t>(A,B)/ = </a:t>
            </a:r>
            <a:r>
              <a:rPr lang="en-US" sz="1800" dirty="0" err="1">
                <a:latin typeface="Book Antiqua" panose="02040602050305030304" pitchFamily="18" charset="0"/>
              </a:rPr>
              <a:t>dist</a:t>
            </a:r>
            <a:r>
              <a:rPr lang="en-US" sz="1800" dirty="0">
                <a:latin typeface="Book Antiqua" panose="02040602050305030304" pitchFamily="18" charset="0"/>
              </a:rPr>
              <a:t>(B,A). In the matrix representation, the main diagonal values are omitted (</a:t>
            </a:r>
            <a:r>
              <a:rPr lang="en-US" sz="1800" dirty="0" err="1">
                <a:latin typeface="Book Antiqua" panose="02040602050305030304" pitchFamily="18" charset="0"/>
              </a:rPr>
              <a:t>i.e</a:t>
            </a:r>
            <a:r>
              <a:rPr lang="en-US" sz="1800" dirty="0">
                <a:latin typeface="Book Antiqua" panose="02040602050305030304" pitchFamily="18" charset="0"/>
              </a:rPr>
              <a:t> </a:t>
            </a:r>
            <a:r>
              <a:rPr lang="en-US" sz="1800" dirty="0" err="1">
                <a:latin typeface="Book Antiqua" panose="02040602050305030304" pitchFamily="18" charset="0"/>
              </a:rPr>
              <a:t>dist</a:t>
            </a:r>
            <a:r>
              <a:rPr lang="en-US" sz="1800" dirty="0">
                <a:latin typeface="Book Antiqua" panose="02040602050305030304" pitchFamily="18" charset="0"/>
              </a:rPr>
              <a:t>(A,A)=0)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C356A-DFBA-AF24-780E-68439B23B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147590"/>
            <a:ext cx="6563641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04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1F34-5ABD-4784-896A-BA59CED32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latin typeface="Book Antiqua" panose="02040602050305030304" pitchFamily="18" charset="0"/>
              </a:rPr>
              <a:t>Obtaining an initial tour 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Use the greedy method to find an initial candidate tour. We start with city A (Arbitrary) and choose the closest city( in this  case E). 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Moving to the newly chosen city, we always choose the closest city that has not yet been chosen until we return to A.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BD9CE-59D9-25D4-5C27-9CAC1395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2" y="1828800"/>
            <a:ext cx="2590800" cy="26833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ECDE3C-AEB6-E7E2-346F-01DB7E018426}"/>
              </a:ext>
            </a:extLst>
          </p:cNvPr>
          <p:cNvSpPr txBox="1"/>
          <p:nvPr/>
        </p:nvSpPr>
        <p:spPr>
          <a:xfrm>
            <a:off x="4582160" y="1905506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ok Antiqua" panose="02040602050305030304" pitchFamily="18" charset="0"/>
              </a:rPr>
              <a:t>Our candidate tour is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	</a:t>
            </a:r>
            <a:r>
              <a:rPr lang="en-US" sz="1600" b="1" dirty="0">
                <a:latin typeface="Book Antiqua" panose="02040602050305030304" pitchFamily="18" charset="0"/>
              </a:rPr>
              <a:t>A-E-C-G-F-D-B-H-A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With a tour length of </a:t>
            </a:r>
            <a:r>
              <a:rPr lang="en-US" sz="1600" b="1" dirty="0">
                <a:latin typeface="Book Antiqua" panose="02040602050305030304" pitchFamily="18" charset="0"/>
              </a:rPr>
              <a:t>28</a:t>
            </a:r>
            <a:r>
              <a:rPr lang="en-US" sz="1600" dirty="0">
                <a:latin typeface="Book Antiqua" panose="02040602050305030304" pitchFamily="18" charset="0"/>
              </a:rPr>
              <a:t>. we know that a minimal tour will be no greater than this.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It is important to understand that the initial candidate tour is not necessarily a minimal tour nor is it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If we start with city E for example, we have  </a:t>
            </a:r>
            <a:r>
              <a:rPr lang="en-US" sz="1600" b="1" dirty="0">
                <a:latin typeface="Book Antiqua" panose="02040602050305030304" pitchFamily="18" charset="0"/>
              </a:rPr>
              <a:t>E-A-B-H-C-G-F-D-E </a:t>
            </a:r>
            <a:r>
              <a:rPr lang="en-US" sz="1600" dirty="0">
                <a:latin typeface="Book Antiqua" panose="02040602050305030304" pitchFamily="18" charset="0"/>
              </a:rPr>
              <a:t> with a length of </a:t>
            </a:r>
            <a:r>
              <a:rPr lang="en-US" sz="1600" b="1" dirty="0">
                <a:latin typeface="Book Antiqua" panose="02040602050305030304" pitchFamily="18" charset="0"/>
              </a:rPr>
              <a:t>30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E0900-0296-50B0-F393-2B4AA22FE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93" y="4512129"/>
            <a:ext cx="3054507" cy="230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9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75123-F65F-0044-D7AF-D5F48AD8E49E}"/>
              </a:ext>
            </a:extLst>
          </p:cNvPr>
          <p:cNvSpPr txBox="1"/>
          <p:nvPr/>
        </p:nvSpPr>
        <p:spPr>
          <a:xfrm>
            <a:off x="2209800" y="762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Book Antiqua" panose="02040602050305030304" pitchFamily="18" charset="0"/>
              </a:rPr>
              <a:t>Defining a bounding heuristic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850A2-4F0A-887B-F768-B0F156D6C5C5}"/>
              </a:ext>
            </a:extLst>
          </p:cNvPr>
          <p:cNvSpPr txBox="1"/>
          <p:nvPr/>
        </p:nvSpPr>
        <p:spPr>
          <a:xfrm>
            <a:off x="4495800" y="1447800"/>
            <a:ext cx="4191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Now we must define a bounding heuristic that provides an underestimate of the cost to complete a tour from any node using local information. </a:t>
            </a:r>
          </a:p>
          <a:p>
            <a:endParaRPr lang="en-US" sz="1600" dirty="0">
              <a:latin typeface="Book Antiqua" panose="020406020503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In this example we choose to use the actual cost to reach a node plus the minimum cost from every remaining nodes as our bounding heuristic.</a:t>
            </a:r>
          </a:p>
          <a:p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	</a:t>
            </a:r>
            <a:r>
              <a:rPr lang="en-US" sz="1600" i="1" dirty="0">
                <a:latin typeface="Book Antiqua" panose="02040602050305030304" pitchFamily="18" charset="0"/>
              </a:rPr>
              <a:t>h(x) = a(x) +g(x)</a:t>
            </a:r>
          </a:p>
          <a:p>
            <a:r>
              <a:rPr lang="en-US" sz="1600" i="1" dirty="0">
                <a:latin typeface="Book Antiqua" panose="02040602050305030304" pitchFamily="18" charset="0"/>
              </a:rPr>
              <a:t>           a(x) = actual cost to node x</a:t>
            </a:r>
          </a:p>
          <a:p>
            <a:r>
              <a:rPr lang="en-US" sz="1600" i="1" dirty="0">
                <a:latin typeface="Book Antiqua" panose="02040602050305030304" pitchFamily="18" charset="0"/>
              </a:rPr>
              <a:t>           g(x) = minimum cost to complete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Book Antiqua" panose="02040602050305030304" pitchFamily="18" charset="0"/>
              </a:rPr>
              <a:t>Since we know the minimum cost from each node to anywhere, we then know that the minimal tour cannot be less than </a:t>
            </a:r>
            <a:r>
              <a:rPr lang="en-US" sz="1600" b="1" i="1" dirty="0">
                <a:latin typeface="Book Antiqua" panose="02040602050305030304" pitchFamily="18" charset="0"/>
              </a:rPr>
              <a:t>25</a:t>
            </a:r>
            <a:r>
              <a:rPr lang="en-US" sz="1600" i="1" dirty="0"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C4C66-F8C9-2A1F-4F5B-DBB3FCA4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52579"/>
            <a:ext cx="3743847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0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25BE3-5329-F9E8-CD05-0CC465B3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Minimal Tour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1A2E-6D49-9D93-FBE2-37C1BA59F2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3389" y="1616074"/>
                <a:ext cx="7886700" cy="48768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Book Antiqua" panose="02040602050305030304" pitchFamily="18" charset="0"/>
                  </a:rPr>
                  <a:t>Starting with node A determine the actual cost to each of the other nodes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Book Antiqua" panose="02040602050305030304" pitchFamily="18" charset="0"/>
                  </a:rPr>
                  <a:t>Now compute the minimum cost from every other node (B+C+D+E+F+G+H)=21.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Book Antiqua" panose="02040602050305030304" pitchFamily="18" charset="0"/>
                  </a:rPr>
                  <a:t>Add the actual cost to a node a(x) to the minimum cost from every other node to determine a lower bound for tours from A through B,C, .. H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endParaRPr lang="en-US" sz="1800" dirty="0">
                  <a:latin typeface="Book Antiqua" panose="020406020503050303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800" dirty="0">
                    <a:latin typeface="Book Antiqua" panose="02040602050305030304" pitchFamily="18" charset="0"/>
                  </a:rPr>
                  <a:t>Since we already have a candidate tour of </a:t>
                </a:r>
                <a:r>
                  <a:rPr lang="en-US" sz="1800" b="1" dirty="0">
                    <a:latin typeface="Book Antiqua" panose="02040602050305030304" pitchFamily="18" charset="0"/>
                  </a:rPr>
                  <a:t>28 </a:t>
                </a:r>
                <a:r>
                  <a:rPr lang="en-US" sz="1800" dirty="0">
                    <a:latin typeface="Book Antiqua" panose="02040602050305030304" pitchFamily="18" charset="0"/>
                  </a:rPr>
                  <a:t>we can prune all branches with a lower-bound that is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1800" dirty="0">
                    <a:latin typeface="Book Antiqua" panose="02040602050305030304" pitchFamily="18" charset="0"/>
                  </a:rPr>
                  <a:t> 28. This leaves B, D and E as the only promising nodes.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21A2E-6D49-9D93-FBE2-37C1BA59F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3389" y="1616074"/>
                <a:ext cx="7886700" cy="4876800"/>
              </a:xfrm>
              <a:blipFill>
                <a:blip r:embed="rId2"/>
                <a:stretch>
                  <a:fillRect l="-696" t="-137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87015FB-B20F-65A4-AA8A-4E90256FC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352800"/>
            <a:ext cx="5435879" cy="11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CE4182-6C6D-2C55-1A53-654FBF1F635D}"/>
              </a:ext>
            </a:extLst>
          </p:cNvPr>
          <p:cNvSpPr txBox="1"/>
          <p:nvPr/>
        </p:nvSpPr>
        <p:spPr>
          <a:xfrm>
            <a:off x="762000" y="685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5. We continue to expand the promising nodes in a best-first order (E1, B1,,,D1)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7AC9-F2C6-06AA-227B-C88DAF10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598" y="1629081"/>
            <a:ext cx="5359675" cy="2883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08120-9598-C100-7E17-6B9794183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2514600" cy="258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1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FBC90-DF51-C850-D35E-618EAB39D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2667000"/>
            <a:ext cx="5378726" cy="318151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CE969B-1380-43A5-98B6-9075122CFC84}"/>
              </a:ext>
            </a:extLst>
          </p:cNvPr>
          <p:cNvSpPr txBox="1"/>
          <p:nvPr/>
        </p:nvSpPr>
        <p:spPr>
          <a:xfrm>
            <a:off x="647700" y="10668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6"/>
            </a:pPr>
            <a:r>
              <a:rPr lang="en-US" sz="1600" dirty="0">
                <a:latin typeface="Book Antiqua" panose="02040602050305030304" pitchFamily="18" charset="0"/>
              </a:rPr>
              <a:t>We have fully expanded node values, so it is removed from our live-node list, and we have two new nodes to add to the list.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 Antiqua" panose="02040602050305030304" pitchFamily="18" charset="0"/>
              </a:rPr>
              <a:t>When two nodes have the same bounding So, we will choose the one that is closer to the solution. So, the order of nodes in our live-node list is (C2,B1,B2,D1).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749FF0-B4C9-7693-A508-4924F893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004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98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1374</Words>
  <Application>Microsoft Office PowerPoint</Application>
  <PresentationFormat>On-screen Show (4:3)</PresentationFormat>
  <Paragraphs>155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Book Antiqua</vt:lpstr>
      <vt:lpstr>Cambria Math</vt:lpstr>
      <vt:lpstr>Office Theme</vt:lpstr>
      <vt:lpstr>BRANCH AND BOUND ALGORITHM</vt:lpstr>
      <vt:lpstr>PowerPoint Presentation</vt:lpstr>
      <vt:lpstr>Types of Traversal</vt:lpstr>
      <vt:lpstr>Travelling Salesperson B&amp;B</vt:lpstr>
      <vt:lpstr>PowerPoint Presentation</vt:lpstr>
      <vt:lpstr>PowerPoint Presentation</vt:lpstr>
      <vt:lpstr>Finding the Minimal Tour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Knapsack Problem</vt:lpstr>
      <vt:lpstr>THE 0/1 KNAPSACK PROBLEM</vt:lpstr>
      <vt:lpstr>HOW TO FIND THE UPPER BOUND?</vt:lpstr>
      <vt:lpstr>The Knapsack Problem</vt:lpstr>
      <vt:lpstr>How to find lower bound</vt:lpstr>
      <vt:lpstr>The Knapsack Problem</vt:lpstr>
      <vt:lpstr>HOW TO EXPAND THE TREE?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victor mageto</cp:lastModifiedBy>
  <cp:revision>6</cp:revision>
  <dcterms:created xsi:type="dcterms:W3CDTF">2025-03-07T13:08:53Z</dcterms:created>
  <dcterms:modified xsi:type="dcterms:W3CDTF">2025-03-14T14:26:54Z</dcterms:modified>
  <cp:category/>
  <cp:contentStatus/>
</cp:coreProperties>
</file>