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08"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976819-6320-4C68-BEAF-216BC823D74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C7D17B3-EF51-4A10-8DA7-C74CE7D84A1F}">
      <dgm:prSet/>
      <dgm:spPr/>
      <dgm:t>
        <a:bodyPr/>
        <a:lstStyle/>
        <a:p>
          <a:pPr>
            <a:lnSpc>
              <a:spcPct val="100000"/>
            </a:lnSpc>
          </a:pPr>
          <a:r>
            <a:rPr lang="en-US"/>
            <a:t>Video and audio conferencing require a bounded delay and loss rate.</a:t>
          </a:r>
        </a:p>
      </dgm:t>
    </dgm:pt>
    <dgm:pt modelId="{8E558DB6-E5EE-400F-A74F-025286861F80}" type="parTrans" cxnId="{BA7CF2E9-8881-40B4-83BE-3B79BD0495D8}">
      <dgm:prSet/>
      <dgm:spPr/>
      <dgm:t>
        <a:bodyPr/>
        <a:lstStyle/>
        <a:p>
          <a:endParaRPr lang="en-US"/>
        </a:p>
      </dgm:t>
    </dgm:pt>
    <dgm:pt modelId="{684DA6F2-D163-4828-B087-4D5F988D966D}" type="sibTrans" cxnId="{BA7CF2E9-8881-40B4-83BE-3B79BD0495D8}">
      <dgm:prSet/>
      <dgm:spPr/>
      <dgm:t>
        <a:bodyPr/>
        <a:lstStyle/>
        <a:p>
          <a:endParaRPr lang="en-US"/>
        </a:p>
      </dgm:t>
    </dgm:pt>
    <dgm:pt modelId="{71142209-C015-4D53-BAA2-5BE808E1F6E1}">
      <dgm:prSet/>
      <dgm:spPr/>
      <dgm:t>
        <a:bodyPr/>
        <a:lstStyle/>
        <a:p>
          <a:pPr>
            <a:lnSpc>
              <a:spcPct val="100000"/>
            </a:lnSpc>
          </a:pPr>
          <a:r>
            <a:rPr lang="en-US"/>
            <a:t>Video and audio streaming requires a bounded packet loss rate, it may not be so sensitive to delay.</a:t>
          </a:r>
        </a:p>
      </dgm:t>
    </dgm:pt>
    <dgm:pt modelId="{0329CB0F-5054-4A54-8CD3-50A4D04CB1F9}" type="parTrans" cxnId="{50F4A9CF-D55E-4C0D-80C4-B80A9B22022A}">
      <dgm:prSet/>
      <dgm:spPr/>
      <dgm:t>
        <a:bodyPr/>
        <a:lstStyle/>
        <a:p>
          <a:endParaRPr lang="en-US"/>
        </a:p>
      </dgm:t>
    </dgm:pt>
    <dgm:pt modelId="{29652CFA-E515-4D6B-8791-B881A32591C1}" type="sibTrans" cxnId="{50F4A9CF-D55E-4C0D-80C4-B80A9B22022A}">
      <dgm:prSet/>
      <dgm:spPr/>
      <dgm:t>
        <a:bodyPr/>
        <a:lstStyle/>
        <a:p>
          <a:endParaRPr lang="en-US"/>
        </a:p>
      </dgm:t>
    </dgm:pt>
    <dgm:pt modelId="{A5DDEC77-4077-4758-A9F9-FCD378843AD4}">
      <dgm:prSet/>
      <dgm:spPr/>
      <dgm:t>
        <a:bodyPr/>
        <a:lstStyle/>
        <a:p>
          <a:pPr>
            <a:lnSpc>
              <a:spcPct val="100000"/>
            </a:lnSpc>
          </a:pPr>
          <a:r>
            <a:rPr lang="en-US" dirty="0"/>
            <a:t>a -critical applications (real-time control) in which bounded delay is considered to be an important factor.</a:t>
          </a:r>
        </a:p>
      </dgm:t>
    </dgm:pt>
    <dgm:pt modelId="{2628BF45-5A4A-4D4C-88A9-4AD42C6BFC7D}" type="parTrans" cxnId="{DCD600F7-6419-4583-AD49-170EEB40F661}">
      <dgm:prSet/>
      <dgm:spPr/>
      <dgm:t>
        <a:bodyPr/>
        <a:lstStyle/>
        <a:p>
          <a:endParaRPr lang="en-US"/>
        </a:p>
      </dgm:t>
    </dgm:pt>
    <dgm:pt modelId="{4C8D6E2B-BBD6-46BA-A29F-9E0C2B9A7994}" type="sibTrans" cxnId="{DCD600F7-6419-4583-AD49-170EEB40F661}">
      <dgm:prSet/>
      <dgm:spPr/>
      <dgm:t>
        <a:bodyPr/>
        <a:lstStyle/>
        <a:p>
          <a:endParaRPr lang="en-US"/>
        </a:p>
      </dgm:t>
    </dgm:pt>
    <dgm:pt modelId="{623B7D2F-FCB2-4CE6-AA4A-5FD4DAB0962B}">
      <dgm:prSet/>
      <dgm:spPr/>
      <dgm:t>
        <a:bodyPr/>
        <a:lstStyle/>
        <a:p>
          <a:pPr>
            <a:lnSpc>
              <a:spcPct val="100000"/>
            </a:lnSpc>
          </a:pPr>
          <a:r>
            <a:rPr lang="en-US"/>
            <a:t>Valuable applications should provide better services than less valuable applications.</a:t>
          </a:r>
        </a:p>
      </dgm:t>
    </dgm:pt>
    <dgm:pt modelId="{2C6CFB12-B8C3-4E3C-8751-B630687E9164}" type="parTrans" cxnId="{2471BAF8-D393-467E-8E5C-9AF6530F6B31}">
      <dgm:prSet/>
      <dgm:spPr/>
      <dgm:t>
        <a:bodyPr/>
        <a:lstStyle/>
        <a:p>
          <a:endParaRPr lang="en-US"/>
        </a:p>
      </dgm:t>
    </dgm:pt>
    <dgm:pt modelId="{3EE0367E-F1FB-43AB-B83D-19137869B89D}" type="sibTrans" cxnId="{2471BAF8-D393-467E-8E5C-9AF6530F6B31}">
      <dgm:prSet/>
      <dgm:spPr/>
      <dgm:t>
        <a:bodyPr/>
        <a:lstStyle/>
        <a:p>
          <a:endParaRPr lang="en-US"/>
        </a:p>
      </dgm:t>
    </dgm:pt>
    <dgm:pt modelId="{ED75E8D8-635F-431B-A451-AF6189C1334E}" type="pres">
      <dgm:prSet presAssocID="{4C976819-6320-4C68-BEAF-216BC823D744}" presName="root" presStyleCnt="0">
        <dgm:presLayoutVars>
          <dgm:dir/>
          <dgm:resizeHandles val="exact"/>
        </dgm:presLayoutVars>
      </dgm:prSet>
      <dgm:spPr/>
    </dgm:pt>
    <dgm:pt modelId="{B8F6978C-3C87-428D-8759-EE5EA977B7EC}" type="pres">
      <dgm:prSet presAssocID="{EC7D17B3-EF51-4A10-8DA7-C74CE7D84A1F}" presName="compNode" presStyleCnt="0"/>
      <dgm:spPr/>
    </dgm:pt>
    <dgm:pt modelId="{5AF6498C-6E94-4DFE-B054-21E5C67BD5E6}" type="pres">
      <dgm:prSet presAssocID="{EC7D17B3-EF51-4A10-8DA7-C74CE7D84A1F}" presName="bgRect" presStyleLbl="bgShp" presStyleIdx="0" presStyleCnt="4"/>
      <dgm:spPr/>
    </dgm:pt>
    <dgm:pt modelId="{B3F16587-E3CA-4593-BE90-98940A833198}" type="pres">
      <dgm:prSet presAssocID="{EC7D17B3-EF51-4A10-8DA7-C74CE7D84A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cam"/>
        </a:ext>
      </dgm:extLst>
    </dgm:pt>
    <dgm:pt modelId="{9CF33121-E95A-4E99-8F2B-C4E1F61858FC}" type="pres">
      <dgm:prSet presAssocID="{EC7D17B3-EF51-4A10-8DA7-C74CE7D84A1F}" presName="spaceRect" presStyleCnt="0"/>
      <dgm:spPr/>
    </dgm:pt>
    <dgm:pt modelId="{7916A9AD-8B15-4E9B-8C0F-29100A8FB6AE}" type="pres">
      <dgm:prSet presAssocID="{EC7D17B3-EF51-4A10-8DA7-C74CE7D84A1F}" presName="parTx" presStyleLbl="revTx" presStyleIdx="0" presStyleCnt="4">
        <dgm:presLayoutVars>
          <dgm:chMax val="0"/>
          <dgm:chPref val="0"/>
        </dgm:presLayoutVars>
      </dgm:prSet>
      <dgm:spPr/>
    </dgm:pt>
    <dgm:pt modelId="{C4DD71B8-60B4-43F3-A8FD-FF2898702EE8}" type="pres">
      <dgm:prSet presAssocID="{684DA6F2-D163-4828-B087-4D5F988D966D}" presName="sibTrans" presStyleCnt="0"/>
      <dgm:spPr/>
    </dgm:pt>
    <dgm:pt modelId="{A6D5AF16-EFB7-4546-896D-F35412C2B0C0}" type="pres">
      <dgm:prSet presAssocID="{71142209-C015-4D53-BAA2-5BE808E1F6E1}" presName="compNode" presStyleCnt="0"/>
      <dgm:spPr/>
    </dgm:pt>
    <dgm:pt modelId="{8F23C8D2-94DE-46B1-BDE1-DFF6C9872029}" type="pres">
      <dgm:prSet presAssocID="{71142209-C015-4D53-BAA2-5BE808E1F6E1}" presName="bgRect" presStyleLbl="bgShp" presStyleIdx="1" presStyleCnt="4"/>
      <dgm:spPr/>
    </dgm:pt>
    <dgm:pt modelId="{3D1B53A2-606B-42A2-9D75-DFF850E0DDE0}" type="pres">
      <dgm:prSet presAssocID="{71142209-C015-4D53-BAA2-5BE808E1F6E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ream"/>
        </a:ext>
      </dgm:extLst>
    </dgm:pt>
    <dgm:pt modelId="{4B30C7BE-4958-4B74-A3FB-9C6BE2DD95DE}" type="pres">
      <dgm:prSet presAssocID="{71142209-C015-4D53-BAA2-5BE808E1F6E1}" presName="spaceRect" presStyleCnt="0"/>
      <dgm:spPr/>
    </dgm:pt>
    <dgm:pt modelId="{AADD4C79-3B49-40DF-AD5F-92761F2DA8B3}" type="pres">
      <dgm:prSet presAssocID="{71142209-C015-4D53-BAA2-5BE808E1F6E1}" presName="parTx" presStyleLbl="revTx" presStyleIdx="1" presStyleCnt="4">
        <dgm:presLayoutVars>
          <dgm:chMax val="0"/>
          <dgm:chPref val="0"/>
        </dgm:presLayoutVars>
      </dgm:prSet>
      <dgm:spPr/>
    </dgm:pt>
    <dgm:pt modelId="{5BF525E5-C865-4B92-8D91-DB116F60C7BA}" type="pres">
      <dgm:prSet presAssocID="{29652CFA-E515-4D6B-8791-B881A32591C1}" presName="sibTrans" presStyleCnt="0"/>
      <dgm:spPr/>
    </dgm:pt>
    <dgm:pt modelId="{DF32FDEA-C0A6-417F-A879-DBE01492476E}" type="pres">
      <dgm:prSet presAssocID="{A5DDEC77-4077-4758-A9F9-FCD378843AD4}" presName="compNode" presStyleCnt="0"/>
      <dgm:spPr/>
    </dgm:pt>
    <dgm:pt modelId="{02C42780-A83D-4CD8-BB2C-FF76412A3719}" type="pres">
      <dgm:prSet presAssocID="{A5DDEC77-4077-4758-A9F9-FCD378843AD4}" presName="bgRect" presStyleLbl="bgShp" presStyleIdx="2" presStyleCnt="4"/>
      <dgm:spPr/>
    </dgm:pt>
    <dgm:pt modelId="{DB047425-DCC7-42E3-ACA1-CDA98BF1A7C5}" type="pres">
      <dgm:prSet presAssocID="{A5DDEC77-4077-4758-A9F9-FCD378843A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CD5BD136-848C-4DFA-B2E7-13C91D6663FD}" type="pres">
      <dgm:prSet presAssocID="{A5DDEC77-4077-4758-A9F9-FCD378843AD4}" presName="spaceRect" presStyleCnt="0"/>
      <dgm:spPr/>
    </dgm:pt>
    <dgm:pt modelId="{9E01FA34-FF37-4B08-8EF3-2A3D7B09E65D}" type="pres">
      <dgm:prSet presAssocID="{A5DDEC77-4077-4758-A9F9-FCD378843AD4}" presName="parTx" presStyleLbl="revTx" presStyleIdx="2" presStyleCnt="4">
        <dgm:presLayoutVars>
          <dgm:chMax val="0"/>
          <dgm:chPref val="0"/>
        </dgm:presLayoutVars>
      </dgm:prSet>
      <dgm:spPr/>
    </dgm:pt>
    <dgm:pt modelId="{CFF8376A-AF51-4B55-B277-73202DC94CB2}" type="pres">
      <dgm:prSet presAssocID="{4C8D6E2B-BBD6-46BA-A29F-9E0C2B9A7994}" presName="sibTrans" presStyleCnt="0"/>
      <dgm:spPr/>
    </dgm:pt>
    <dgm:pt modelId="{7B1D7B5E-71BD-4036-AA61-7B4D3CBD03F5}" type="pres">
      <dgm:prSet presAssocID="{623B7D2F-FCB2-4CE6-AA4A-5FD4DAB0962B}" presName="compNode" presStyleCnt="0"/>
      <dgm:spPr/>
    </dgm:pt>
    <dgm:pt modelId="{3DD33CFB-F512-4C7C-A2DD-63F821D2E7FF}" type="pres">
      <dgm:prSet presAssocID="{623B7D2F-FCB2-4CE6-AA4A-5FD4DAB0962B}" presName="bgRect" presStyleLbl="bgShp" presStyleIdx="3" presStyleCnt="4"/>
      <dgm:spPr/>
    </dgm:pt>
    <dgm:pt modelId="{CF3A6BDE-753E-4F7D-BBEA-2D2E0FDCA618}" type="pres">
      <dgm:prSet presAssocID="{623B7D2F-FCB2-4CE6-AA4A-5FD4DAB0962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amond"/>
        </a:ext>
      </dgm:extLst>
    </dgm:pt>
    <dgm:pt modelId="{E6BF434A-A427-4CC6-A472-EC5299AD0F78}" type="pres">
      <dgm:prSet presAssocID="{623B7D2F-FCB2-4CE6-AA4A-5FD4DAB0962B}" presName="spaceRect" presStyleCnt="0"/>
      <dgm:spPr/>
    </dgm:pt>
    <dgm:pt modelId="{8853304B-731A-447B-8990-99D85CB7759A}" type="pres">
      <dgm:prSet presAssocID="{623B7D2F-FCB2-4CE6-AA4A-5FD4DAB0962B}" presName="parTx" presStyleLbl="revTx" presStyleIdx="3" presStyleCnt="4">
        <dgm:presLayoutVars>
          <dgm:chMax val="0"/>
          <dgm:chPref val="0"/>
        </dgm:presLayoutVars>
      </dgm:prSet>
      <dgm:spPr/>
    </dgm:pt>
  </dgm:ptLst>
  <dgm:cxnLst>
    <dgm:cxn modelId="{F8AAE954-2478-44F1-A8A8-8F97A1BC8402}" type="presOf" srcId="{EC7D17B3-EF51-4A10-8DA7-C74CE7D84A1F}" destId="{7916A9AD-8B15-4E9B-8C0F-29100A8FB6AE}" srcOrd="0" destOrd="0" presId="urn:microsoft.com/office/officeart/2018/2/layout/IconVerticalSolidList"/>
    <dgm:cxn modelId="{D8A8449C-7FF4-4EF7-B288-AC24EAF2CF72}" type="presOf" srcId="{A5DDEC77-4077-4758-A9F9-FCD378843AD4}" destId="{9E01FA34-FF37-4B08-8EF3-2A3D7B09E65D}" srcOrd="0" destOrd="0" presId="urn:microsoft.com/office/officeart/2018/2/layout/IconVerticalSolidList"/>
    <dgm:cxn modelId="{6C33F59C-8A9C-4C35-8917-7C6739232C26}" type="presOf" srcId="{4C976819-6320-4C68-BEAF-216BC823D744}" destId="{ED75E8D8-635F-431B-A451-AF6189C1334E}" srcOrd="0" destOrd="0" presId="urn:microsoft.com/office/officeart/2018/2/layout/IconVerticalSolidList"/>
    <dgm:cxn modelId="{CF4265B1-C355-42A1-B3D7-1358C66297DC}" type="presOf" srcId="{71142209-C015-4D53-BAA2-5BE808E1F6E1}" destId="{AADD4C79-3B49-40DF-AD5F-92761F2DA8B3}" srcOrd="0" destOrd="0" presId="urn:microsoft.com/office/officeart/2018/2/layout/IconVerticalSolidList"/>
    <dgm:cxn modelId="{50F4A9CF-D55E-4C0D-80C4-B80A9B22022A}" srcId="{4C976819-6320-4C68-BEAF-216BC823D744}" destId="{71142209-C015-4D53-BAA2-5BE808E1F6E1}" srcOrd="1" destOrd="0" parTransId="{0329CB0F-5054-4A54-8CD3-50A4D04CB1F9}" sibTransId="{29652CFA-E515-4D6B-8791-B881A32591C1}"/>
    <dgm:cxn modelId="{28D9E0E1-6E48-41C8-8EF4-4661A79414D4}" type="presOf" srcId="{623B7D2F-FCB2-4CE6-AA4A-5FD4DAB0962B}" destId="{8853304B-731A-447B-8990-99D85CB7759A}" srcOrd="0" destOrd="0" presId="urn:microsoft.com/office/officeart/2018/2/layout/IconVerticalSolidList"/>
    <dgm:cxn modelId="{BA7CF2E9-8881-40B4-83BE-3B79BD0495D8}" srcId="{4C976819-6320-4C68-BEAF-216BC823D744}" destId="{EC7D17B3-EF51-4A10-8DA7-C74CE7D84A1F}" srcOrd="0" destOrd="0" parTransId="{8E558DB6-E5EE-400F-A74F-025286861F80}" sibTransId="{684DA6F2-D163-4828-B087-4D5F988D966D}"/>
    <dgm:cxn modelId="{DCD600F7-6419-4583-AD49-170EEB40F661}" srcId="{4C976819-6320-4C68-BEAF-216BC823D744}" destId="{A5DDEC77-4077-4758-A9F9-FCD378843AD4}" srcOrd="2" destOrd="0" parTransId="{2628BF45-5A4A-4D4C-88A9-4AD42C6BFC7D}" sibTransId="{4C8D6E2B-BBD6-46BA-A29F-9E0C2B9A7994}"/>
    <dgm:cxn modelId="{2471BAF8-D393-467E-8E5C-9AF6530F6B31}" srcId="{4C976819-6320-4C68-BEAF-216BC823D744}" destId="{623B7D2F-FCB2-4CE6-AA4A-5FD4DAB0962B}" srcOrd="3" destOrd="0" parTransId="{2C6CFB12-B8C3-4E3C-8751-B630687E9164}" sibTransId="{3EE0367E-F1FB-43AB-B83D-19137869B89D}"/>
    <dgm:cxn modelId="{7C3B302C-9653-4592-9BFB-559BCA1D1B81}" type="presParOf" srcId="{ED75E8D8-635F-431B-A451-AF6189C1334E}" destId="{B8F6978C-3C87-428D-8759-EE5EA977B7EC}" srcOrd="0" destOrd="0" presId="urn:microsoft.com/office/officeart/2018/2/layout/IconVerticalSolidList"/>
    <dgm:cxn modelId="{873AF2FE-AA6F-4AFE-AB81-F0DFC250E74D}" type="presParOf" srcId="{B8F6978C-3C87-428D-8759-EE5EA977B7EC}" destId="{5AF6498C-6E94-4DFE-B054-21E5C67BD5E6}" srcOrd="0" destOrd="0" presId="urn:microsoft.com/office/officeart/2018/2/layout/IconVerticalSolidList"/>
    <dgm:cxn modelId="{F4469F65-DAEB-4EA9-9D80-862FB275DA57}" type="presParOf" srcId="{B8F6978C-3C87-428D-8759-EE5EA977B7EC}" destId="{B3F16587-E3CA-4593-BE90-98940A833198}" srcOrd="1" destOrd="0" presId="urn:microsoft.com/office/officeart/2018/2/layout/IconVerticalSolidList"/>
    <dgm:cxn modelId="{3F7E5F53-F795-44A9-ABB1-009EDFD8C6BA}" type="presParOf" srcId="{B8F6978C-3C87-428D-8759-EE5EA977B7EC}" destId="{9CF33121-E95A-4E99-8F2B-C4E1F61858FC}" srcOrd="2" destOrd="0" presId="urn:microsoft.com/office/officeart/2018/2/layout/IconVerticalSolidList"/>
    <dgm:cxn modelId="{0269CF9A-C5A9-4CAC-A9A0-3E3893AAA3A1}" type="presParOf" srcId="{B8F6978C-3C87-428D-8759-EE5EA977B7EC}" destId="{7916A9AD-8B15-4E9B-8C0F-29100A8FB6AE}" srcOrd="3" destOrd="0" presId="urn:microsoft.com/office/officeart/2018/2/layout/IconVerticalSolidList"/>
    <dgm:cxn modelId="{DA4AE602-DE79-47E5-AB4E-3ABF3BBA08AA}" type="presParOf" srcId="{ED75E8D8-635F-431B-A451-AF6189C1334E}" destId="{C4DD71B8-60B4-43F3-A8FD-FF2898702EE8}" srcOrd="1" destOrd="0" presId="urn:microsoft.com/office/officeart/2018/2/layout/IconVerticalSolidList"/>
    <dgm:cxn modelId="{5EE76308-F220-4023-B560-E8B7C5997934}" type="presParOf" srcId="{ED75E8D8-635F-431B-A451-AF6189C1334E}" destId="{A6D5AF16-EFB7-4546-896D-F35412C2B0C0}" srcOrd="2" destOrd="0" presId="urn:microsoft.com/office/officeart/2018/2/layout/IconVerticalSolidList"/>
    <dgm:cxn modelId="{944728C6-C62C-4E4B-BDD0-76D7C1014CC8}" type="presParOf" srcId="{A6D5AF16-EFB7-4546-896D-F35412C2B0C0}" destId="{8F23C8D2-94DE-46B1-BDE1-DFF6C9872029}" srcOrd="0" destOrd="0" presId="urn:microsoft.com/office/officeart/2018/2/layout/IconVerticalSolidList"/>
    <dgm:cxn modelId="{326B3045-B9FB-4AE7-B0AE-F6EFE5E16F9E}" type="presParOf" srcId="{A6D5AF16-EFB7-4546-896D-F35412C2B0C0}" destId="{3D1B53A2-606B-42A2-9D75-DFF850E0DDE0}" srcOrd="1" destOrd="0" presId="urn:microsoft.com/office/officeart/2018/2/layout/IconVerticalSolidList"/>
    <dgm:cxn modelId="{FF9A553B-4165-4EDE-8E04-BF0C8BAD5C12}" type="presParOf" srcId="{A6D5AF16-EFB7-4546-896D-F35412C2B0C0}" destId="{4B30C7BE-4958-4B74-A3FB-9C6BE2DD95DE}" srcOrd="2" destOrd="0" presId="urn:microsoft.com/office/officeart/2018/2/layout/IconVerticalSolidList"/>
    <dgm:cxn modelId="{A8651A02-0A75-4AE0-AD72-EDCF12E28A84}" type="presParOf" srcId="{A6D5AF16-EFB7-4546-896D-F35412C2B0C0}" destId="{AADD4C79-3B49-40DF-AD5F-92761F2DA8B3}" srcOrd="3" destOrd="0" presId="urn:microsoft.com/office/officeart/2018/2/layout/IconVerticalSolidList"/>
    <dgm:cxn modelId="{1771324A-3007-430C-9A35-79EA2601287F}" type="presParOf" srcId="{ED75E8D8-635F-431B-A451-AF6189C1334E}" destId="{5BF525E5-C865-4B92-8D91-DB116F60C7BA}" srcOrd="3" destOrd="0" presId="urn:microsoft.com/office/officeart/2018/2/layout/IconVerticalSolidList"/>
    <dgm:cxn modelId="{BFF14A0A-DCAE-462C-8FA5-B1D6E54A895A}" type="presParOf" srcId="{ED75E8D8-635F-431B-A451-AF6189C1334E}" destId="{DF32FDEA-C0A6-417F-A879-DBE01492476E}" srcOrd="4" destOrd="0" presId="urn:microsoft.com/office/officeart/2018/2/layout/IconVerticalSolidList"/>
    <dgm:cxn modelId="{31036925-6C16-4B1C-BA3B-505689104D2C}" type="presParOf" srcId="{DF32FDEA-C0A6-417F-A879-DBE01492476E}" destId="{02C42780-A83D-4CD8-BB2C-FF76412A3719}" srcOrd="0" destOrd="0" presId="urn:microsoft.com/office/officeart/2018/2/layout/IconVerticalSolidList"/>
    <dgm:cxn modelId="{47DE9890-93A2-4312-9404-E45D80440C88}" type="presParOf" srcId="{DF32FDEA-C0A6-417F-A879-DBE01492476E}" destId="{DB047425-DCC7-42E3-ACA1-CDA98BF1A7C5}" srcOrd="1" destOrd="0" presId="urn:microsoft.com/office/officeart/2018/2/layout/IconVerticalSolidList"/>
    <dgm:cxn modelId="{8401067F-0383-41D4-9C82-9FDFA5929D69}" type="presParOf" srcId="{DF32FDEA-C0A6-417F-A879-DBE01492476E}" destId="{CD5BD136-848C-4DFA-B2E7-13C91D6663FD}" srcOrd="2" destOrd="0" presId="urn:microsoft.com/office/officeart/2018/2/layout/IconVerticalSolidList"/>
    <dgm:cxn modelId="{F614F578-3A05-40FD-AF19-39A6D9E9341F}" type="presParOf" srcId="{DF32FDEA-C0A6-417F-A879-DBE01492476E}" destId="{9E01FA34-FF37-4B08-8EF3-2A3D7B09E65D}" srcOrd="3" destOrd="0" presId="urn:microsoft.com/office/officeart/2018/2/layout/IconVerticalSolidList"/>
    <dgm:cxn modelId="{15B4D934-336C-4666-9061-F78BDDBFDE08}" type="presParOf" srcId="{ED75E8D8-635F-431B-A451-AF6189C1334E}" destId="{CFF8376A-AF51-4B55-B277-73202DC94CB2}" srcOrd="5" destOrd="0" presId="urn:microsoft.com/office/officeart/2018/2/layout/IconVerticalSolidList"/>
    <dgm:cxn modelId="{F8D7B2B0-39A3-495F-873F-D9110DA13F4D}" type="presParOf" srcId="{ED75E8D8-635F-431B-A451-AF6189C1334E}" destId="{7B1D7B5E-71BD-4036-AA61-7B4D3CBD03F5}" srcOrd="6" destOrd="0" presId="urn:microsoft.com/office/officeart/2018/2/layout/IconVerticalSolidList"/>
    <dgm:cxn modelId="{347ABB6A-9008-4421-B38B-5B842C3CFA67}" type="presParOf" srcId="{7B1D7B5E-71BD-4036-AA61-7B4D3CBD03F5}" destId="{3DD33CFB-F512-4C7C-A2DD-63F821D2E7FF}" srcOrd="0" destOrd="0" presId="urn:microsoft.com/office/officeart/2018/2/layout/IconVerticalSolidList"/>
    <dgm:cxn modelId="{4A12EE79-697C-407F-8955-F2869927BB0D}" type="presParOf" srcId="{7B1D7B5E-71BD-4036-AA61-7B4D3CBD03F5}" destId="{CF3A6BDE-753E-4F7D-BBEA-2D2E0FDCA618}" srcOrd="1" destOrd="0" presId="urn:microsoft.com/office/officeart/2018/2/layout/IconVerticalSolidList"/>
    <dgm:cxn modelId="{28011D43-AF4C-48AF-BB3A-B47EFE3D3F70}" type="presParOf" srcId="{7B1D7B5E-71BD-4036-AA61-7B4D3CBD03F5}" destId="{E6BF434A-A427-4CC6-A472-EC5299AD0F78}" srcOrd="2" destOrd="0" presId="urn:microsoft.com/office/officeart/2018/2/layout/IconVerticalSolidList"/>
    <dgm:cxn modelId="{C1C81DC3-6006-46E2-BA56-A0E4229EC328}" type="presParOf" srcId="{7B1D7B5E-71BD-4036-AA61-7B4D3CBD03F5}" destId="{8853304B-731A-447B-8990-99D85CB775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6498C-6E94-4DFE-B054-21E5C67BD5E6}">
      <dsp:nvSpPr>
        <dsp:cNvPr id="0" name=""/>
        <dsp:cNvSpPr/>
      </dsp:nvSpPr>
      <dsp:spPr>
        <a:xfrm>
          <a:off x="0" y="1274"/>
          <a:ext cx="10481094" cy="6459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F16587-E3CA-4593-BE90-98940A833198}">
      <dsp:nvSpPr>
        <dsp:cNvPr id="0" name=""/>
        <dsp:cNvSpPr/>
      </dsp:nvSpPr>
      <dsp:spPr>
        <a:xfrm>
          <a:off x="195412" y="146622"/>
          <a:ext cx="355294" cy="3552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16A9AD-8B15-4E9B-8C0F-29100A8FB6AE}">
      <dsp:nvSpPr>
        <dsp:cNvPr id="0" name=""/>
        <dsp:cNvSpPr/>
      </dsp:nvSpPr>
      <dsp:spPr>
        <a:xfrm>
          <a:off x="746119" y="1274"/>
          <a:ext cx="9734974" cy="645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67" tIns="68367" rIns="68367" bIns="68367" numCol="1" spcCol="1270" anchor="ctr" anchorCtr="0">
          <a:noAutofit/>
        </a:bodyPr>
        <a:lstStyle/>
        <a:p>
          <a:pPr marL="0" lvl="0" indent="0" algn="l" defTabSz="711200">
            <a:lnSpc>
              <a:spcPct val="100000"/>
            </a:lnSpc>
            <a:spcBef>
              <a:spcPct val="0"/>
            </a:spcBef>
            <a:spcAft>
              <a:spcPct val="35000"/>
            </a:spcAft>
            <a:buNone/>
          </a:pPr>
          <a:r>
            <a:rPr lang="en-US" sz="1600" kern="1200"/>
            <a:t>Video and audio conferencing require a bounded delay and loss rate.</a:t>
          </a:r>
        </a:p>
      </dsp:txBody>
      <dsp:txXfrm>
        <a:off x="746119" y="1274"/>
        <a:ext cx="9734974" cy="645990"/>
      </dsp:txXfrm>
    </dsp:sp>
    <dsp:sp modelId="{8F23C8D2-94DE-46B1-BDE1-DFF6C9872029}">
      <dsp:nvSpPr>
        <dsp:cNvPr id="0" name=""/>
        <dsp:cNvSpPr/>
      </dsp:nvSpPr>
      <dsp:spPr>
        <a:xfrm>
          <a:off x="0" y="808762"/>
          <a:ext cx="10481094" cy="6459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1B53A2-606B-42A2-9D75-DFF850E0DDE0}">
      <dsp:nvSpPr>
        <dsp:cNvPr id="0" name=""/>
        <dsp:cNvSpPr/>
      </dsp:nvSpPr>
      <dsp:spPr>
        <a:xfrm>
          <a:off x="195412" y="954110"/>
          <a:ext cx="355294" cy="3552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DD4C79-3B49-40DF-AD5F-92761F2DA8B3}">
      <dsp:nvSpPr>
        <dsp:cNvPr id="0" name=""/>
        <dsp:cNvSpPr/>
      </dsp:nvSpPr>
      <dsp:spPr>
        <a:xfrm>
          <a:off x="746119" y="808762"/>
          <a:ext cx="9734974" cy="645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67" tIns="68367" rIns="68367" bIns="68367" numCol="1" spcCol="1270" anchor="ctr" anchorCtr="0">
          <a:noAutofit/>
        </a:bodyPr>
        <a:lstStyle/>
        <a:p>
          <a:pPr marL="0" lvl="0" indent="0" algn="l" defTabSz="711200">
            <a:lnSpc>
              <a:spcPct val="100000"/>
            </a:lnSpc>
            <a:spcBef>
              <a:spcPct val="0"/>
            </a:spcBef>
            <a:spcAft>
              <a:spcPct val="35000"/>
            </a:spcAft>
            <a:buNone/>
          </a:pPr>
          <a:r>
            <a:rPr lang="en-US" sz="1600" kern="1200"/>
            <a:t>Video and audio streaming requires a bounded packet loss rate, it may not be so sensitive to delay.</a:t>
          </a:r>
        </a:p>
      </dsp:txBody>
      <dsp:txXfrm>
        <a:off x="746119" y="808762"/>
        <a:ext cx="9734974" cy="645990"/>
      </dsp:txXfrm>
    </dsp:sp>
    <dsp:sp modelId="{02C42780-A83D-4CD8-BB2C-FF76412A3719}">
      <dsp:nvSpPr>
        <dsp:cNvPr id="0" name=""/>
        <dsp:cNvSpPr/>
      </dsp:nvSpPr>
      <dsp:spPr>
        <a:xfrm>
          <a:off x="0" y="1616250"/>
          <a:ext cx="10481094" cy="6459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47425-DCC7-42E3-ACA1-CDA98BF1A7C5}">
      <dsp:nvSpPr>
        <dsp:cNvPr id="0" name=""/>
        <dsp:cNvSpPr/>
      </dsp:nvSpPr>
      <dsp:spPr>
        <a:xfrm>
          <a:off x="195412" y="1761598"/>
          <a:ext cx="355294" cy="3552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01FA34-FF37-4B08-8EF3-2A3D7B09E65D}">
      <dsp:nvSpPr>
        <dsp:cNvPr id="0" name=""/>
        <dsp:cNvSpPr/>
      </dsp:nvSpPr>
      <dsp:spPr>
        <a:xfrm>
          <a:off x="746119" y="1616250"/>
          <a:ext cx="9734974" cy="645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67" tIns="68367" rIns="68367" bIns="68367" numCol="1" spcCol="1270" anchor="ctr" anchorCtr="0">
          <a:noAutofit/>
        </a:bodyPr>
        <a:lstStyle/>
        <a:p>
          <a:pPr marL="0" lvl="0" indent="0" algn="l" defTabSz="711200">
            <a:lnSpc>
              <a:spcPct val="100000"/>
            </a:lnSpc>
            <a:spcBef>
              <a:spcPct val="0"/>
            </a:spcBef>
            <a:spcAft>
              <a:spcPct val="35000"/>
            </a:spcAft>
            <a:buNone/>
          </a:pPr>
          <a:r>
            <a:rPr lang="en-US" sz="1600" kern="1200" dirty="0"/>
            <a:t>a -critical applications (real-time control) in which bounded delay is considered to be an important factor.</a:t>
          </a:r>
        </a:p>
      </dsp:txBody>
      <dsp:txXfrm>
        <a:off x="746119" y="1616250"/>
        <a:ext cx="9734974" cy="645990"/>
      </dsp:txXfrm>
    </dsp:sp>
    <dsp:sp modelId="{3DD33CFB-F512-4C7C-A2DD-63F821D2E7FF}">
      <dsp:nvSpPr>
        <dsp:cNvPr id="0" name=""/>
        <dsp:cNvSpPr/>
      </dsp:nvSpPr>
      <dsp:spPr>
        <a:xfrm>
          <a:off x="0" y="2423738"/>
          <a:ext cx="10481094" cy="6459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3A6BDE-753E-4F7D-BBEA-2D2E0FDCA618}">
      <dsp:nvSpPr>
        <dsp:cNvPr id="0" name=""/>
        <dsp:cNvSpPr/>
      </dsp:nvSpPr>
      <dsp:spPr>
        <a:xfrm>
          <a:off x="195412" y="2569086"/>
          <a:ext cx="355294" cy="3552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53304B-731A-447B-8990-99D85CB7759A}">
      <dsp:nvSpPr>
        <dsp:cNvPr id="0" name=""/>
        <dsp:cNvSpPr/>
      </dsp:nvSpPr>
      <dsp:spPr>
        <a:xfrm>
          <a:off x="746119" y="2423738"/>
          <a:ext cx="9734974" cy="645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67" tIns="68367" rIns="68367" bIns="68367" numCol="1" spcCol="1270" anchor="ctr" anchorCtr="0">
          <a:noAutofit/>
        </a:bodyPr>
        <a:lstStyle/>
        <a:p>
          <a:pPr marL="0" lvl="0" indent="0" algn="l" defTabSz="711200">
            <a:lnSpc>
              <a:spcPct val="100000"/>
            </a:lnSpc>
            <a:spcBef>
              <a:spcPct val="0"/>
            </a:spcBef>
            <a:spcAft>
              <a:spcPct val="35000"/>
            </a:spcAft>
            <a:buNone/>
          </a:pPr>
          <a:r>
            <a:rPr lang="en-US" sz="1600" kern="1200"/>
            <a:t>Valuable applications should provide better services than less valuable applications.</a:t>
          </a:r>
        </a:p>
      </dsp:txBody>
      <dsp:txXfrm>
        <a:off x="746119" y="2423738"/>
        <a:ext cx="9734974" cy="6459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2/26/2025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10931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2/26/2025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5392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2/26/2025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99981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2/26/2025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23238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2/26/2025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16073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2/26/2025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4510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2/26/2025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22401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2/26/2025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3710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2/26/2025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72618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2/26/2025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9976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2/26/2025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43249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2/26/2025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83460157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congestion-control-in-computer-networks/" TargetMode="External"/><Relationship Id="rId2" Type="http://schemas.openxmlformats.org/officeDocument/2006/relationships/hyperlink" Target="https://www.geeksforgeeks.org/delays-in-computer-network/" TargetMode="External"/><Relationship Id="rId1" Type="http://schemas.openxmlformats.org/officeDocument/2006/relationships/slideLayout" Target="../slideLayouts/slideLayout2.xml"/><Relationship Id="rId4" Type="http://schemas.openxmlformats.org/officeDocument/2006/relationships/hyperlink" Target="https://www.geeksforgeeks.org/what-is-bandwidth-definition-working-importance-use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media.geeksforgeeks.org/wp-content/uploads/leaky.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32057F-F015-B1B2-4E3E-2307F8EF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up of a server network panel with lights and cables">
            <a:extLst>
              <a:ext uri="{FF2B5EF4-FFF2-40B4-BE49-F238E27FC236}">
                <a16:creationId xmlns:a16="http://schemas.microsoft.com/office/drawing/2014/main" id="{E2CF6E5F-203B-5519-81F8-AC41FB6ACA49}"/>
              </a:ext>
            </a:extLst>
          </p:cNvPr>
          <p:cNvPicPr>
            <a:picLocks noChangeAspect="1"/>
          </p:cNvPicPr>
          <p:nvPr/>
        </p:nvPicPr>
        <p:blipFill>
          <a:blip r:embed="rId2"/>
          <a:srcRect l="758" r="35240" b="-2"/>
          <a:stretch/>
        </p:blipFill>
        <p:spPr>
          <a:xfrm>
            <a:off x="20" y="1"/>
            <a:ext cx="6575591" cy="6858000"/>
          </a:xfrm>
          <a:prstGeom prst="rect">
            <a:avLst/>
          </a:prstGeom>
        </p:spPr>
      </p:pic>
      <p:sp>
        <p:nvSpPr>
          <p:cNvPr id="2" name="Title 1">
            <a:extLst>
              <a:ext uri="{FF2B5EF4-FFF2-40B4-BE49-F238E27FC236}">
                <a16:creationId xmlns:a16="http://schemas.microsoft.com/office/drawing/2014/main" id="{B333F965-CEA2-25AD-113D-E4EEC647E04F}"/>
              </a:ext>
            </a:extLst>
          </p:cNvPr>
          <p:cNvSpPr>
            <a:spLocks noGrp="1"/>
          </p:cNvSpPr>
          <p:nvPr>
            <p:ph type="ctrTitle"/>
          </p:nvPr>
        </p:nvSpPr>
        <p:spPr>
          <a:xfrm>
            <a:off x="7168896" y="1129554"/>
            <a:ext cx="4361688" cy="3475236"/>
          </a:xfrm>
        </p:spPr>
        <p:txBody>
          <a:bodyPr>
            <a:normAutofit/>
          </a:bodyPr>
          <a:lstStyle/>
          <a:p>
            <a:pPr algn="l"/>
            <a:r>
              <a:rPr lang="en-US" sz="5400" dirty="0">
                <a:effectLst/>
                <a:latin typeface="Aptos" panose="020B0004020202020204" pitchFamily="34" charset="0"/>
                <a:ea typeface="Aptos" panose="020B0004020202020204" pitchFamily="34" charset="0"/>
                <a:cs typeface="Times New Roman" panose="02020603050405020304" pitchFamily="18" charset="0"/>
              </a:rPr>
              <a:t>Congestion Control in Computer Networks</a:t>
            </a:r>
            <a:endParaRPr lang="en-US" sz="5400" dirty="0"/>
          </a:p>
        </p:txBody>
      </p:sp>
      <p:sp>
        <p:nvSpPr>
          <p:cNvPr id="3" name="Subtitle 2">
            <a:extLst>
              <a:ext uri="{FF2B5EF4-FFF2-40B4-BE49-F238E27FC236}">
                <a16:creationId xmlns:a16="http://schemas.microsoft.com/office/drawing/2014/main" id="{F31E9EB3-AF7F-E2D8-17C9-134EAD104E29}"/>
              </a:ext>
            </a:extLst>
          </p:cNvPr>
          <p:cNvSpPr>
            <a:spLocks noGrp="1"/>
          </p:cNvSpPr>
          <p:nvPr>
            <p:ph type="subTitle" idx="1"/>
          </p:nvPr>
        </p:nvSpPr>
        <p:spPr>
          <a:xfrm>
            <a:off x="7246620" y="5433981"/>
            <a:ext cx="2417144" cy="581808"/>
          </a:xfrm>
        </p:spPr>
        <p:txBody>
          <a:bodyPr>
            <a:normAutofit/>
          </a:bodyPr>
          <a:lstStyle/>
          <a:p>
            <a:pPr algn="l"/>
            <a:r>
              <a:rPr lang="en-US" dirty="0"/>
              <a:t>Kevin Comba</a:t>
            </a:r>
          </a:p>
        </p:txBody>
      </p:sp>
    </p:spTree>
    <p:extLst>
      <p:ext uri="{BB962C8B-B14F-4D97-AF65-F5344CB8AC3E}">
        <p14:creationId xmlns:p14="http://schemas.microsoft.com/office/powerpoint/2010/main" val="133900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7128-250C-1DFC-618F-CBE11FB3D7E9}"/>
              </a:ext>
            </a:extLst>
          </p:cNvPr>
          <p:cNvSpPr>
            <a:spLocks noGrp="1"/>
          </p:cNvSpPr>
          <p:nvPr>
            <p:ph type="title"/>
          </p:nvPr>
        </p:nvSpPr>
        <p:spPr>
          <a:xfrm>
            <a:off x="612647" y="91440"/>
            <a:ext cx="8410583" cy="555541"/>
          </a:xfrm>
        </p:spPr>
        <p:txBody>
          <a:bodyPr>
            <a:normAutofit fontScale="90000"/>
          </a:bodyPr>
          <a:lstStyle/>
          <a:p>
            <a:pPr marL="0" marR="0">
              <a:lnSpc>
                <a:spcPct val="115000"/>
              </a:lnSpc>
              <a:spcAft>
                <a:spcPts val="800"/>
              </a:spcAft>
            </a:pPr>
            <a:r>
              <a:rPr lang="en-US" sz="3100" b="1" kern="100" dirty="0">
                <a:solidFill>
                  <a:srgbClr val="00B0F0"/>
                </a:solidFill>
                <a:effectLst/>
                <a:latin typeface="Aptos" panose="020B0004020202020204" pitchFamily="34" charset="0"/>
                <a:ea typeface="Aptos" panose="020B0004020202020204" pitchFamily="34" charset="0"/>
                <a:cs typeface="Times New Roman" panose="02020603050405020304" pitchFamily="18" charset="0"/>
              </a:rPr>
              <a:t>Disadvantages of Token Bucket Algorithm</a:t>
            </a:r>
            <a:br>
              <a:rPr lang="en-US" sz="36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C95B3F6-23F8-B5AC-7C9A-595D866ED520}"/>
              </a:ext>
            </a:extLst>
          </p:cNvPr>
          <p:cNvSpPr>
            <a:spLocks noGrp="1"/>
          </p:cNvSpPr>
          <p:nvPr>
            <p:ph idx="1"/>
          </p:nvPr>
        </p:nvSpPr>
        <p:spPr>
          <a:xfrm>
            <a:off x="327975" y="758000"/>
            <a:ext cx="10653579" cy="4593828"/>
          </a:xfrm>
        </p:spPr>
        <p:txBody>
          <a:bodyPr>
            <a:normAutofit fontScale="92500" lnSpcReduction="20000"/>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Token Bucket has the tendency to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generate tokens at a fixed rate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even when the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network traffic is not present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This is leads of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accumulation of unused tokens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during times when there is no traffic, hence leading to wastage.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Due to token accumulation, delays can be introduced in the packet delivery. If the token bucket happens to be empty, packets will have to wait for new tokens, leading to increased latency and potential packet loss.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Token Bucket happens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to be less flexible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than Leaky Bucket when it comes to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network traffic shaping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fixed token generation rate cannot be easily altered to meet changing network requirements, unlike the adaptable nature of leaky bucket.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implementation involved in token bucket can be more complex, especially due to the fact that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different token generation rates are used for different traffic types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Configuration and management might be more difficult due to this.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Usage of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large bursts of data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may lead to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inefficient use of bandwidth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and may cause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congestion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Leaky bucket algorithm, on the other hand helps prevent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congestion by limiting the amount of data sent at any given time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promoting more efficient bandwidth utilization.</a:t>
            </a:r>
          </a:p>
          <a:p>
            <a:endParaRPr lang="en-US" dirty="0"/>
          </a:p>
        </p:txBody>
      </p:sp>
    </p:spTree>
    <p:extLst>
      <p:ext uri="{BB962C8B-B14F-4D97-AF65-F5344CB8AC3E}">
        <p14:creationId xmlns:p14="http://schemas.microsoft.com/office/powerpoint/2010/main" val="2094435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079A-2643-EFAC-5E18-5007E28507A9}"/>
              </a:ext>
            </a:extLst>
          </p:cNvPr>
          <p:cNvSpPr>
            <a:spLocks noGrp="1"/>
          </p:cNvSpPr>
          <p:nvPr>
            <p:ph type="title"/>
          </p:nvPr>
        </p:nvSpPr>
        <p:spPr>
          <a:xfrm>
            <a:off x="612647" y="134572"/>
            <a:ext cx="9917391" cy="477903"/>
          </a:xfrm>
        </p:spPr>
        <p:txBody>
          <a:bodyPr>
            <a:noAutofit/>
          </a:bodyPr>
          <a:lstStyle/>
          <a:p>
            <a:r>
              <a:rPr lang="en-US" sz="30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Difference between Leaky and Token buckets</a:t>
            </a:r>
            <a:br>
              <a:rPr lang="en-US" sz="30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br>
            <a:endParaRPr lang="en-US" sz="3000" dirty="0"/>
          </a:p>
        </p:txBody>
      </p:sp>
      <p:graphicFrame>
        <p:nvGraphicFramePr>
          <p:cNvPr id="4" name="Table 3">
            <a:extLst>
              <a:ext uri="{FF2B5EF4-FFF2-40B4-BE49-F238E27FC236}">
                <a16:creationId xmlns:a16="http://schemas.microsoft.com/office/drawing/2014/main" id="{E57305AB-3174-B674-8EF7-EDB5289C23F0}"/>
              </a:ext>
            </a:extLst>
          </p:cNvPr>
          <p:cNvGraphicFramePr>
            <a:graphicFrameLocks noGrp="1"/>
          </p:cNvGraphicFramePr>
          <p:nvPr>
            <p:extLst>
              <p:ext uri="{D42A27DB-BD31-4B8C-83A1-F6EECF244321}">
                <p14:modId xmlns:p14="http://schemas.microsoft.com/office/powerpoint/2010/main" val="2905200950"/>
              </p:ext>
            </p:extLst>
          </p:nvPr>
        </p:nvGraphicFramePr>
        <p:xfrm>
          <a:off x="1028725" y="1024644"/>
          <a:ext cx="9501313" cy="5182359"/>
        </p:xfrm>
        <a:graphic>
          <a:graphicData uri="http://schemas.openxmlformats.org/drawingml/2006/table">
            <a:tbl>
              <a:tblPr firstRow="1" firstCol="1" bandRow="1">
                <a:tableStyleId>{22838BEF-8BB2-4498-84A7-C5851F593DF1}</a:tableStyleId>
              </a:tblPr>
              <a:tblGrid>
                <a:gridCol w="4256697">
                  <a:extLst>
                    <a:ext uri="{9D8B030D-6E8A-4147-A177-3AD203B41FA5}">
                      <a16:colId xmlns:a16="http://schemas.microsoft.com/office/drawing/2014/main" val="3010836441"/>
                    </a:ext>
                  </a:extLst>
                </a:gridCol>
                <a:gridCol w="5244616">
                  <a:extLst>
                    <a:ext uri="{9D8B030D-6E8A-4147-A177-3AD203B41FA5}">
                      <a16:colId xmlns:a16="http://schemas.microsoft.com/office/drawing/2014/main" val="1217987639"/>
                    </a:ext>
                  </a:extLst>
                </a:gridCol>
              </a:tblGrid>
              <a:tr h="433220">
                <a:tc>
                  <a:txBody>
                    <a:bodyPr/>
                    <a:lstStyle/>
                    <a:p>
                      <a:pPr marL="0" marR="0" algn="ctr">
                        <a:lnSpc>
                          <a:spcPct val="115000"/>
                        </a:lnSpc>
                        <a:spcAft>
                          <a:spcPts val="800"/>
                        </a:spcAft>
                      </a:pPr>
                      <a:r>
                        <a:rPr lang="en-US" sz="1600" kern="100" dirty="0">
                          <a:effectLst/>
                        </a:rPr>
                        <a:t>Leaky Bucket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n-US" sz="1600" kern="100" dirty="0">
                          <a:effectLst/>
                        </a:rPr>
                        <a:t>Token Bucket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8790909"/>
                  </a:ext>
                </a:extLst>
              </a:tr>
              <a:tr h="989926">
                <a:tc>
                  <a:txBody>
                    <a:bodyPr/>
                    <a:lstStyle/>
                    <a:p>
                      <a:pPr marL="0" marR="0" algn="just">
                        <a:lnSpc>
                          <a:spcPct val="115000"/>
                        </a:lnSpc>
                        <a:spcAft>
                          <a:spcPts val="800"/>
                        </a:spcAft>
                      </a:pPr>
                      <a:r>
                        <a:rPr lang="en-US" sz="1600" b="0" kern="100" dirty="0">
                          <a:effectLst/>
                        </a:rPr>
                        <a:t>When the host has to send a packet , packet is thrown in bucket.</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600" b="0" kern="100" dirty="0">
                          <a:effectLst/>
                        </a:rPr>
                        <a:t>In this, the bucket holds tokens generated at regular intervals of time.</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9776717"/>
                  </a:ext>
                </a:extLst>
              </a:tr>
              <a:tr h="1022148">
                <a:tc>
                  <a:txBody>
                    <a:bodyPr/>
                    <a:lstStyle/>
                    <a:p>
                      <a:pPr marL="0" marR="0" algn="just">
                        <a:lnSpc>
                          <a:spcPct val="115000"/>
                        </a:lnSpc>
                        <a:spcAft>
                          <a:spcPts val="800"/>
                        </a:spcAft>
                      </a:pPr>
                      <a:r>
                        <a:rPr lang="en-US" sz="1600" b="0" kern="100">
                          <a:effectLst/>
                        </a:rPr>
                        <a:t>Bucket leaks at constant rate</a:t>
                      </a:r>
                      <a:endParaRPr lang="en-US" sz="1600" b="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600" b="0" kern="100" dirty="0">
                          <a:effectLst/>
                        </a:rPr>
                        <a:t>Bucket has maximum capacity.</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5713222"/>
                  </a:ext>
                </a:extLst>
              </a:tr>
              <a:tr h="1392699">
                <a:tc>
                  <a:txBody>
                    <a:bodyPr/>
                    <a:lstStyle/>
                    <a:p>
                      <a:pPr marL="0" marR="0" algn="just">
                        <a:lnSpc>
                          <a:spcPct val="115000"/>
                        </a:lnSpc>
                        <a:spcAft>
                          <a:spcPts val="800"/>
                        </a:spcAft>
                      </a:pPr>
                      <a:r>
                        <a:rPr lang="en-US" sz="1600" b="0" kern="100">
                          <a:effectLst/>
                        </a:rPr>
                        <a:t>Bursty traffic is converted into uniform traffic by leaky bucket.</a:t>
                      </a:r>
                      <a:endParaRPr lang="en-US" sz="1600" b="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600" b="0" kern="100" dirty="0">
                          <a:effectLst/>
                        </a:rPr>
                        <a:t>If there is a ready packet , a token is removed from Bucket and packet is send.</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2584433"/>
                  </a:ext>
                </a:extLst>
              </a:tr>
              <a:tr h="1344366">
                <a:tc>
                  <a:txBody>
                    <a:bodyPr/>
                    <a:lstStyle/>
                    <a:p>
                      <a:pPr marL="0" marR="0" algn="just">
                        <a:lnSpc>
                          <a:spcPct val="115000"/>
                        </a:lnSpc>
                        <a:spcAft>
                          <a:spcPts val="800"/>
                        </a:spcAft>
                      </a:pPr>
                      <a:r>
                        <a:rPr lang="en-US" sz="1600" b="0" kern="100" dirty="0">
                          <a:effectLst/>
                        </a:rPr>
                        <a:t>In practice bucket is a finite queue outputs at finite rate</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600" b="0" kern="100" dirty="0">
                          <a:effectLst/>
                        </a:rPr>
                        <a:t>If there is no token in the bucket, then the packet cannot be sent.</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5701977"/>
                  </a:ext>
                </a:extLst>
              </a:tr>
            </a:tbl>
          </a:graphicData>
        </a:graphic>
      </p:graphicFrame>
    </p:spTree>
    <p:extLst>
      <p:ext uri="{BB962C8B-B14F-4D97-AF65-F5344CB8AC3E}">
        <p14:creationId xmlns:p14="http://schemas.microsoft.com/office/powerpoint/2010/main" val="3488023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7C07-3B49-C2F2-22FA-1DD04F0626CE}"/>
              </a:ext>
            </a:extLst>
          </p:cNvPr>
          <p:cNvSpPr>
            <a:spLocks noGrp="1"/>
          </p:cNvSpPr>
          <p:nvPr>
            <p:ph type="title"/>
          </p:nvPr>
        </p:nvSpPr>
        <p:spPr>
          <a:xfrm>
            <a:off x="612647" y="153550"/>
            <a:ext cx="6978598" cy="391639"/>
          </a:xfrm>
        </p:spPr>
        <p:txBody>
          <a:bodyPr>
            <a:normAutofit fontScale="90000"/>
          </a:bodyPr>
          <a:lstStyle/>
          <a:p>
            <a:r>
              <a:rPr lang="en-US"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Advantages of Congestion Control</a:t>
            </a:r>
            <a:br>
              <a:rPr lang="en-US"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1C80883-9FFF-11A9-D3AA-5CEE3417632C}"/>
              </a:ext>
            </a:extLst>
          </p:cNvPr>
          <p:cNvSpPr>
            <a:spLocks noGrp="1"/>
          </p:cNvSpPr>
          <p:nvPr>
            <p:ph idx="1"/>
          </p:nvPr>
        </p:nvSpPr>
        <p:spPr>
          <a:xfrm>
            <a:off x="448745" y="775253"/>
            <a:ext cx="10653579" cy="4593828"/>
          </a:xfrm>
        </p:spPr>
        <p:txBody>
          <a:bodyPr>
            <a:normAutofit fontScale="92500" lnSpcReduction="20000"/>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Stable Network Operation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Congestion control ensures that networks remain stable and operational by preventing them from becoming overloaded with too much data traffic.</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Reduced Delays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It minimizes delays in data transmission by managing traffic flow effectively, ensuring that data packets reach their destinations promptly.</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Less Data Loss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By regulating the amount of data in the network at any given time, congestion control reduces the likelihood of data packets being lost or discarded.</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Optimal Resource Utilization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It helps networks use their resources efficiently, allowing for better </a:t>
            </a:r>
            <a:r>
              <a:rPr lang="en-US" sz="1800"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rPr>
              <a:t>throughput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and ensuring that users can access data and services without interruptions.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Scalability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Congestion control mechanisms are scalable, allowing networks to handle increasing volumes of data traffic as they grow without compromising performance.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Adaptability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Modern congestion control algorithms can adapt to changing network conditions, ensuring optimal performance even in dynamic and unpredictable environments.</a:t>
            </a:r>
          </a:p>
          <a:p>
            <a:endParaRPr lang="en-US" dirty="0"/>
          </a:p>
        </p:txBody>
      </p:sp>
    </p:spTree>
    <p:extLst>
      <p:ext uri="{BB962C8B-B14F-4D97-AF65-F5344CB8AC3E}">
        <p14:creationId xmlns:p14="http://schemas.microsoft.com/office/powerpoint/2010/main" val="592131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35C9-F57A-EAE2-A772-2342E62FC16E}"/>
              </a:ext>
            </a:extLst>
          </p:cNvPr>
          <p:cNvSpPr>
            <a:spLocks noGrp="1"/>
          </p:cNvSpPr>
          <p:nvPr>
            <p:ph type="title"/>
          </p:nvPr>
        </p:nvSpPr>
        <p:spPr>
          <a:xfrm>
            <a:off x="612647" y="125946"/>
            <a:ext cx="6969972" cy="581420"/>
          </a:xfrm>
        </p:spPr>
        <p:txBody>
          <a:bodyPr>
            <a:normAutofit fontScale="90000"/>
          </a:bodyPr>
          <a:lstStyle/>
          <a:p>
            <a:pPr marL="0" marR="0">
              <a:lnSpc>
                <a:spcPct val="115000"/>
              </a:lnSpc>
              <a:spcBef>
                <a:spcPts val="800"/>
              </a:spcBef>
              <a:spcAft>
                <a:spcPts val="400"/>
              </a:spcAft>
            </a:pPr>
            <a:r>
              <a:rPr lang="en-US"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Disadvantages of Congestion Control</a:t>
            </a:r>
            <a:b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CA8AFC3-7AD7-16F7-6408-A10432E6D3E3}"/>
              </a:ext>
            </a:extLst>
          </p:cNvPr>
          <p:cNvSpPr>
            <a:spLocks noGrp="1"/>
          </p:cNvSpPr>
          <p:nvPr>
            <p:ph idx="1"/>
          </p:nvPr>
        </p:nvSpPr>
        <p:spPr>
          <a:xfrm>
            <a:off x="612647" y="827011"/>
            <a:ext cx="10653579" cy="4288453"/>
          </a:xfrm>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Complexity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Implementing congestion control algorithms can add complexity to network management, requiring sophisticated systems and configurations.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Overhead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Some congestion control techniques introduce additional overhead, which can consume network resources and affect overall performance.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Algorithm Sensitivity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effectiveness of congestion control algorithms can be sensitive to network conditions and configurations, requiring fine-tuning for optimal performance.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Resource Allocation Issues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Fairness in</a:t>
            </a:r>
            <a:r>
              <a:rPr lang="en-US" sz="1800"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rPr>
              <a:t> resource allocation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while a benefit, can also pose challenges when trying to prioritize critical applications over less essential ones.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Dependency on Network Infrastructure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Congestion control relies on the underlying network infrastructure and may be less effective in environments with outdated or unreliable equipment.</a:t>
            </a:r>
          </a:p>
        </p:txBody>
      </p:sp>
    </p:spTree>
    <p:extLst>
      <p:ext uri="{BB962C8B-B14F-4D97-AF65-F5344CB8AC3E}">
        <p14:creationId xmlns:p14="http://schemas.microsoft.com/office/powerpoint/2010/main" val="719685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CD97-4C70-A6AD-DE7C-7C076DD955F1}"/>
              </a:ext>
            </a:extLst>
          </p:cNvPr>
          <p:cNvSpPr>
            <a:spLocks noGrp="1"/>
          </p:cNvSpPr>
          <p:nvPr>
            <p:ph type="title"/>
          </p:nvPr>
        </p:nvSpPr>
        <p:spPr>
          <a:xfrm>
            <a:off x="888692" y="367484"/>
            <a:ext cx="2760281" cy="555541"/>
          </a:xfrm>
        </p:spPr>
        <p:txBody>
          <a:bodyPr>
            <a:normAutofit fontScale="90000"/>
          </a:bodyPr>
          <a:lstStyle/>
          <a:p>
            <a:pPr marL="0" marR="0">
              <a:lnSpc>
                <a:spcPct val="115000"/>
              </a:lnSpc>
              <a:spcBef>
                <a:spcPts val="800"/>
              </a:spcBef>
              <a:spcAft>
                <a:spcPts val="400"/>
              </a:spcAft>
            </a:pPr>
            <a: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Conclusion</a:t>
            </a:r>
            <a:b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AB1D898-F480-1351-E684-BE574D8A07A6}"/>
              </a:ext>
            </a:extLst>
          </p:cNvPr>
          <p:cNvSpPr>
            <a:spLocks noGrp="1"/>
          </p:cNvSpPr>
          <p:nvPr>
            <p:ph idx="1"/>
          </p:nvPr>
        </p:nvSpPr>
        <p:spPr>
          <a:xfrm>
            <a:off x="560889" y="1059924"/>
            <a:ext cx="10653579" cy="2114596"/>
          </a:xfrm>
        </p:spPr>
        <p:txBody>
          <a:bodyPr/>
          <a:lstStyle/>
          <a:p>
            <a:pPr marL="0" indent="0">
              <a:buNone/>
            </a:pPr>
            <a:r>
              <a:rPr lang="en-US" kern="100" dirty="0">
                <a:effectLst/>
                <a:latin typeface="Aptos" panose="020B0004020202020204" pitchFamily="34" charset="0"/>
                <a:ea typeface="Aptos" panose="020B0004020202020204" pitchFamily="34" charset="0"/>
                <a:cs typeface="Times New Roman" panose="02020603050405020304" pitchFamily="18" charset="0"/>
              </a:rPr>
              <a:t>Congestion control is essential for keeping computer </a:t>
            </a:r>
            <a:r>
              <a:rPr lang="en-US"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networks running smoothly</a:t>
            </a:r>
            <a:r>
              <a:rPr lang="en-US" kern="100" dirty="0">
                <a:effectLst/>
                <a:latin typeface="Aptos" panose="020B0004020202020204" pitchFamily="34" charset="0"/>
                <a:ea typeface="Aptos" panose="020B0004020202020204" pitchFamily="34" charset="0"/>
                <a:cs typeface="Times New Roman" panose="02020603050405020304" pitchFamily="18" charset="0"/>
              </a:rPr>
              <a:t>. It helps </a:t>
            </a:r>
            <a:r>
              <a:rPr lang="en-US"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prevent network overloads </a:t>
            </a:r>
            <a:r>
              <a:rPr lang="en-US" kern="100" dirty="0">
                <a:effectLst/>
                <a:latin typeface="Aptos" panose="020B0004020202020204" pitchFamily="34" charset="0"/>
                <a:ea typeface="Aptos" panose="020B0004020202020204" pitchFamily="34" charset="0"/>
                <a:cs typeface="Times New Roman" panose="02020603050405020304" pitchFamily="18" charset="0"/>
              </a:rPr>
              <a:t>by managing the flow of data, ensuring that information gets where it needs to go without delays</a:t>
            </a:r>
            <a:r>
              <a:rPr lang="en-US"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rPr>
              <a:t> </a:t>
            </a:r>
            <a:r>
              <a:rPr lang="en-US" kern="100" dirty="0">
                <a:effectLst/>
                <a:latin typeface="Aptos" panose="020B0004020202020204" pitchFamily="34" charset="0"/>
                <a:ea typeface="Aptos" panose="020B0004020202020204" pitchFamily="34" charset="0"/>
                <a:cs typeface="Times New Roman" panose="02020603050405020304" pitchFamily="18" charset="0"/>
              </a:rPr>
              <a:t>or loss. Effective congestion control </a:t>
            </a:r>
            <a:r>
              <a:rPr lang="en-US"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improves network performance </a:t>
            </a:r>
            <a:r>
              <a:rPr lang="en-US" kern="100" dirty="0">
                <a:effectLst/>
                <a:latin typeface="Aptos" panose="020B0004020202020204" pitchFamily="34" charset="0"/>
                <a:ea typeface="Aptos" panose="020B0004020202020204" pitchFamily="34" charset="0"/>
                <a:cs typeface="Times New Roman" panose="02020603050405020304" pitchFamily="18" charset="0"/>
              </a:rPr>
              <a:t>and </a:t>
            </a:r>
            <a:r>
              <a:rPr lang="en-US"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reliability</a:t>
            </a:r>
            <a:r>
              <a:rPr lang="en-US" kern="100" dirty="0">
                <a:effectLst/>
                <a:latin typeface="Aptos" panose="020B0004020202020204" pitchFamily="34" charset="0"/>
                <a:ea typeface="Aptos" panose="020B0004020202020204" pitchFamily="34" charset="0"/>
                <a:cs typeface="Times New Roman" panose="02020603050405020304" pitchFamily="18" charset="0"/>
              </a:rPr>
              <a:t>, making sure that users have </a:t>
            </a:r>
            <a:r>
              <a:rPr lang="en-US"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 stable and efficient connection</a:t>
            </a:r>
            <a:r>
              <a:rPr lang="en-US" kern="100" dirty="0">
                <a:effectLst/>
                <a:latin typeface="Aptos" panose="020B0004020202020204" pitchFamily="34" charset="0"/>
                <a:ea typeface="Aptos" panose="020B0004020202020204" pitchFamily="34" charset="0"/>
                <a:cs typeface="Times New Roman" panose="02020603050405020304" pitchFamily="18" charset="0"/>
              </a:rPr>
              <a:t>. By using these techniques, networks can handle high traffic volumes and continue to operate effectively.</a:t>
            </a:r>
          </a:p>
          <a:p>
            <a:pPr marL="0" indent="0">
              <a:buNone/>
            </a:pPr>
            <a:endParaRPr lang="en-US" dirty="0"/>
          </a:p>
        </p:txBody>
      </p:sp>
    </p:spTree>
    <p:extLst>
      <p:ext uri="{BB962C8B-B14F-4D97-AF65-F5344CB8AC3E}">
        <p14:creationId xmlns:p14="http://schemas.microsoft.com/office/powerpoint/2010/main" val="87748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city skyline">
            <a:extLst>
              <a:ext uri="{FF2B5EF4-FFF2-40B4-BE49-F238E27FC236}">
                <a16:creationId xmlns:a16="http://schemas.microsoft.com/office/drawing/2014/main" id="{BB8DF880-FDB1-7D2F-1460-F2A42FE26447}"/>
              </a:ext>
            </a:extLst>
          </p:cNvPr>
          <p:cNvPicPr>
            <a:picLocks noChangeAspect="1"/>
          </p:cNvPicPr>
          <p:nvPr/>
        </p:nvPicPr>
        <p:blipFill>
          <a:blip r:embed="rId2"/>
          <a:srcRect l="18375" r="19591" b="-1"/>
          <a:stretch/>
        </p:blipFill>
        <p:spPr>
          <a:xfrm>
            <a:off x="1" y="10"/>
            <a:ext cx="6373368" cy="6857990"/>
          </a:xfrm>
          <a:prstGeom prst="rect">
            <a:avLst/>
          </a:prstGeom>
        </p:spPr>
      </p:pic>
      <p:sp>
        <p:nvSpPr>
          <p:cNvPr id="2" name="Title 1">
            <a:extLst>
              <a:ext uri="{FF2B5EF4-FFF2-40B4-BE49-F238E27FC236}">
                <a16:creationId xmlns:a16="http://schemas.microsoft.com/office/drawing/2014/main" id="{CA6A7820-9F87-F251-0FCA-5E73776524E1}"/>
              </a:ext>
            </a:extLst>
          </p:cNvPr>
          <p:cNvSpPr>
            <a:spLocks noGrp="1"/>
          </p:cNvSpPr>
          <p:nvPr>
            <p:ph type="title"/>
          </p:nvPr>
        </p:nvSpPr>
        <p:spPr>
          <a:xfrm>
            <a:off x="7123015" y="603504"/>
            <a:ext cx="4361689" cy="1527048"/>
          </a:xfrm>
        </p:spPr>
        <p:txBody>
          <a:bodyPr anchor="b">
            <a:normAutofit/>
          </a:bodyPr>
          <a:lstStyle/>
          <a:p>
            <a:pPr marL="0" marR="0">
              <a:spcBef>
                <a:spcPts val="1800"/>
              </a:spcBef>
              <a:spcAft>
                <a:spcPts val="400"/>
              </a:spcAft>
            </a:pPr>
            <a:r>
              <a:rPr lang="en-US" b="1" kern="100">
                <a:effectLst/>
                <a:latin typeface="Aptos Display" panose="020B0004020202020204" pitchFamily="34" charset="0"/>
                <a:ea typeface="Times New Roman" panose="02020603050405020304" pitchFamily="18" charset="0"/>
                <a:cs typeface="Times New Roman" panose="02020603050405020304" pitchFamily="18" charset="0"/>
              </a:rPr>
              <a:t>What is Congestion?</a:t>
            </a:r>
            <a:br>
              <a:rPr lang="en-US" b="1" kern="100">
                <a:effectLst/>
                <a:latin typeface="Aptos Display" panose="020B0004020202020204" pitchFamily="34" charset="0"/>
                <a:ea typeface="Times New Roman" panose="02020603050405020304" pitchFamily="18"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9AEA7EC7-CD94-FFE1-3A30-9C6109FEB0B3}"/>
              </a:ext>
            </a:extLst>
          </p:cNvPr>
          <p:cNvSpPr>
            <a:spLocks noGrp="1"/>
          </p:cNvSpPr>
          <p:nvPr>
            <p:ph idx="1"/>
          </p:nvPr>
        </p:nvSpPr>
        <p:spPr>
          <a:xfrm>
            <a:off x="7123017" y="2212848"/>
            <a:ext cx="4361688" cy="4096512"/>
          </a:xfrm>
        </p:spPr>
        <p:txBody>
          <a:bodyPr>
            <a:normAutofit/>
          </a:bodyPr>
          <a:lstStyle/>
          <a:p>
            <a:pPr marL="0" indent="0">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Congestion in a computer network happens when there is too much data being sent at the same time, causing the network to slow down. </a:t>
            </a:r>
          </a:p>
          <a:p>
            <a:pPr marL="0" indent="0">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Just like traffic congestion on a busy road, network congestion leads to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delays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sometimes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data loss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When the network can’t handle all the incoming data, it gets “clogged,” making it difficult for information to travel smoothly from one place to another.</a:t>
            </a:r>
          </a:p>
          <a:p>
            <a:pPr marL="0" indent="0">
              <a:buNone/>
            </a:pPr>
            <a:endParaRPr lang="en-US" sz="1800" dirty="0"/>
          </a:p>
        </p:txBody>
      </p:sp>
    </p:spTree>
    <p:extLst>
      <p:ext uri="{BB962C8B-B14F-4D97-AF65-F5344CB8AC3E}">
        <p14:creationId xmlns:p14="http://schemas.microsoft.com/office/powerpoint/2010/main" val="838137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4E96-4DD7-9BA2-CA9A-E1E306766AFA}"/>
              </a:ext>
            </a:extLst>
          </p:cNvPr>
          <p:cNvSpPr>
            <a:spLocks noGrp="1"/>
          </p:cNvSpPr>
          <p:nvPr>
            <p:ph type="title"/>
          </p:nvPr>
        </p:nvSpPr>
        <p:spPr>
          <a:xfrm>
            <a:off x="612649" y="122495"/>
            <a:ext cx="10653578" cy="650432"/>
          </a:xfrm>
        </p:spPr>
        <p:txBody>
          <a:bodyPr>
            <a:normAutofit fontScale="90000"/>
          </a:bodyPr>
          <a:lstStyle/>
          <a:p>
            <a:pPr marL="0" marR="0">
              <a:lnSpc>
                <a:spcPct val="115000"/>
              </a:lnSpc>
              <a:spcBef>
                <a:spcPts val="1800"/>
              </a:spcBef>
              <a:spcAft>
                <a:spcPts val="400"/>
              </a:spcAft>
            </a:pPr>
            <a: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Effects of Congestion Control in Computer Network</a:t>
            </a:r>
            <a:b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00E17AD-8AEC-BF83-09B7-C0E790172E58}"/>
              </a:ext>
            </a:extLst>
          </p:cNvPr>
          <p:cNvSpPr>
            <a:spLocks noGrp="1"/>
          </p:cNvSpPr>
          <p:nvPr>
            <p:ph idx="1"/>
          </p:nvPr>
        </p:nvSpPr>
        <p:spPr>
          <a:xfrm>
            <a:off x="612649" y="921902"/>
            <a:ext cx="10653579" cy="5444392"/>
          </a:xfrm>
        </p:spPr>
        <p:txBody>
          <a:bodyPr>
            <a:normAutofit fontScale="92500"/>
          </a:bodyPr>
          <a:lstStyle/>
          <a:p>
            <a:r>
              <a:rPr lang="en-US" sz="1800" b="1" dirty="0">
                <a:effectLst/>
                <a:latin typeface="Aptos" panose="020B0004020202020204" pitchFamily="34" charset="0"/>
                <a:ea typeface="Aptos" panose="020B0004020202020204" pitchFamily="34" charset="0"/>
                <a:cs typeface="Times New Roman" panose="02020603050405020304" pitchFamily="18" charset="0"/>
              </a:rPr>
              <a:t>Improved Network Stability</a:t>
            </a:r>
            <a:r>
              <a:rPr lang="en-US" sz="1800" dirty="0">
                <a:effectLst/>
                <a:latin typeface="Aptos" panose="020B0004020202020204" pitchFamily="34" charset="0"/>
                <a:ea typeface="Aptos" panose="020B0004020202020204" pitchFamily="34" charset="0"/>
                <a:cs typeface="Times New Roman" panose="02020603050405020304" pitchFamily="18" charset="0"/>
              </a:rPr>
              <a:t>: Congestion control helps keep the network stable by preventing it from getting overloaded</a:t>
            </a:r>
          </a:p>
          <a:p>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Reduced Latency and Packet Loss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Without congestion control,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data transmission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can slow down, causing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delays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and data loss.</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 Congestion control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helps manage traffic better, reducing these delays and ensuring fewer data packets are lost, making data transfer faster and the network more responsive.</a:t>
            </a:r>
          </a:p>
          <a:p>
            <a:r>
              <a:rPr lang="en-US" sz="1800" b="1" kern="100" dirty="0">
                <a:effectLst/>
                <a:latin typeface="Aptos" panose="020B0004020202020204" pitchFamily="34" charset="0"/>
                <a:ea typeface="Aptos" panose="020B0004020202020204" pitchFamily="34" charset="0"/>
                <a:cs typeface="Times New Roman" panose="02020603050405020304" pitchFamily="18" charset="0"/>
              </a:rPr>
              <a:t>Enhanced Throughput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By avoiding congestion, the network can use its resources more effectively. This means more data can be sent in a shorter time, which is important for handling large amounts of data and supporting high-speed applications.</a:t>
            </a:r>
          </a:p>
          <a:p>
            <a:r>
              <a:rPr lang="en-US" sz="1800" b="1" kern="100" dirty="0">
                <a:effectLst/>
                <a:latin typeface="Aptos" panose="020B0004020202020204" pitchFamily="34" charset="0"/>
                <a:ea typeface="Aptos" panose="020B0004020202020204" pitchFamily="34" charset="0"/>
                <a:cs typeface="Times New Roman" panose="02020603050405020304" pitchFamily="18" charset="0"/>
              </a:rPr>
              <a:t>Fairness in Resource Allocation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Congestion control ensures that network resources are shared fairly among users. No single user or application can take up all the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bandwidth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allowing everyone to have a fair share.</a:t>
            </a:r>
          </a:p>
          <a:p>
            <a:r>
              <a:rPr lang="en-US" sz="1800" b="1" kern="100" dirty="0">
                <a:effectLst/>
                <a:latin typeface="Aptos" panose="020B0004020202020204" pitchFamily="34" charset="0"/>
                <a:ea typeface="Aptos" panose="020B0004020202020204" pitchFamily="34" charset="0"/>
                <a:cs typeface="Times New Roman" panose="02020603050405020304" pitchFamily="18" charset="0"/>
              </a:rPr>
              <a:t>Better User Experience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When data flows smoothly and quickly, users have a better experience. Websites, online services, and applications work more reliably and without annoying delays.</a:t>
            </a:r>
          </a:p>
          <a:p>
            <a:r>
              <a:rPr lang="en-US" sz="1800" b="1" kern="100" dirty="0">
                <a:effectLst/>
                <a:latin typeface="Aptos" panose="020B0004020202020204" pitchFamily="34" charset="0"/>
                <a:ea typeface="Aptos" panose="020B0004020202020204" pitchFamily="34" charset="0"/>
                <a:cs typeface="Times New Roman" panose="02020603050405020304" pitchFamily="18" charset="0"/>
              </a:rPr>
              <a:t>Mitigation of Network Congestion Collapse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Without congestion control, a sudden spike in data traffic can overwhelm the network, causing severe congestion and making it almost unusable. Congestion control helps prevent this by managing traffic efficiently and avoiding such critical breakdowns.</a:t>
            </a: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84077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Top view of cubes connected with black lines">
            <a:extLst>
              <a:ext uri="{FF2B5EF4-FFF2-40B4-BE49-F238E27FC236}">
                <a16:creationId xmlns:a16="http://schemas.microsoft.com/office/drawing/2014/main" id="{AAA514DD-0389-B455-D495-CFFCE3BF6BF6}"/>
              </a:ext>
            </a:extLst>
          </p:cNvPr>
          <p:cNvPicPr>
            <a:picLocks noChangeAspect="1"/>
          </p:cNvPicPr>
          <p:nvPr/>
        </p:nvPicPr>
        <p:blipFill>
          <a:blip r:embed="rId2"/>
          <a:srcRect l="28461" r="18539"/>
          <a:stretch/>
        </p:blipFill>
        <p:spPr>
          <a:xfrm>
            <a:off x="7345680" y="10"/>
            <a:ext cx="4846320" cy="6857990"/>
          </a:xfrm>
          <a:prstGeom prst="rect">
            <a:avLst/>
          </a:prstGeom>
        </p:spPr>
      </p:pic>
      <p:sp>
        <p:nvSpPr>
          <p:cNvPr id="2" name="Title 1">
            <a:extLst>
              <a:ext uri="{FF2B5EF4-FFF2-40B4-BE49-F238E27FC236}">
                <a16:creationId xmlns:a16="http://schemas.microsoft.com/office/drawing/2014/main" id="{7551EE29-AF3B-1309-E609-EB9A32659FA6}"/>
              </a:ext>
            </a:extLst>
          </p:cNvPr>
          <p:cNvSpPr>
            <a:spLocks noGrp="1"/>
          </p:cNvSpPr>
          <p:nvPr>
            <p:ph type="title"/>
          </p:nvPr>
        </p:nvSpPr>
        <p:spPr>
          <a:xfrm>
            <a:off x="612648" y="600075"/>
            <a:ext cx="6035040" cy="1529932"/>
          </a:xfrm>
        </p:spPr>
        <p:txBody>
          <a:bodyPr anchor="b">
            <a:normAutofit/>
          </a:bodyPr>
          <a:lstStyle/>
          <a:p>
            <a:pPr marL="0" marR="0">
              <a:spcBef>
                <a:spcPts val="1800"/>
              </a:spcBef>
              <a:spcAft>
                <a:spcPts val="400"/>
              </a:spcAft>
            </a:pPr>
            <a:r>
              <a:rPr lang="en-US" sz="3300" b="1" kern="100" dirty="0">
                <a:effectLst/>
                <a:latin typeface="Aptos Display" panose="020B0004020202020204" pitchFamily="34" charset="0"/>
                <a:ea typeface="Times New Roman" panose="02020603050405020304" pitchFamily="18" charset="0"/>
                <a:cs typeface="Times New Roman" panose="02020603050405020304" pitchFamily="18" charset="0"/>
              </a:rPr>
              <a:t>Congestion Control Algorithms</a:t>
            </a:r>
            <a:br>
              <a:rPr lang="en-US" sz="3300" b="1" kern="100" dirty="0">
                <a:effectLst/>
                <a:latin typeface="Aptos Display" panose="020B0004020202020204" pitchFamily="34" charset="0"/>
                <a:ea typeface="Times New Roman" panose="02020603050405020304" pitchFamily="18" charset="0"/>
                <a:cs typeface="Times New Roman" panose="02020603050405020304" pitchFamily="18" charset="0"/>
              </a:rPr>
            </a:br>
            <a:endParaRPr lang="en-US" sz="3300" dirty="0"/>
          </a:p>
        </p:txBody>
      </p:sp>
      <p:sp>
        <p:nvSpPr>
          <p:cNvPr id="13" name="Content Placeholder 2">
            <a:extLst>
              <a:ext uri="{FF2B5EF4-FFF2-40B4-BE49-F238E27FC236}">
                <a16:creationId xmlns:a16="http://schemas.microsoft.com/office/drawing/2014/main" id="{549A2211-25D1-9744-8FD3-41ACCBBE1C95}"/>
              </a:ext>
            </a:extLst>
          </p:cNvPr>
          <p:cNvSpPr>
            <a:spLocks noGrp="1"/>
          </p:cNvSpPr>
          <p:nvPr>
            <p:ph idx="1"/>
          </p:nvPr>
        </p:nvSpPr>
        <p:spPr>
          <a:xfrm>
            <a:off x="612648" y="2212848"/>
            <a:ext cx="6035040" cy="4096512"/>
          </a:xfrm>
        </p:spPr>
        <p:txBody>
          <a:bodyPr>
            <a:normAutofit/>
          </a:bodyPr>
          <a:lstStyle/>
          <a:p>
            <a:pPr marL="0" marR="0" lvl="0" indent="0">
              <a:lnSpc>
                <a:spcPct val="110000"/>
              </a:lnSpc>
              <a:spcAft>
                <a:spcPts val="800"/>
              </a:spcAft>
              <a:buSzPts val="1000"/>
              <a:buNone/>
              <a:tabLst>
                <a:tab pos="457200" algn="l"/>
              </a:tabLst>
            </a:pPr>
            <a:r>
              <a:rPr lang="en-US" sz="1800" kern="100">
                <a:effectLst/>
                <a:latin typeface="Aptos" panose="020B0004020202020204" pitchFamily="34" charset="0"/>
                <a:ea typeface="Aptos" panose="020B0004020202020204" pitchFamily="34" charset="0"/>
                <a:cs typeface="Times New Roman" panose="02020603050405020304" pitchFamily="18" charset="0"/>
              </a:rPr>
              <a:t>Congestion Control is a mechanism that </a:t>
            </a:r>
            <a:r>
              <a:rPr lang="en-US" sz="1800" b="1" kern="100">
                <a:effectLst/>
                <a:latin typeface="Aptos" panose="020B0004020202020204" pitchFamily="34" charset="0"/>
                <a:ea typeface="Aptos" panose="020B0004020202020204" pitchFamily="34" charset="0"/>
                <a:cs typeface="Times New Roman" panose="02020603050405020304" pitchFamily="18" charset="0"/>
              </a:rPr>
              <a:t>controls the entry of data packets </a:t>
            </a:r>
            <a:r>
              <a:rPr lang="en-US" sz="1800" kern="100">
                <a:effectLst/>
                <a:latin typeface="Aptos" panose="020B0004020202020204" pitchFamily="34" charset="0"/>
                <a:ea typeface="Aptos" panose="020B0004020202020204" pitchFamily="34" charset="0"/>
                <a:cs typeface="Times New Roman" panose="02020603050405020304" pitchFamily="18" charset="0"/>
              </a:rPr>
              <a:t>into the network, enabling a better use of a </a:t>
            </a:r>
            <a:r>
              <a:rPr lang="en-US" sz="1800" b="1" kern="100">
                <a:effectLst/>
                <a:latin typeface="Aptos" panose="020B0004020202020204" pitchFamily="34" charset="0"/>
                <a:ea typeface="Aptos" panose="020B0004020202020204" pitchFamily="34" charset="0"/>
                <a:cs typeface="Times New Roman" panose="02020603050405020304" pitchFamily="18" charset="0"/>
              </a:rPr>
              <a:t>shared network infrastructure </a:t>
            </a:r>
            <a:r>
              <a:rPr lang="en-US" sz="1800" kern="100">
                <a:effectLst/>
                <a:latin typeface="Aptos" panose="020B0004020202020204" pitchFamily="34" charset="0"/>
                <a:ea typeface="Aptos" panose="020B0004020202020204" pitchFamily="34" charset="0"/>
                <a:cs typeface="Times New Roman" panose="02020603050405020304" pitchFamily="18" charset="0"/>
              </a:rPr>
              <a:t>and </a:t>
            </a:r>
            <a:r>
              <a:rPr lang="en-US" sz="1800" b="1" kern="100">
                <a:effectLst/>
                <a:latin typeface="Aptos" panose="020B0004020202020204" pitchFamily="34" charset="0"/>
                <a:ea typeface="Aptos" panose="020B0004020202020204" pitchFamily="34" charset="0"/>
                <a:cs typeface="Times New Roman" panose="02020603050405020304" pitchFamily="18" charset="0"/>
              </a:rPr>
              <a:t>avoiding congestive collapse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p>
          <a:p>
            <a:pPr marL="0" marR="0" lvl="0" indent="0">
              <a:lnSpc>
                <a:spcPct val="110000"/>
              </a:lnSpc>
              <a:spcAft>
                <a:spcPts val="800"/>
              </a:spcAft>
              <a:buSzPts val="1000"/>
              <a:buNone/>
              <a:tabLst>
                <a:tab pos="457200" algn="l"/>
              </a:tabLst>
            </a:pPr>
            <a:r>
              <a:rPr lang="en-US" sz="1800" b="1" kern="100">
                <a:effectLst/>
                <a:latin typeface="Aptos" panose="020B0004020202020204" pitchFamily="34" charset="0"/>
                <a:ea typeface="Aptos" panose="020B0004020202020204" pitchFamily="34" charset="0"/>
                <a:cs typeface="Times New Roman" panose="02020603050405020304" pitchFamily="18" charset="0"/>
              </a:rPr>
              <a:t>Congestive-avoidance algorithms</a:t>
            </a:r>
            <a:r>
              <a:rPr lang="en-US" sz="1800" kern="100">
                <a:effectLst/>
                <a:latin typeface="Aptos" panose="020B0004020202020204" pitchFamily="34" charset="0"/>
                <a:ea typeface="Aptos" panose="020B0004020202020204" pitchFamily="34" charset="0"/>
                <a:cs typeface="Times New Roman" panose="02020603050405020304" pitchFamily="18" charset="0"/>
              </a:rPr>
              <a:t> (CAA) are implemented at the TCP layer as the mechanism to avoid congestive collapse in a network.</a:t>
            </a:r>
          </a:p>
          <a:p>
            <a:pPr marL="0" marR="0" lvl="0" indent="0">
              <a:lnSpc>
                <a:spcPct val="110000"/>
              </a:lnSpc>
              <a:spcAft>
                <a:spcPts val="800"/>
              </a:spcAft>
              <a:buSzPts val="1000"/>
              <a:buNone/>
              <a:tabLst>
                <a:tab pos="457200" algn="l"/>
              </a:tabLst>
            </a:pPr>
            <a:r>
              <a:rPr lang="en-US" sz="1800" kern="100">
                <a:effectLst/>
                <a:latin typeface="Aptos" panose="020B0004020202020204" pitchFamily="34" charset="0"/>
                <a:ea typeface="Aptos" panose="020B0004020202020204" pitchFamily="34" charset="0"/>
                <a:cs typeface="Times New Roman" panose="02020603050405020304" pitchFamily="18" charset="0"/>
              </a:rPr>
              <a:t>There are two congestion control algorithms which are as follows: </a:t>
            </a:r>
          </a:p>
          <a:p>
            <a:pPr lvl="1">
              <a:lnSpc>
                <a:spcPct val="110000"/>
              </a:lnSpc>
            </a:pPr>
            <a:r>
              <a:rPr lang="en-US">
                <a:latin typeface="Aptos" panose="020B0004020202020204" pitchFamily="34" charset="0"/>
              </a:rPr>
              <a:t>Leaky Bucket Algorithm</a:t>
            </a:r>
          </a:p>
          <a:p>
            <a:pPr lvl="1">
              <a:lnSpc>
                <a:spcPct val="110000"/>
              </a:lnSpc>
            </a:pPr>
            <a:r>
              <a:rPr lang="en-US">
                <a:latin typeface="Aptos" panose="020B0004020202020204" pitchFamily="34" charset="0"/>
              </a:rPr>
              <a:t>Token Bucket Algorithm</a:t>
            </a:r>
          </a:p>
        </p:txBody>
      </p:sp>
    </p:spTree>
    <p:extLst>
      <p:ext uri="{BB962C8B-B14F-4D97-AF65-F5344CB8AC3E}">
        <p14:creationId xmlns:p14="http://schemas.microsoft.com/office/powerpoint/2010/main" val="178692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25EC-8D06-458D-B9B4-DA7D9A73330B}"/>
              </a:ext>
            </a:extLst>
          </p:cNvPr>
          <p:cNvSpPr>
            <a:spLocks noGrp="1"/>
          </p:cNvSpPr>
          <p:nvPr>
            <p:ph type="title"/>
          </p:nvPr>
        </p:nvSpPr>
        <p:spPr>
          <a:xfrm>
            <a:off x="276217" y="39682"/>
            <a:ext cx="5175677" cy="624552"/>
          </a:xfrm>
        </p:spPr>
        <p:txBody>
          <a:bodyPr>
            <a:normAutofit fontScale="90000"/>
          </a:bodyPr>
          <a:lstStyle/>
          <a:p>
            <a:pPr marL="0" marR="0">
              <a:lnSpc>
                <a:spcPct val="115000"/>
              </a:lnSpc>
              <a:spcBef>
                <a:spcPts val="800"/>
              </a:spcBef>
              <a:spcAft>
                <a:spcPts val="400"/>
              </a:spcAft>
            </a:pPr>
            <a: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Leaky Bucket Algorithm</a:t>
            </a:r>
            <a:b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3D9C5EF-6B99-89DE-C90C-FC490344AFF0}"/>
              </a:ext>
            </a:extLst>
          </p:cNvPr>
          <p:cNvSpPr>
            <a:spLocks noGrp="1"/>
          </p:cNvSpPr>
          <p:nvPr>
            <p:ph idx="1"/>
          </p:nvPr>
        </p:nvSpPr>
        <p:spPr>
          <a:xfrm>
            <a:off x="276218" y="852891"/>
            <a:ext cx="5305074" cy="3356800"/>
          </a:xfrm>
        </p:spPr>
        <p:txBody>
          <a:bodyPr>
            <a:normAutofit/>
          </a:bodyPr>
          <a:lstStyle/>
          <a:p>
            <a:pPr marL="0" indent="0">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algorithm is used to control the rate at which traffic is sent to the network and shape the burst traffic to a steady traffic stream.</a:t>
            </a:r>
          </a:p>
          <a:p>
            <a:pPr marL="0" indent="0">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leaky bucket algorithm discovers its use in the context of network traffic shaping or rate-limiting. </a:t>
            </a:r>
          </a:p>
          <a:p>
            <a:pPr marL="0" indent="0">
              <a:buNone/>
            </a:pPr>
            <a:r>
              <a:rPr lang="en-US" sz="1800" kern="100" dirty="0">
                <a:latin typeface="Aptos" panose="020B0004020202020204" pitchFamily="34" charset="0"/>
                <a:ea typeface="Aptos" panose="020B0004020202020204" pitchFamily="34" charset="0"/>
                <a:cs typeface="Times New Roman" panose="02020603050405020304" pitchFamily="18" charset="0"/>
              </a:rPr>
              <a:t>Main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disadvantage with the leaky-bucket algorithm is the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inefficient to use of available network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resources. Ie </a:t>
            </a:r>
            <a:r>
              <a:rPr lang="en-US" sz="1800" dirty="0">
                <a:effectLst/>
                <a:latin typeface="Aptos" panose="020B0004020202020204" pitchFamily="34" charset="0"/>
                <a:ea typeface="Aptos" panose="020B0004020202020204" pitchFamily="34" charset="0"/>
                <a:cs typeface="Times New Roman" panose="02020603050405020304" pitchFamily="18" charset="0"/>
              </a:rPr>
              <a:t>large area network resources such as </a:t>
            </a:r>
            <a:r>
              <a:rPr lang="en-US" sz="18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rPr>
              <a:t>bandwidth </a:t>
            </a:r>
            <a:r>
              <a:rPr lang="en-US" sz="1800" dirty="0">
                <a:effectLst/>
                <a:latin typeface="Aptos" panose="020B0004020202020204" pitchFamily="34" charset="0"/>
                <a:ea typeface="Aptos" panose="020B0004020202020204" pitchFamily="34" charset="0"/>
                <a:cs typeface="Times New Roman" panose="02020603050405020304" pitchFamily="18" charset="0"/>
              </a:rPr>
              <a:t>is not being used effectively.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pic>
        <p:nvPicPr>
          <p:cNvPr id="4" name="Picture 3" descr="Leaky Bucket">
            <a:hlinkClick r:id="rId2"/>
            <a:extLst>
              <a:ext uri="{FF2B5EF4-FFF2-40B4-BE49-F238E27FC236}">
                <a16:creationId xmlns:a16="http://schemas.microsoft.com/office/drawing/2014/main" id="{65C547DE-4670-9AE9-D78A-F08BE560EE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57318" y="0"/>
            <a:ext cx="4197350" cy="2876550"/>
          </a:xfrm>
          <a:prstGeom prst="rect">
            <a:avLst/>
          </a:prstGeom>
          <a:noFill/>
          <a:ln>
            <a:noFill/>
          </a:ln>
        </p:spPr>
      </p:pic>
      <p:sp>
        <p:nvSpPr>
          <p:cNvPr id="6" name="TextBox 5">
            <a:extLst>
              <a:ext uri="{FF2B5EF4-FFF2-40B4-BE49-F238E27FC236}">
                <a16:creationId xmlns:a16="http://schemas.microsoft.com/office/drawing/2014/main" id="{243AF017-49D7-15CA-0DD0-1E51ECFE8E86}"/>
              </a:ext>
            </a:extLst>
          </p:cNvPr>
          <p:cNvSpPr txBox="1"/>
          <p:nvPr/>
        </p:nvSpPr>
        <p:spPr>
          <a:xfrm>
            <a:off x="7004648" y="2976113"/>
            <a:ext cx="5048859" cy="2090509"/>
          </a:xfrm>
          <a:prstGeom prst="rect">
            <a:avLst/>
          </a:prstGeom>
          <a:noFill/>
        </p:spPr>
        <p:txBody>
          <a:bodyPr wrap="square">
            <a:spAutoFit/>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Let us consider an example to understand Imagine a bucket with a small hole in the bottom. No matter at what rate water enters the bucket, the outflow is at constant rate.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When the bucket is full with water additional water entering spills over the sides and is lost.</a:t>
            </a:r>
          </a:p>
        </p:txBody>
      </p:sp>
    </p:spTree>
    <p:extLst>
      <p:ext uri="{BB962C8B-B14F-4D97-AF65-F5344CB8AC3E}">
        <p14:creationId xmlns:p14="http://schemas.microsoft.com/office/powerpoint/2010/main" val="48084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4B9C2-84C6-A8EB-3B18-77AB3A15EF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231DF0-7B6A-06A6-4BB7-25DCBEC84C72}"/>
              </a:ext>
            </a:extLst>
          </p:cNvPr>
          <p:cNvSpPr>
            <a:spLocks noGrp="1"/>
          </p:cNvSpPr>
          <p:nvPr>
            <p:ph type="title"/>
          </p:nvPr>
        </p:nvSpPr>
        <p:spPr>
          <a:xfrm>
            <a:off x="276217" y="39682"/>
            <a:ext cx="6055572" cy="624552"/>
          </a:xfrm>
        </p:spPr>
        <p:txBody>
          <a:bodyPr>
            <a:normAutofit fontScale="90000"/>
          </a:bodyPr>
          <a:lstStyle/>
          <a:p>
            <a:pPr marL="0" marR="0">
              <a:lnSpc>
                <a:spcPct val="115000"/>
              </a:lnSpc>
              <a:spcBef>
                <a:spcPts val="800"/>
              </a:spcBef>
              <a:spcAft>
                <a:spcPts val="400"/>
              </a:spcAft>
            </a:pPr>
            <a: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Leaky Bucket Algorithm in details</a:t>
            </a:r>
            <a:b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F2F86D6-FA62-8FD8-B642-ED8E2DFF51C5}"/>
              </a:ext>
            </a:extLst>
          </p:cNvPr>
          <p:cNvSpPr>
            <a:spLocks noGrp="1"/>
          </p:cNvSpPr>
          <p:nvPr>
            <p:ph idx="1"/>
          </p:nvPr>
        </p:nvSpPr>
        <p:spPr>
          <a:xfrm>
            <a:off x="276218" y="852891"/>
            <a:ext cx="5819782" cy="3356800"/>
          </a:xfrm>
        </p:spPr>
        <p:txBody>
          <a:bodyPr>
            <a:normAutofit lnSpcReduction="10000"/>
          </a:bodyPr>
          <a:lstStyle/>
          <a:p>
            <a:pPr marL="0" indent="0">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Suppose we have a bucket in which we are pouring water at random points in time but we have to get water at a fixed rate to achieve this we will make a hole at the bottom of the bucket. This will ensure that the water coming out is at some fixed rate. If the bucket gets full, then we will stop pouring water into it.</a:t>
            </a:r>
          </a:p>
          <a:p>
            <a:pPr marL="0" indent="0">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The </a:t>
            </a:r>
            <a:r>
              <a:rPr lang="en-US" sz="1800" dirty="0">
                <a:solidFill>
                  <a:srgbClr val="00B0F0"/>
                </a:solidFill>
                <a:effectLst/>
                <a:latin typeface="Aptos" panose="020B0004020202020204" pitchFamily="34" charset="0"/>
                <a:ea typeface="Aptos" panose="020B0004020202020204" pitchFamily="34" charset="0"/>
                <a:cs typeface="Times New Roman" panose="02020603050405020304" pitchFamily="18" charset="0"/>
              </a:rPr>
              <a:t>input rate can vary </a:t>
            </a:r>
            <a:r>
              <a:rPr lang="en-US" sz="1800" dirty="0">
                <a:effectLst/>
                <a:latin typeface="Aptos" panose="020B0004020202020204" pitchFamily="34" charset="0"/>
                <a:ea typeface="Aptos" panose="020B0004020202020204" pitchFamily="34" charset="0"/>
                <a:cs typeface="Times New Roman" panose="02020603050405020304" pitchFamily="18" charset="0"/>
              </a:rPr>
              <a:t>but the </a:t>
            </a:r>
            <a:r>
              <a:rPr lang="en-US" sz="1800" dirty="0">
                <a:solidFill>
                  <a:srgbClr val="92D050"/>
                </a:solidFill>
                <a:effectLst/>
                <a:latin typeface="Aptos" panose="020B0004020202020204" pitchFamily="34" charset="0"/>
                <a:ea typeface="Aptos" panose="020B0004020202020204" pitchFamily="34" charset="0"/>
                <a:cs typeface="Times New Roman" panose="02020603050405020304" pitchFamily="18" charset="0"/>
              </a:rPr>
              <a:t>output rate remains constant</a:t>
            </a:r>
            <a:r>
              <a:rPr lang="en-US" sz="1800" dirty="0">
                <a:effectLst/>
                <a:latin typeface="Aptos" panose="020B0004020202020204" pitchFamily="34" charset="0"/>
                <a:ea typeface="Aptos" panose="020B0004020202020204" pitchFamily="34" charset="0"/>
                <a:cs typeface="Times New Roman" panose="02020603050405020304" pitchFamily="18" charset="0"/>
              </a:rPr>
              <a:t>. Similarly, in networking, a technique called leaky bucket can smooth out bursty traffic. Bursty chunks are stored in the bucket and sent out at an average rate. </a:t>
            </a:r>
            <a:endParaRPr lang="en-US" dirty="0"/>
          </a:p>
        </p:txBody>
      </p:sp>
      <p:sp>
        <p:nvSpPr>
          <p:cNvPr id="6" name="TextBox 5">
            <a:extLst>
              <a:ext uri="{FF2B5EF4-FFF2-40B4-BE49-F238E27FC236}">
                <a16:creationId xmlns:a16="http://schemas.microsoft.com/office/drawing/2014/main" id="{B78708E5-7B20-88FA-664C-D0EDAE3041C9}"/>
              </a:ext>
            </a:extLst>
          </p:cNvPr>
          <p:cNvSpPr txBox="1"/>
          <p:nvPr/>
        </p:nvSpPr>
        <p:spPr>
          <a:xfrm>
            <a:off x="276217" y="4406975"/>
            <a:ext cx="11104431" cy="2090509"/>
          </a:xfrm>
          <a:prstGeom prst="rect">
            <a:avLst/>
          </a:prstGeom>
          <a:noFill/>
        </p:spPr>
        <p:txBody>
          <a:bodyPr wrap="square">
            <a:spAutoFit/>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the above figure, we assume that the network has committed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 bandwidth of 3 Mbps for a host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use of the leaky bucket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shapes the input traffic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to make it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conform to this commitment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 the above figure, the host sends a burst of data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at a rate of 12 Mbps for 2s, for a total of 24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Mbits</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of data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host is silent for 5 s and then sends data at a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rate of 2 Mbps for 3 s, for a total of 6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Mbits</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of data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 all, the host has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sent 30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Mbits</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of data in 10 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leaky bucket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smooths out the traffic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by sending out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data at a rate of 3 Mbps during the same 10 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A diagram of a leaky bucket and a few graphs&#10;&#10;AI-generated content may be incorrect.">
            <a:extLst>
              <a:ext uri="{FF2B5EF4-FFF2-40B4-BE49-F238E27FC236}">
                <a16:creationId xmlns:a16="http://schemas.microsoft.com/office/drawing/2014/main" id="{CDFD59B1-5475-EC9D-B521-13AF491E5D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12864" y="52060"/>
            <a:ext cx="5460365" cy="3830320"/>
          </a:xfrm>
          <a:prstGeom prst="rect">
            <a:avLst/>
          </a:prstGeom>
          <a:noFill/>
          <a:ln>
            <a:noFill/>
          </a:ln>
        </p:spPr>
      </p:pic>
    </p:spTree>
    <p:extLst>
      <p:ext uri="{BB962C8B-B14F-4D97-AF65-F5344CB8AC3E}">
        <p14:creationId xmlns:p14="http://schemas.microsoft.com/office/powerpoint/2010/main" val="3468351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56A10-4F02-33B4-8FCB-F6E35619FF5E}"/>
              </a:ext>
            </a:extLst>
          </p:cNvPr>
          <p:cNvSpPr>
            <a:spLocks noGrp="1"/>
          </p:cNvSpPr>
          <p:nvPr>
            <p:ph type="title"/>
          </p:nvPr>
        </p:nvSpPr>
        <p:spPr>
          <a:xfrm>
            <a:off x="474626" y="193231"/>
            <a:ext cx="4502816" cy="710817"/>
          </a:xfrm>
        </p:spPr>
        <p:txBody>
          <a:bodyPr>
            <a:normAutofit fontScale="90000"/>
          </a:bodyPr>
          <a:lstStyle/>
          <a:p>
            <a:pPr marL="0" marR="0">
              <a:lnSpc>
                <a:spcPct val="115000"/>
              </a:lnSpc>
              <a:spcBef>
                <a:spcPts val="800"/>
              </a:spcBef>
              <a:spcAft>
                <a:spcPts val="400"/>
              </a:spcAft>
            </a:pPr>
            <a: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Token Bucket Algorithm</a:t>
            </a:r>
            <a:b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9279514-3352-5A37-FFD4-368E3849E7C3}"/>
              </a:ext>
            </a:extLst>
          </p:cNvPr>
          <p:cNvSpPr>
            <a:spLocks noGrp="1"/>
          </p:cNvSpPr>
          <p:nvPr>
            <p:ph idx="1"/>
          </p:nvPr>
        </p:nvSpPr>
        <p:spPr>
          <a:xfrm>
            <a:off x="552262" y="904048"/>
            <a:ext cx="10653579" cy="1381351"/>
          </a:xfrm>
        </p:spPr>
        <p:txBody>
          <a:bodyPr/>
          <a:lstStyle/>
          <a:p>
            <a:pPr marL="0" indent="0">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Token Bucket algorithm is a popular and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simple method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used in computer networking and telecommunications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for traffic shaping and rate limiting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It is designed to control the amount of data that a system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can send or receive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in some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sort of period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ensuring that the traffic conforms to a specified rate.</a:t>
            </a:r>
          </a:p>
          <a:p>
            <a:pPr marL="0" indent="0">
              <a:buNone/>
            </a:pPr>
            <a:endParaRPr lang="en-US" dirty="0"/>
          </a:p>
        </p:txBody>
      </p:sp>
      <p:sp>
        <p:nvSpPr>
          <p:cNvPr id="5" name="TextBox 4">
            <a:extLst>
              <a:ext uri="{FF2B5EF4-FFF2-40B4-BE49-F238E27FC236}">
                <a16:creationId xmlns:a16="http://schemas.microsoft.com/office/drawing/2014/main" id="{E30C3F29-BB8B-4B9A-6E44-2888BBA1F52C}"/>
              </a:ext>
            </a:extLst>
          </p:cNvPr>
          <p:cNvSpPr txBox="1"/>
          <p:nvPr/>
        </p:nvSpPr>
        <p:spPr>
          <a:xfrm>
            <a:off x="552262" y="2161532"/>
            <a:ext cx="11412576" cy="1032270"/>
          </a:xfrm>
          <a:prstGeom prst="rect">
            <a:avLst/>
          </a:prstGeom>
          <a:noFill/>
        </p:spPr>
        <p:txBody>
          <a:bodyPr wrap="square">
            <a:spAutoFit/>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It refers to traffic control mechanisms that seek to either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differentiate performance based on application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or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network-operator requirements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or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provide predictable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or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guaranteed performance to applications, sessions, or traffic aggregates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It is something that data flow seeks to attain.</a:t>
            </a:r>
          </a:p>
        </p:txBody>
      </p:sp>
      <p:sp>
        <p:nvSpPr>
          <p:cNvPr id="7" name="TextBox 6">
            <a:extLst>
              <a:ext uri="{FF2B5EF4-FFF2-40B4-BE49-F238E27FC236}">
                <a16:creationId xmlns:a16="http://schemas.microsoft.com/office/drawing/2014/main" id="{8AD36011-E088-C2E7-FB4C-0759BBACAC8F}"/>
              </a:ext>
            </a:extLst>
          </p:cNvPr>
          <p:cNvSpPr txBox="1"/>
          <p:nvPr/>
        </p:nvSpPr>
        <p:spPr>
          <a:xfrm>
            <a:off x="321334" y="3459192"/>
            <a:ext cx="6094562" cy="395173"/>
          </a:xfrm>
          <a:prstGeom prst="rect">
            <a:avLst/>
          </a:prstGeom>
          <a:noFill/>
        </p:spPr>
        <p:txBody>
          <a:bodyPr wrap="square">
            <a:spAutoFit/>
          </a:bodyPr>
          <a:lstStyle/>
          <a:p>
            <a:pPr marL="0" marR="0">
              <a:lnSpc>
                <a:spcPct val="115000"/>
              </a:lnSpc>
              <a:spcBef>
                <a:spcPts val="800"/>
              </a:spcBef>
              <a:spcAft>
                <a:spcPts val="400"/>
              </a:spcAft>
            </a:pPr>
            <a:r>
              <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Flow Characteristics of Token Bucket Algorithm</a:t>
            </a:r>
          </a:p>
        </p:txBody>
      </p:sp>
      <p:sp>
        <p:nvSpPr>
          <p:cNvPr id="9" name="TextBox 8">
            <a:extLst>
              <a:ext uri="{FF2B5EF4-FFF2-40B4-BE49-F238E27FC236}">
                <a16:creationId xmlns:a16="http://schemas.microsoft.com/office/drawing/2014/main" id="{71521A62-5E27-8FC4-D65A-5F2DA1057654}"/>
              </a:ext>
            </a:extLst>
          </p:cNvPr>
          <p:cNvSpPr txBox="1"/>
          <p:nvPr/>
        </p:nvSpPr>
        <p:spPr>
          <a:xfrm>
            <a:off x="227162" y="3938056"/>
            <a:ext cx="6094562" cy="1477328"/>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Four types of characteristics are attributed to a flow:</a:t>
            </a:r>
          </a:p>
          <a:p>
            <a:pPr marL="285750" indent="-285750">
              <a:buFont typeface="Arial" panose="020B06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Reliability</a:t>
            </a:r>
          </a:p>
          <a:p>
            <a:pPr marL="285750" indent="-285750">
              <a:buFont typeface="Arial" panose="020B06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Delay</a:t>
            </a:r>
          </a:p>
          <a:p>
            <a:pPr marL="285750" indent="-285750">
              <a:buFont typeface="Arial" panose="020B06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Jitter</a:t>
            </a:r>
          </a:p>
          <a:p>
            <a:pPr marL="285750" indent="-285750">
              <a:buFont typeface="Arial" panose="020B0604020202020204" pitchFamily="34" charset="0"/>
              <a:buChar char="•"/>
            </a:pPr>
            <a:r>
              <a:rPr lang="en-US" dirty="0">
                <a:latin typeface="Aptos" panose="020B0004020202020204" pitchFamily="34" charset="0"/>
                <a:ea typeface="Aptos" panose="020B0004020202020204" pitchFamily="34" charset="0"/>
                <a:cs typeface="Times New Roman" panose="02020603050405020304" pitchFamily="18" charset="0"/>
              </a:rPr>
              <a:t>B</a:t>
            </a:r>
            <a:r>
              <a:rPr lang="en-US" sz="1800" dirty="0">
                <a:effectLst/>
                <a:latin typeface="Aptos" panose="020B0004020202020204" pitchFamily="34" charset="0"/>
                <a:ea typeface="Aptos" panose="020B0004020202020204" pitchFamily="34" charset="0"/>
                <a:cs typeface="Times New Roman" panose="02020603050405020304" pitchFamily="18" charset="0"/>
              </a:rPr>
              <a:t>andwidth</a:t>
            </a:r>
            <a:endParaRPr lang="en-US" dirty="0"/>
          </a:p>
        </p:txBody>
      </p:sp>
      <p:pic>
        <p:nvPicPr>
          <p:cNvPr id="10" name="Picture 9" descr="Blank-diagram-(6)">
            <a:extLst>
              <a:ext uri="{FF2B5EF4-FFF2-40B4-BE49-F238E27FC236}">
                <a16:creationId xmlns:a16="http://schemas.microsoft.com/office/drawing/2014/main" id="{25AC1A7C-62AE-816A-1203-7F2DE9895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21238" y="3542883"/>
            <a:ext cx="5943600" cy="2203450"/>
          </a:xfrm>
          <a:prstGeom prst="rect">
            <a:avLst/>
          </a:prstGeom>
          <a:noFill/>
          <a:ln>
            <a:noFill/>
          </a:ln>
        </p:spPr>
      </p:pic>
    </p:spTree>
    <p:extLst>
      <p:ext uri="{BB962C8B-B14F-4D97-AF65-F5344CB8AC3E}">
        <p14:creationId xmlns:p14="http://schemas.microsoft.com/office/powerpoint/2010/main" val="228968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6C615-99A4-477E-BF98-C1CA63B72B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F051EB-FC29-5B19-8485-875EAD6FE5CC}"/>
              </a:ext>
            </a:extLst>
          </p:cNvPr>
          <p:cNvSpPr>
            <a:spLocks noGrp="1"/>
          </p:cNvSpPr>
          <p:nvPr>
            <p:ph type="title"/>
          </p:nvPr>
        </p:nvSpPr>
        <p:spPr>
          <a:xfrm>
            <a:off x="552262" y="28327"/>
            <a:ext cx="4502816" cy="541763"/>
          </a:xfrm>
        </p:spPr>
        <p:txBody>
          <a:bodyPr>
            <a:normAutofit fontScale="90000"/>
          </a:bodyPr>
          <a:lstStyle/>
          <a:p>
            <a:pPr marL="0" marR="0">
              <a:lnSpc>
                <a:spcPct val="115000"/>
              </a:lnSpc>
              <a:spcBef>
                <a:spcPts val="800"/>
              </a:spcBef>
              <a:spcAft>
                <a:spcPts val="400"/>
              </a:spcAft>
            </a:pPr>
            <a: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Token Bucket Algorithm</a:t>
            </a:r>
            <a:b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54055063-27B7-B1CC-099B-D9DA2DE91128}"/>
              </a:ext>
            </a:extLst>
          </p:cNvPr>
          <p:cNvSpPr txBox="1"/>
          <p:nvPr/>
        </p:nvSpPr>
        <p:spPr>
          <a:xfrm>
            <a:off x="450816" y="629150"/>
            <a:ext cx="5561795" cy="428835"/>
          </a:xfrm>
          <a:prstGeom prst="rect">
            <a:avLst/>
          </a:prstGeom>
          <a:noFill/>
        </p:spPr>
        <p:txBody>
          <a:bodyPr wrap="square">
            <a:spAutoFit/>
          </a:bodyPr>
          <a:lstStyle/>
          <a:p>
            <a:pPr marL="0" marR="0">
              <a:lnSpc>
                <a:spcPct val="115000"/>
              </a:lnSpc>
              <a:spcAft>
                <a:spcPts val="800"/>
              </a:spcAft>
            </a:pPr>
            <a:r>
              <a:rPr lang="en-US" sz="2000" b="1" dirty="0">
                <a:solidFill>
                  <a:srgbClr val="00B0F0"/>
                </a:solidFill>
                <a:effectLst/>
                <a:latin typeface="Aptos" panose="020B0004020202020204" pitchFamily="34" charset="0"/>
                <a:ea typeface="Aptos" panose="020B0004020202020204" pitchFamily="34" charset="0"/>
                <a:cs typeface="Times New Roman" panose="02020603050405020304" pitchFamily="18" charset="0"/>
              </a:rPr>
              <a:t>Characteristics of Token Bucket Algorithm</a:t>
            </a:r>
            <a:endParaRPr lang="en-US" b="1" kern="100" dirty="0">
              <a:solidFill>
                <a:srgbClr val="00B0F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ECD85488-415F-92DA-A2B4-CD6C24D3A0B4}"/>
              </a:ext>
            </a:extLst>
          </p:cNvPr>
          <p:cNvSpPr txBox="1"/>
          <p:nvPr/>
        </p:nvSpPr>
        <p:spPr>
          <a:xfrm>
            <a:off x="450816" y="1184368"/>
            <a:ext cx="5891670" cy="2650662"/>
          </a:xfrm>
          <a:prstGeom prst="rect">
            <a:avLst/>
          </a:prstGeom>
          <a:noFill/>
        </p:spPr>
        <p:txBody>
          <a:bodyPr wrap="square">
            <a:spAutoFit/>
          </a:bodyPr>
          <a:lstStyle/>
          <a:p>
            <a:pPr marL="0" marR="0">
              <a:lnSpc>
                <a:spcPct val="115000"/>
              </a:lnSpc>
              <a:spcBef>
                <a:spcPts val="400"/>
              </a:spcBef>
              <a:spcAft>
                <a:spcPts val="200"/>
              </a:spcAft>
            </a:pPr>
            <a:r>
              <a:rPr lang="en-US" sz="1800" b="1" i="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Reliability</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It implies packet reached or not, information lost or not. Lack of reliability means losing a packet or acknowledgement, which entails re-transmission. Reliability requirements may differ from program to program. For example, it is more important that electronic mail, file transfer and internet access have reliable transmissions than telephony or audio conferencing.</a:t>
            </a:r>
          </a:p>
        </p:txBody>
      </p:sp>
      <p:sp>
        <p:nvSpPr>
          <p:cNvPr id="15" name="TextBox 14">
            <a:extLst>
              <a:ext uri="{FF2B5EF4-FFF2-40B4-BE49-F238E27FC236}">
                <a16:creationId xmlns:a16="http://schemas.microsoft.com/office/drawing/2014/main" id="{5CAD8A0C-02C7-2F0B-461D-DCC91D30D02E}"/>
              </a:ext>
            </a:extLst>
          </p:cNvPr>
          <p:cNvSpPr txBox="1"/>
          <p:nvPr/>
        </p:nvSpPr>
        <p:spPr>
          <a:xfrm>
            <a:off x="6646824" y="1283531"/>
            <a:ext cx="5456036" cy="2013565"/>
          </a:xfrm>
          <a:prstGeom prst="rect">
            <a:avLst/>
          </a:prstGeom>
          <a:noFill/>
        </p:spPr>
        <p:txBody>
          <a:bodyPr wrap="square">
            <a:spAutoFit/>
          </a:bodyPr>
          <a:lstStyle/>
          <a:p>
            <a:pPr marL="0" marR="0">
              <a:lnSpc>
                <a:spcPct val="115000"/>
              </a:lnSpc>
              <a:spcBef>
                <a:spcPts val="400"/>
              </a:spcBef>
              <a:spcAft>
                <a:spcPts val="200"/>
              </a:spcAft>
            </a:pPr>
            <a:r>
              <a:rPr lang="en-US" sz="1800" b="1" i="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Delay</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It denotes source-to-destination delay. Different applications can tolerate delay in different degrees. Telephony, audio conferencing, video conferencing, and remote log-in need minimum delay, while delay in file transfer or e-mail is less important.</a:t>
            </a:r>
          </a:p>
        </p:txBody>
      </p:sp>
      <p:sp>
        <p:nvSpPr>
          <p:cNvPr id="17" name="TextBox 16">
            <a:extLst>
              <a:ext uri="{FF2B5EF4-FFF2-40B4-BE49-F238E27FC236}">
                <a16:creationId xmlns:a16="http://schemas.microsoft.com/office/drawing/2014/main" id="{A29E439F-F0CC-FA6C-AFE0-4F895C5750C9}"/>
              </a:ext>
            </a:extLst>
          </p:cNvPr>
          <p:cNvSpPr txBox="1"/>
          <p:nvPr/>
        </p:nvSpPr>
        <p:spPr>
          <a:xfrm>
            <a:off x="450816" y="3961413"/>
            <a:ext cx="6094562" cy="2650662"/>
          </a:xfrm>
          <a:prstGeom prst="rect">
            <a:avLst/>
          </a:prstGeom>
          <a:noFill/>
        </p:spPr>
        <p:txBody>
          <a:bodyPr wrap="square">
            <a:spAutoFit/>
          </a:bodyPr>
          <a:lstStyle/>
          <a:p>
            <a:pPr marL="0" marR="0">
              <a:lnSpc>
                <a:spcPct val="115000"/>
              </a:lnSpc>
              <a:spcBef>
                <a:spcPts val="400"/>
              </a:spcBef>
              <a:spcAft>
                <a:spcPts val="200"/>
              </a:spcAft>
            </a:pPr>
            <a:r>
              <a:rPr lang="en-US" sz="1800" b="1" i="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Jitter</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Jitter is the variation in delay for packets belonging in same flow. High jitter means the difference between delays is large; low jitter means the variation is small. For example, if packets 0,1,2,3s arrive at 6,7,8,9s it represents same delay. Jitter would signify that packets departed at 0,1,2,3s reach destination at 4,6,10,15s. Audio and video applications don't allow jitter.</a:t>
            </a:r>
          </a:p>
        </p:txBody>
      </p:sp>
      <p:sp>
        <p:nvSpPr>
          <p:cNvPr id="19" name="TextBox 18">
            <a:extLst>
              <a:ext uri="{FF2B5EF4-FFF2-40B4-BE49-F238E27FC236}">
                <a16:creationId xmlns:a16="http://schemas.microsoft.com/office/drawing/2014/main" id="{52D618A8-E644-C3B2-EACC-9B69EF4BDDAA}"/>
              </a:ext>
            </a:extLst>
          </p:cNvPr>
          <p:cNvSpPr txBox="1"/>
          <p:nvPr/>
        </p:nvSpPr>
        <p:spPr>
          <a:xfrm>
            <a:off x="6545378" y="3961413"/>
            <a:ext cx="5456036" cy="2013565"/>
          </a:xfrm>
          <a:prstGeom prst="rect">
            <a:avLst/>
          </a:prstGeom>
          <a:noFill/>
        </p:spPr>
        <p:txBody>
          <a:bodyPr wrap="square">
            <a:spAutoFit/>
          </a:bodyPr>
          <a:lstStyle/>
          <a:p>
            <a:pPr marL="0" marR="0">
              <a:lnSpc>
                <a:spcPct val="115000"/>
              </a:lnSpc>
              <a:spcBef>
                <a:spcPts val="400"/>
              </a:spcBef>
              <a:spcAft>
                <a:spcPts val="200"/>
              </a:spcAft>
            </a:pPr>
            <a:r>
              <a:rPr lang="en-US" sz="1800" b="1" i="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Bandwidth</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Different applications need different bandwidths. In video conferencing we need to send millions of bits per second to refresh a color screen while the total number of bits in an e-mail may not reach even a million.</a:t>
            </a:r>
          </a:p>
        </p:txBody>
      </p:sp>
    </p:spTree>
    <p:extLst>
      <p:ext uri="{BB962C8B-B14F-4D97-AF65-F5344CB8AC3E}">
        <p14:creationId xmlns:p14="http://schemas.microsoft.com/office/powerpoint/2010/main" val="321758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4F1EC-AF60-A599-E585-4346A81424AF}"/>
              </a:ext>
            </a:extLst>
          </p:cNvPr>
          <p:cNvSpPr>
            <a:spLocks noGrp="1"/>
          </p:cNvSpPr>
          <p:nvPr>
            <p:ph type="title"/>
          </p:nvPr>
        </p:nvSpPr>
        <p:spPr>
          <a:xfrm>
            <a:off x="431493" y="44857"/>
            <a:ext cx="6322990" cy="503783"/>
          </a:xfrm>
        </p:spPr>
        <p:txBody>
          <a:bodyPr>
            <a:normAutofit fontScale="90000"/>
          </a:bodyPr>
          <a:lstStyle/>
          <a:p>
            <a:r>
              <a:rPr lang="en-US" b="1" kern="10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Need for Token Bucket Algorithm</a:t>
            </a:r>
            <a:br>
              <a:rPr lang="en-US" sz="1800" b="1" kern="10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br>
            <a:endParaRPr lang="en-US" dirty="0"/>
          </a:p>
        </p:txBody>
      </p:sp>
      <p:graphicFrame>
        <p:nvGraphicFramePr>
          <p:cNvPr id="15" name="Content Placeholder 2">
            <a:extLst>
              <a:ext uri="{FF2B5EF4-FFF2-40B4-BE49-F238E27FC236}">
                <a16:creationId xmlns:a16="http://schemas.microsoft.com/office/drawing/2014/main" id="{0E9AB559-3979-1835-4018-0F9960683EDF}"/>
              </a:ext>
            </a:extLst>
          </p:cNvPr>
          <p:cNvGraphicFramePr>
            <a:graphicFrameLocks noGrp="1"/>
          </p:cNvGraphicFramePr>
          <p:nvPr>
            <p:ph idx="1"/>
            <p:extLst>
              <p:ext uri="{D42A27DB-BD31-4B8C-83A1-F6EECF244321}">
                <p14:modId xmlns:p14="http://schemas.microsoft.com/office/powerpoint/2010/main" val="3522719220"/>
              </p:ext>
            </p:extLst>
          </p:nvPr>
        </p:nvGraphicFramePr>
        <p:xfrm>
          <a:off x="612476" y="1147313"/>
          <a:ext cx="10481094" cy="3071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078497"/>
      </p:ext>
    </p:extLst>
  </p:cSld>
  <p:clrMapOvr>
    <a:masterClrMapping/>
  </p:clrMapOvr>
</p:sld>
</file>

<file path=ppt/theme/theme1.xml><?xml version="1.0" encoding="utf-8"?>
<a:theme xmlns:a="http://schemas.openxmlformats.org/drawingml/2006/main" name="VanillaVTI">
  <a:themeElements>
    <a:clrScheme name="AnalogousFromRegularSeed_2SEEDS">
      <a:dk1>
        <a:srgbClr val="000000"/>
      </a:dk1>
      <a:lt1>
        <a:srgbClr val="FFFFFF"/>
      </a:lt1>
      <a:dk2>
        <a:srgbClr val="1B2430"/>
      </a:dk2>
      <a:lt2>
        <a:srgbClr val="F0F1F3"/>
      </a:lt2>
      <a:accent1>
        <a:srgbClr val="B89734"/>
      </a:accent1>
      <a:accent2>
        <a:srgbClr val="CA7346"/>
      </a:accent2>
      <a:accent3>
        <a:srgbClr val="97AA3B"/>
      </a:accent3>
      <a:accent4>
        <a:srgbClr val="3495B8"/>
      </a:accent4>
      <a:accent5>
        <a:srgbClr val="4670CA"/>
      </a:accent5>
      <a:accent6>
        <a:srgbClr val="4A3EBB"/>
      </a:accent6>
      <a:hlink>
        <a:srgbClr val="3F5FB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242</TotalTime>
  <Words>1867</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Neue Haas Grotesk Text Pro</vt:lpstr>
      <vt:lpstr>Symbol</vt:lpstr>
      <vt:lpstr>VanillaVTI</vt:lpstr>
      <vt:lpstr>Congestion Control in Computer Networks</vt:lpstr>
      <vt:lpstr>What is Congestion? </vt:lpstr>
      <vt:lpstr>Effects of Congestion Control in Computer Network </vt:lpstr>
      <vt:lpstr>Congestion Control Algorithms </vt:lpstr>
      <vt:lpstr>Leaky Bucket Algorithm </vt:lpstr>
      <vt:lpstr>Leaky Bucket Algorithm in details </vt:lpstr>
      <vt:lpstr>Token Bucket Algorithm </vt:lpstr>
      <vt:lpstr>Token Bucket Algorithm </vt:lpstr>
      <vt:lpstr>Need for Token Bucket Algorithm </vt:lpstr>
      <vt:lpstr>Disadvantages of Token Bucket Algorithm </vt:lpstr>
      <vt:lpstr>Difference between Leaky and Token buckets </vt:lpstr>
      <vt:lpstr>Advantages of Congestion Control </vt:lpstr>
      <vt:lpstr>Disadvantages of Congestion Control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Comba</dc:creator>
  <cp:lastModifiedBy>Kevin Comba</cp:lastModifiedBy>
  <cp:revision>2</cp:revision>
  <dcterms:created xsi:type="dcterms:W3CDTF">2025-02-19T08:12:38Z</dcterms:created>
  <dcterms:modified xsi:type="dcterms:W3CDTF">2025-02-26T15:00:32Z</dcterms:modified>
</cp:coreProperties>
</file>