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6" autoAdjust="0"/>
    <p:restoredTop sz="95189" autoAdjust="0"/>
  </p:normalViewPr>
  <p:slideViewPr>
    <p:cSldViewPr snapToGrid="0">
      <p:cViewPr varScale="1">
        <p:scale>
          <a:sx n="111" d="100"/>
          <a:sy n="111" d="100"/>
        </p:scale>
        <p:origin x="30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AA2A1-B2C7-53B3-78BC-17350BE04B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ADEE0D-32E2-64C9-5B58-2DEB9E2C73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101C6C-1AD3-E668-FAA1-B591EF72E542}"/>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5" name="Footer Placeholder 4">
            <a:extLst>
              <a:ext uri="{FF2B5EF4-FFF2-40B4-BE49-F238E27FC236}">
                <a16:creationId xmlns:a16="http://schemas.microsoft.com/office/drawing/2014/main" id="{BA781F38-B60B-D6F9-893E-A51F51466D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251A25-4212-D4D2-D13C-42F16E6BE7D7}"/>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08082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746F3-FDA4-755F-20B9-4E0BB69EE62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2C3135-EACF-6DD2-A4BD-CCE7F11523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F234C-98A5-1326-BAD3-D070F172702D}"/>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5" name="Footer Placeholder 4">
            <a:extLst>
              <a:ext uri="{FF2B5EF4-FFF2-40B4-BE49-F238E27FC236}">
                <a16:creationId xmlns:a16="http://schemas.microsoft.com/office/drawing/2014/main" id="{53E83797-3260-9A4C-6836-3EFBC1D112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19AA4-64AD-9E98-0F31-88A0F3D6224F}"/>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2117589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D18C4A-F076-7AA6-F6A3-DBCFBA2927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1DEBF3-E332-F20E-5E02-FF11B3C03D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3DDC83-2C2B-9A7D-42F3-E7ABB3DC9BC0}"/>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5" name="Footer Placeholder 4">
            <a:extLst>
              <a:ext uri="{FF2B5EF4-FFF2-40B4-BE49-F238E27FC236}">
                <a16:creationId xmlns:a16="http://schemas.microsoft.com/office/drawing/2014/main" id="{82A122AD-5B7E-A27D-7D5A-5E62C8FB2F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7534D4-8EFA-7159-33AA-16ABF9728A92}"/>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8097528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D0B21-D799-6B37-2C4A-AE373CB80E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5BF3DA-C63A-3524-2290-6266C71EFA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37A90-D17B-30F6-1086-D61C48D0DDF4}"/>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5" name="Footer Placeholder 4">
            <a:extLst>
              <a:ext uri="{FF2B5EF4-FFF2-40B4-BE49-F238E27FC236}">
                <a16:creationId xmlns:a16="http://schemas.microsoft.com/office/drawing/2014/main" id="{D603CA4D-C8E8-EEBB-479C-888D7E2149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BA412E-21A0-4661-5C3C-DE59D97DF2F7}"/>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461812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26F04-625E-8817-2A4C-5DBFA03F4E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FD2CE0-498B-1E6E-05DF-B5A56A8E682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A9BD06-91F4-E57C-ED90-862D343726B0}"/>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5" name="Footer Placeholder 4">
            <a:extLst>
              <a:ext uri="{FF2B5EF4-FFF2-40B4-BE49-F238E27FC236}">
                <a16:creationId xmlns:a16="http://schemas.microsoft.com/office/drawing/2014/main" id="{8E5CC446-547F-B5AB-CFE8-C6E979B474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0228BB-2B1B-12F1-5A39-39C78634ED56}"/>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741589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6A8BB-68E3-FD44-7251-4FE3686EA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E364CB-2462-2303-AEDC-E19FBC334D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9E6AD2B-6655-F11F-C239-A2BB8F57EF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10A7F5C-D1B8-23F0-07FB-612047780B3D}"/>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6" name="Footer Placeholder 5">
            <a:extLst>
              <a:ext uri="{FF2B5EF4-FFF2-40B4-BE49-F238E27FC236}">
                <a16:creationId xmlns:a16="http://schemas.microsoft.com/office/drawing/2014/main" id="{F64F3F4C-06BF-85B1-2245-4765B706A6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A840EC-CFE7-D592-DCA3-41F85C8D2926}"/>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887934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40210-B359-405D-B5AB-6D0F0E160E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417DB4-468F-3EC1-71DC-87CDA3EACF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D024CA2-88FB-6F37-B6B5-194C5B0992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9CD8E6-86F1-C274-80BC-08098D0E90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4C2D87-2E8C-C5E8-38C2-91A7B21408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E7071-759A-458A-15D9-6D1C0AF601AE}"/>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8" name="Footer Placeholder 7">
            <a:extLst>
              <a:ext uri="{FF2B5EF4-FFF2-40B4-BE49-F238E27FC236}">
                <a16:creationId xmlns:a16="http://schemas.microsoft.com/office/drawing/2014/main" id="{0E0CCED3-2C86-F831-01ED-2CB540C1BA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6D11ED9-EA79-3999-FE31-46CDCD3E0D1D}"/>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036839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493F6-A62D-758A-BEDF-FA7E8324051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98D2E5-1F92-C82F-5F8B-8701C9A0C0C8}"/>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4" name="Footer Placeholder 3">
            <a:extLst>
              <a:ext uri="{FF2B5EF4-FFF2-40B4-BE49-F238E27FC236}">
                <a16:creationId xmlns:a16="http://schemas.microsoft.com/office/drawing/2014/main" id="{8970D07A-F90F-76F7-A1C6-A4ED98D2323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13ACB8-252E-9A7F-7439-8FFAD56AA262}"/>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07572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EBB431-9176-906F-750B-7137EE2F7848}"/>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3" name="Footer Placeholder 2">
            <a:extLst>
              <a:ext uri="{FF2B5EF4-FFF2-40B4-BE49-F238E27FC236}">
                <a16:creationId xmlns:a16="http://schemas.microsoft.com/office/drawing/2014/main" id="{DEB154BC-DB0F-5E0D-112D-347AD13D7F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D5753F-2253-B857-EA55-983C8F89F306}"/>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524661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7AE8A-182C-B545-1D80-E6D56F6F61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D58880-7CC8-1235-CB2A-B09978F7BC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BFE0E7-C058-0026-2517-2B018064AA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4E58E6-96D1-9E5F-A673-48C92689C01F}"/>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6" name="Footer Placeholder 5">
            <a:extLst>
              <a:ext uri="{FF2B5EF4-FFF2-40B4-BE49-F238E27FC236}">
                <a16:creationId xmlns:a16="http://schemas.microsoft.com/office/drawing/2014/main" id="{18CF56D3-0F9E-F1F6-ABE3-1922D13073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BCD452-A834-21F8-5289-2FB897B98F6A}"/>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1312644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79261-06CD-97F6-A2CB-2FF8949AF1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31C9EF-BDAD-8C99-8A00-ED45940C2A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2E43B0-5EAB-3C33-EFEE-5F084A3B8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6C31F4-F50C-516C-B844-3BAF683A785E}"/>
              </a:ext>
            </a:extLst>
          </p:cNvPr>
          <p:cNvSpPr>
            <a:spLocks noGrp="1"/>
          </p:cNvSpPr>
          <p:nvPr>
            <p:ph type="dt" sz="half" idx="10"/>
          </p:nvPr>
        </p:nvSpPr>
        <p:spPr/>
        <p:txBody>
          <a:bodyPr/>
          <a:lstStyle/>
          <a:p>
            <a:fld id="{BB2AEA44-A8F9-4E90-A540-73BE84D884D6}" type="datetimeFigureOut">
              <a:rPr lang="en-US" smtClean="0"/>
              <a:t>2/18/2025</a:t>
            </a:fld>
            <a:endParaRPr lang="en-US"/>
          </a:p>
        </p:txBody>
      </p:sp>
      <p:sp>
        <p:nvSpPr>
          <p:cNvPr id="6" name="Footer Placeholder 5">
            <a:extLst>
              <a:ext uri="{FF2B5EF4-FFF2-40B4-BE49-F238E27FC236}">
                <a16:creationId xmlns:a16="http://schemas.microsoft.com/office/drawing/2014/main" id="{D7CD008E-8A76-04A8-76AC-C5B63E0A08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259943-0D1D-A349-968B-C37224B2F240}"/>
              </a:ext>
            </a:extLst>
          </p:cNvPr>
          <p:cNvSpPr>
            <a:spLocks noGrp="1"/>
          </p:cNvSpPr>
          <p:nvPr>
            <p:ph type="sldNum" sz="quarter" idx="12"/>
          </p:nvPr>
        </p:nvSpPr>
        <p:spPr/>
        <p:txBody>
          <a:bodyPr/>
          <a:lstStyle/>
          <a:p>
            <a:fld id="{3CCA8093-B92B-454F-8CE0-805B37485AD1}" type="slidenum">
              <a:rPr lang="en-US" smtClean="0"/>
              <a:t>‹#›</a:t>
            </a:fld>
            <a:endParaRPr lang="en-US"/>
          </a:p>
        </p:txBody>
      </p:sp>
    </p:spTree>
    <p:extLst>
      <p:ext uri="{BB962C8B-B14F-4D97-AF65-F5344CB8AC3E}">
        <p14:creationId xmlns:p14="http://schemas.microsoft.com/office/powerpoint/2010/main" val="36571128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05549B-DA2C-9D83-212D-FB1BD2F39B3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EE68D1A-6FB5-9466-68C0-E3FD113AA6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516A52-A41A-784D-0421-D06E9D5ADA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B2AEA44-A8F9-4E90-A540-73BE84D884D6}" type="datetimeFigureOut">
              <a:rPr lang="en-US" smtClean="0"/>
              <a:t>2/18/2025</a:t>
            </a:fld>
            <a:endParaRPr lang="en-US"/>
          </a:p>
        </p:txBody>
      </p:sp>
      <p:sp>
        <p:nvSpPr>
          <p:cNvPr id="5" name="Footer Placeholder 4">
            <a:extLst>
              <a:ext uri="{FF2B5EF4-FFF2-40B4-BE49-F238E27FC236}">
                <a16:creationId xmlns:a16="http://schemas.microsoft.com/office/drawing/2014/main" id="{89A2CBA7-31F0-1D7C-8A90-EEBD611E1D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EBB825E-F754-EFB8-0C53-F8A720231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CA8093-B92B-454F-8CE0-805B37485AD1}" type="slidenum">
              <a:rPr lang="en-US" smtClean="0"/>
              <a:t>‹#›</a:t>
            </a:fld>
            <a:endParaRPr lang="en-US"/>
          </a:p>
        </p:txBody>
      </p:sp>
    </p:spTree>
    <p:extLst>
      <p:ext uri="{BB962C8B-B14F-4D97-AF65-F5344CB8AC3E}">
        <p14:creationId xmlns:p14="http://schemas.microsoft.com/office/powerpoint/2010/main" val="10923258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CA06CD6-90CA-4C45-856C-6771339E1E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alpha val="10000"/>
            </a:schemeClr>
          </a:solidFill>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E6C6C5-FC0D-0E36-5B3A-C937F4634044}"/>
              </a:ext>
            </a:extLst>
          </p:cNvPr>
          <p:cNvSpPr>
            <a:spLocks noGrp="1"/>
          </p:cNvSpPr>
          <p:nvPr>
            <p:ph type="ctrTitle"/>
          </p:nvPr>
        </p:nvSpPr>
        <p:spPr>
          <a:xfrm>
            <a:off x="838200" y="963507"/>
            <a:ext cx="3494362" cy="4930986"/>
          </a:xfrm>
        </p:spPr>
        <p:txBody>
          <a:bodyPr vert="horz" lIns="91440" tIns="45720" rIns="91440" bIns="45720" rtlCol="0" anchor="ctr">
            <a:normAutofit/>
          </a:bodyPr>
          <a:lstStyle/>
          <a:p>
            <a:pPr algn="r"/>
            <a:r>
              <a:rPr lang="en-US" sz="4400" kern="1200">
                <a:solidFill>
                  <a:schemeClr val="accent1"/>
                </a:solidFill>
                <a:latin typeface="+mj-lt"/>
                <a:ea typeface="+mj-ea"/>
                <a:cs typeface="+mj-cs"/>
              </a:rPr>
              <a:t>Constructivist Research Philosophy in Computer Science</a:t>
            </a:r>
          </a:p>
        </p:txBody>
      </p:sp>
      <p:cxnSp>
        <p:nvCxnSpPr>
          <p:cNvPr id="11" name="Straight Connector 10">
            <a:extLst>
              <a:ext uri="{FF2B5EF4-FFF2-40B4-BE49-F238E27FC236}">
                <a16:creationId xmlns:a16="http://schemas.microsoft.com/office/drawing/2014/main" id="{5021601D-2758-4B15-A31C-FDA184C51B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2057400"/>
            <a:ext cx="0" cy="2743200"/>
          </a:xfrm>
          <a:prstGeom prst="line">
            <a:avLst/>
          </a:prstGeom>
          <a:ln w="19050">
            <a:solidFill>
              <a:schemeClr val="tx1">
                <a:lumMod val="85000"/>
                <a:lumOff val="15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F524993-9963-0E6C-B02E-6C581DD09D43}"/>
              </a:ext>
            </a:extLst>
          </p:cNvPr>
          <p:cNvSpPr>
            <a:spLocks noGrp="1"/>
          </p:cNvSpPr>
          <p:nvPr>
            <p:ph type="subTitle" idx="1"/>
          </p:nvPr>
        </p:nvSpPr>
        <p:spPr>
          <a:xfrm>
            <a:off x="4976030" y="963507"/>
            <a:ext cx="6250940" cy="2304627"/>
          </a:xfrm>
        </p:spPr>
        <p:txBody>
          <a:bodyPr vert="horz" lIns="91440" tIns="45720" rIns="91440" bIns="45720" rtlCol="0" anchor="b">
            <a:normAutofit/>
          </a:bodyPr>
          <a:lstStyle/>
          <a:p>
            <a:pPr indent="-228600" algn="l">
              <a:buFont typeface="Arial" panose="020B0604020202020204" pitchFamily="34" charset="0"/>
              <a:buChar char="•"/>
            </a:pPr>
            <a:r>
              <a:rPr lang="en-US" sz="2000" dirty="0"/>
              <a:t>Research Design, Data Collection, and Analysis Methods</a:t>
            </a:r>
          </a:p>
          <a:p>
            <a:pPr indent="-228600" algn="l">
              <a:buFont typeface="Arial" panose="020B0604020202020204" pitchFamily="34" charset="0"/>
              <a:buChar char="•"/>
            </a:pPr>
            <a:endParaRPr lang="en-US" sz="2000" dirty="0"/>
          </a:p>
          <a:p>
            <a:pPr indent="-228600" algn="l">
              <a:buFont typeface="Arial" panose="020B0604020202020204" pitchFamily="34" charset="0"/>
              <a:buChar char="•"/>
            </a:pPr>
            <a:endParaRPr lang="en-US" sz="2000" dirty="0"/>
          </a:p>
        </p:txBody>
      </p:sp>
      <p:sp>
        <p:nvSpPr>
          <p:cNvPr id="4" name="Subtitle 2">
            <a:extLst>
              <a:ext uri="{FF2B5EF4-FFF2-40B4-BE49-F238E27FC236}">
                <a16:creationId xmlns:a16="http://schemas.microsoft.com/office/drawing/2014/main" id="{CF8DE43B-F237-94AA-D7A8-96DB7D5812AB}"/>
              </a:ext>
            </a:extLst>
          </p:cNvPr>
          <p:cNvSpPr txBox="1">
            <a:spLocks/>
          </p:cNvSpPr>
          <p:nvPr/>
        </p:nvSpPr>
        <p:spPr>
          <a:xfrm>
            <a:off x="4976030" y="3589866"/>
            <a:ext cx="6250940" cy="230462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indent="-228600" algn="l">
              <a:buFont typeface="Arial" panose="020B0604020202020204" pitchFamily="34" charset="0"/>
              <a:buChar char="•"/>
            </a:pPr>
            <a:r>
              <a:rPr lang="en-US" sz="2000" dirty="0"/>
              <a:t>Freshia Njoki (PA206/S/25427/24) </a:t>
            </a:r>
          </a:p>
          <a:p>
            <a:pPr indent="-228600" algn="l">
              <a:buFont typeface="Arial" panose="020B0604020202020204" pitchFamily="34" charset="0"/>
              <a:buChar char="•"/>
            </a:pPr>
            <a:r>
              <a:rPr lang="en-US" sz="2000" dirty="0"/>
              <a:t>Kevin Comba (PA206/S/25426/24) </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18537872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30A32B-E4B7-6778-DD80-394EE068AFFB}"/>
              </a:ext>
            </a:extLst>
          </p:cNvPr>
          <p:cNvSpPr/>
          <p:nvPr/>
        </p:nvSpPr>
        <p:spPr>
          <a:xfrm>
            <a:off x="996591" y="1637940"/>
            <a:ext cx="9665658" cy="4645864"/>
          </a:xfrm>
          <a:prstGeom prst="rect">
            <a:avLst/>
          </a:prstGeom>
        </p:spPr>
        <p:txBody>
          <a:bodyPr lIns="0" tIns="0" rIns="0" bIns="0"/>
          <a:lstStyle/>
          <a:p>
            <a:pPr marL="241300" algn="just" eaLnBrk="1" fontAlgn="auto" hangingPunct="1">
              <a:spcBef>
                <a:spcPts val="0"/>
              </a:spcBef>
              <a:spcAft>
                <a:spcPts val="840"/>
              </a:spcAft>
              <a:defRPr/>
            </a:pPr>
            <a:r>
              <a:rPr lang="en-US" sz="1200" b="1" dirty="0">
                <a:latin typeface="Arial"/>
              </a:rPr>
              <a:t>•    Definition</a:t>
            </a:r>
            <a:r>
              <a:rPr lang="en-US" sz="1200" dirty="0">
                <a:latin typeface="Arial"/>
              </a:rPr>
              <a:t>:</a:t>
            </a:r>
          </a:p>
          <a:p>
            <a:pPr marL="927100" indent="-215900" eaLnBrk="1" fontAlgn="auto" hangingPunct="1">
              <a:lnSpc>
                <a:spcPts val="1584"/>
              </a:lnSpc>
              <a:spcBef>
                <a:spcPts val="0"/>
              </a:spcBef>
              <a:spcAft>
                <a:spcPts val="420"/>
              </a:spcAft>
              <a:defRPr/>
            </a:pPr>
            <a:r>
              <a:rPr lang="en-US" sz="1200" dirty="0">
                <a:latin typeface="Arial"/>
              </a:rPr>
              <a:t>o </a:t>
            </a:r>
            <a:r>
              <a:rPr lang="en-US" sz="1200" b="1" dirty="0">
                <a:latin typeface="Arial"/>
              </a:rPr>
              <a:t>Constructivism </a:t>
            </a:r>
            <a:r>
              <a:rPr lang="en-US" sz="1200" dirty="0">
                <a:latin typeface="Arial"/>
              </a:rPr>
              <a:t>is a philosophical viewpoint that argues knowledge is actively constructed through human interactions and experiences, rather than passively received. This means that participants do not just absorb information; instead, they build their own understanding based on their existing experiences, cultural background, and social interactions.</a:t>
            </a:r>
          </a:p>
          <a:p>
            <a:pPr marL="927100" indent="-215900" eaLnBrk="1" fontAlgn="auto" hangingPunct="1">
              <a:lnSpc>
                <a:spcPts val="1584"/>
              </a:lnSpc>
              <a:spcBef>
                <a:spcPts val="0"/>
              </a:spcBef>
              <a:spcAft>
                <a:spcPts val="420"/>
              </a:spcAft>
              <a:defRPr/>
            </a:pPr>
            <a:r>
              <a:rPr lang="en-US" sz="1200" dirty="0">
                <a:latin typeface="Arial"/>
              </a:rPr>
              <a:t>o In the context of computer science, this philosophy can be applied to areas like </a:t>
            </a:r>
            <a:r>
              <a:rPr lang="en-US" sz="1200" b="1" dirty="0">
                <a:latin typeface="Arial"/>
              </a:rPr>
              <a:t>user experience research</a:t>
            </a:r>
            <a:r>
              <a:rPr lang="en-US" sz="1200" dirty="0">
                <a:latin typeface="Arial"/>
              </a:rPr>
              <a:t>, </a:t>
            </a:r>
            <a:r>
              <a:rPr lang="en-US" sz="1200" b="1" dirty="0">
                <a:latin typeface="Arial"/>
              </a:rPr>
              <a:t>software development</a:t>
            </a:r>
            <a:r>
              <a:rPr lang="en-US" sz="1200" dirty="0">
                <a:latin typeface="Arial"/>
              </a:rPr>
              <a:t>, and </a:t>
            </a:r>
            <a:r>
              <a:rPr lang="en-US" sz="1200" b="1" dirty="0">
                <a:latin typeface="Arial"/>
              </a:rPr>
              <a:t>system design</a:t>
            </a:r>
            <a:r>
              <a:rPr lang="en-US" sz="1200" dirty="0">
                <a:latin typeface="Arial"/>
              </a:rPr>
              <a:t>, where understanding is shaped through interaction with technology and problem-solving.</a:t>
            </a:r>
          </a:p>
          <a:p>
            <a:pPr marL="241300" algn="just" eaLnBrk="1" fontAlgn="auto" hangingPunct="1">
              <a:spcBef>
                <a:spcPts val="0"/>
              </a:spcBef>
              <a:spcAft>
                <a:spcPts val="840"/>
              </a:spcAft>
              <a:defRPr/>
            </a:pPr>
            <a:r>
              <a:rPr lang="en-US" sz="1200" b="1" dirty="0">
                <a:latin typeface="Arial"/>
              </a:rPr>
              <a:t>•    Key Elements</a:t>
            </a:r>
            <a:r>
              <a:rPr lang="en-US" sz="1200" dirty="0">
                <a:latin typeface="Arial"/>
              </a:rPr>
              <a:t>:</a:t>
            </a:r>
          </a:p>
          <a:p>
            <a:pPr marL="927100" indent="-215900" eaLnBrk="1" fontAlgn="auto" hangingPunct="1">
              <a:spcBef>
                <a:spcPts val="0"/>
              </a:spcBef>
              <a:spcAft>
                <a:spcPts val="840"/>
              </a:spcAft>
              <a:defRPr/>
            </a:pPr>
            <a:r>
              <a:rPr lang="en-US" sz="1200" dirty="0">
                <a:latin typeface="Arial"/>
              </a:rPr>
              <a:t>o </a:t>
            </a:r>
            <a:r>
              <a:rPr lang="en-US" sz="1200" b="1" dirty="0">
                <a:latin typeface="Arial"/>
              </a:rPr>
              <a:t>Subjectivity</a:t>
            </a:r>
            <a:r>
              <a:rPr lang="en-US" sz="1200" dirty="0">
                <a:latin typeface="Arial"/>
              </a:rPr>
              <a:t>:</a:t>
            </a:r>
          </a:p>
          <a:p>
            <a:pPr marL="1397000" indent="-228600" eaLnBrk="1" fontAlgn="auto" hangingPunct="1">
              <a:lnSpc>
                <a:spcPts val="1584"/>
              </a:lnSpc>
              <a:spcBef>
                <a:spcPts val="0"/>
              </a:spcBef>
              <a:spcAft>
                <a:spcPts val="420"/>
              </a:spcAft>
              <a:defRPr/>
            </a:pPr>
            <a:r>
              <a:rPr lang="en-US" sz="1200" dirty="0">
                <a:latin typeface="Arial"/>
              </a:rPr>
              <a:t>■    Constructivism recognizes that each person has their own subjective experience of the world, and therefore, everyone constructs their own unique version of knowledge. This is important because different users or developers may interact with the same system in vastly different ways based on their backgrounds, beliefs, and past experiences.</a:t>
            </a:r>
          </a:p>
          <a:p>
            <a:pPr marL="927100" indent="-215900" eaLnBrk="1" fontAlgn="auto" hangingPunct="1">
              <a:spcBef>
                <a:spcPts val="0"/>
              </a:spcBef>
              <a:spcAft>
                <a:spcPts val="840"/>
              </a:spcAft>
              <a:defRPr/>
            </a:pPr>
            <a:r>
              <a:rPr lang="en-US" sz="1200" dirty="0">
                <a:latin typeface="Arial"/>
              </a:rPr>
              <a:t>o </a:t>
            </a:r>
            <a:r>
              <a:rPr lang="en-US" sz="1200" b="1" dirty="0">
                <a:latin typeface="Arial"/>
              </a:rPr>
              <a:t>Context-Driven Knowledge</a:t>
            </a:r>
            <a:r>
              <a:rPr lang="en-US" sz="1200" dirty="0">
                <a:latin typeface="Arial"/>
              </a:rPr>
              <a:t>:</a:t>
            </a:r>
          </a:p>
          <a:p>
            <a:pPr marL="1397000" indent="-228600" eaLnBrk="1" fontAlgn="auto" hangingPunct="1">
              <a:lnSpc>
                <a:spcPts val="1584"/>
              </a:lnSpc>
              <a:spcBef>
                <a:spcPts val="0"/>
              </a:spcBef>
              <a:spcAft>
                <a:spcPts val="420"/>
              </a:spcAft>
              <a:defRPr/>
            </a:pPr>
            <a:r>
              <a:rPr lang="en-US" sz="1200" dirty="0">
                <a:latin typeface="Arial"/>
              </a:rPr>
              <a:t>■    Constructivist research emphasizes that knowledge is context-specific. This means that understanding cannot be generalized universally; instead, it is deeply tied to the social, cultural, and environmental contexts in which it is developed. For instance, how people in different cultural contexts use technology or software can influence how knowledge is constructed.</a:t>
            </a:r>
          </a:p>
          <a:p>
            <a:pPr marL="927100" indent="-215900" eaLnBrk="1" fontAlgn="auto" hangingPunct="1">
              <a:spcBef>
                <a:spcPts val="0"/>
              </a:spcBef>
              <a:spcAft>
                <a:spcPts val="840"/>
              </a:spcAft>
              <a:defRPr/>
            </a:pPr>
            <a:r>
              <a:rPr lang="en-US" sz="1200" dirty="0">
                <a:latin typeface="Arial"/>
              </a:rPr>
              <a:t>o </a:t>
            </a:r>
            <a:r>
              <a:rPr lang="en-US" sz="1200" b="1" dirty="0">
                <a:latin typeface="Arial"/>
              </a:rPr>
              <a:t>Social Interaction</a:t>
            </a:r>
            <a:r>
              <a:rPr lang="en-US" sz="1200" dirty="0">
                <a:latin typeface="Arial"/>
              </a:rPr>
              <a:t>:</a:t>
            </a:r>
          </a:p>
          <a:p>
            <a:pPr marL="1397000" indent="-228600" eaLnBrk="1" fontAlgn="auto" hangingPunct="1">
              <a:lnSpc>
                <a:spcPts val="1608"/>
              </a:lnSpc>
              <a:spcBef>
                <a:spcPts val="0"/>
              </a:spcBef>
              <a:spcAft>
                <a:spcPts val="0"/>
              </a:spcAft>
              <a:defRPr/>
            </a:pPr>
            <a:r>
              <a:rPr lang="en-US" sz="1200" dirty="0">
                <a:latin typeface="Arial"/>
              </a:rPr>
              <a:t>■    Social interactions play a critical role in constructivist philosophy. Knowledge is not constructed in isolation but rather in collaboration</a:t>
            </a:r>
          </a:p>
        </p:txBody>
      </p:sp>
      <p:sp>
        <p:nvSpPr>
          <p:cNvPr id="9" name="Title 1">
            <a:extLst>
              <a:ext uri="{FF2B5EF4-FFF2-40B4-BE49-F238E27FC236}">
                <a16:creationId xmlns:a16="http://schemas.microsoft.com/office/drawing/2014/main" id="{044A246D-F16B-9CDA-68FB-543F12A42DC4}"/>
              </a:ext>
            </a:extLst>
          </p:cNvPr>
          <p:cNvSpPr>
            <a:spLocks noGrp="1"/>
          </p:cNvSpPr>
          <p:nvPr>
            <p:ph type="title"/>
          </p:nvPr>
        </p:nvSpPr>
        <p:spPr>
          <a:xfrm>
            <a:off x="907211" y="282724"/>
            <a:ext cx="10384766" cy="1325563"/>
          </a:xfrm>
        </p:spPr>
        <p:txBody>
          <a:bodyPr>
            <a:normAutofit/>
          </a:bodyPr>
          <a:lstStyle/>
          <a:p>
            <a:r>
              <a:rPr lang="en-US" sz="3600" dirty="0"/>
              <a:t>Introduction to Constructivist Research Philosophy</a:t>
            </a:r>
          </a:p>
        </p:txBody>
      </p:sp>
    </p:spTree>
    <p:extLst>
      <p:ext uri="{BB962C8B-B14F-4D97-AF65-F5344CB8AC3E}">
        <p14:creationId xmlns:p14="http://schemas.microsoft.com/office/powerpoint/2010/main" val="162077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8EC1C-CD39-97FF-9510-E2D286819BF5}"/>
              </a:ext>
            </a:extLst>
          </p:cNvPr>
          <p:cNvSpPr>
            <a:spLocks noGrp="1"/>
          </p:cNvSpPr>
          <p:nvPr>
            <p:ph type="title"/>
          </p:nvPr>
        </p:nvSpPr>
        <p:spPr>
          <a:xfrm>
            <a:off x="740545" y="205328"/>
            <a:ext cx="10515600" cy="886626"/>
          </a:xfrm>
        </p:spPr>
        <p:txBody>
          <a:bodyPr>
            <a:normAutofit/>
          </a:bodyPr>
          <a:lstStyle/>
          <a:p>
            <a:r>
              <a:rPr lang="en-US" sz="3600" dirty="0"/>
              <a:t>Research Design for Constructivism</a:t>
            </a:r>
          </a:p>
        </p:txBody>
      </p:sp>
      <p:sp>
        <p:nvSpPr>
          <p:cNvPr id="7" name="Rectangle 6">
            <a:extLst>
              <a:ext uri="{FF2B5EF4-FFF2-40B4-BE49-F238E27FC236}">
                <a16:creationId xmlns:a16="http://schemas.microsoft.com/office/drawing/2014/main" id="{BD804A66-9ADE-E435-B3A6-AE9F5C2C4571}"/>
              </a:ext>
            </a:extLst>
          </p:cNvPr>
          <p:cNvSpPr/>
          <p:nvPr/>
        </p:nvSpPr>
        <p:spPr>
          <a:xfrm>
            <a:off x="529925" y="1366748"/>
            <a:ext cx="11132149" cy="4697621"/>
          </a:xfrm>
          <a:prstGeom prst="rect">
            <a:avLst/>
          </a:prstGeom>
        </p:spPr>
        <p:txBody>
          <a:bodyPr lIns="0" tIns="0" rIns="0" bIns="0"/>
          <a:lstStyle/>
          <a:p>
            <a:pPr marL="241300" algn="just" eaLnBrk="1" fontAlgn="auto" hangingPunct="1">
              <a:spcBef>
                <a:spcPts val="0"/>
              </a:spcBef>
              <a:spcAft>
                <a:spcPts val="840"/>
              </a:spcAft>
              <a:defRPr/>
            </a:pPr>
            <a:r>
              <a:rPr lang="en-US" sz="1200" b="1" dirty="0">
                <a:latin typeface="Arial"/>
              </a:rPr>
              <a:t>•    Qualitative Research Design</a:t>
            </a:r>
            <a:r>
              <a:rPr lang="en-US" sz="1200" dirty="0">
                <a:latin typeface="Arial"/>
              </a:rPr>
              <a:t>:</a:t>
            </a:r>
          </a:p>
          <a:p>
            <a:pPr marL="939800" indent="-228600" eaLnBrk="1" fontAlgn="auto" hangingPunct="1">
              <a:lnSpc>
                <a:spcPts val="1584"/>
              </a:lnSpc>
              <a:spcBef>
                <a:spcPts val="0"/>
              </a:spcBef>
              <a:spcAft>
                <a:spcPts val="420"/>
              </a:spcAft>
              <a:defRPr/>
            </a:pPr>
            <a:r>
              <a:rPr lang="en-US" sz="1200" dirty="0">
                <a:latin typeface="Arial"/>
              </a:rPr>
              <a:t>o Since constructivism focuses on </a:t>
            </a:r>
            <a:r>
              <a:rPr lang="en-US" sz="1200" b="1" dirty="0">
                <a:latin typeface="Arial"/>
              </a:rPr>
              <a:t>understanding </a:t>
            </a:r>
            <a:r>
              <a:rPr lang="en-US" sz="1200" dirty="0">
                <a:latin typeface="Arial"/>
              </a:rPr>
              <a:t>the world from the participant's perspective, </a:t>
            </a:r>
            <a:r>
              <a:rPr lang="en-US" sz="1200" b="1" dirty="0">
                <a:latin typeface="Arial"/>
              </a:rPr>
              <a:t>qualitative research </a:t>
            </a:r>
            <a:r>
              <a:rPr lang="en-US" sz="1200" dirty="0">
                <a:latin typeface="Arial"/>
              </a:rPr>
              <a:t>methods are generally preferred. These methods are more flexible and allow for deeper exploration of individual experiences.</a:t>
            </a:r>
          </a:p>
          <a:p>
            <a:pPr marL="939800" indent="-228600" eaLnBrk="1" fontAlgn="auto" hangingPunct="1">
              <a:lnSpc>
                <a:spcPts val="1584"/>
              </a:lnSpc>
              <a:spcBef>
                <a:spcPts val="0"/>
              </a:spcBef>
              <a:spcAft>
                <a:spcPts val="420"/>
              </a:spcAft>
              <a:defRPr/>
            </a:pPr>
            <a:r>
              <a:rPr lang="en-US" sz="1200" dirty="0">
                <a:latin typeface="Arial"/>
              </a:rPr>
              <a:t>o Common qualitative methods in constructivist research include case studies, ethnographic research (studying users in their natural environments), and phenomenological studies (focusing on the lived experiences of individuals).</a:t>
            </a:r>
          </a:p>
          <a:p>
            <a:pPr marL="241300" algn="just" eaLnBrk="1" fontAlgn="auto" hangingPunct="1">
              <a:spcBef>
                <a:spcPts val="0"/>
              </a:spcBef>
              <a:spcAft>
                <a:spcPts val="840"/>
              </a:spcAft>
              <a:defRPr/>
            </a:pPr>
            <a:r>
              <a:rPr lang="en-US" sz="1200" b="1" dirty="0">
                <a:latin typeface="Arial"/>
              </a:rPr>
              <a:t>•    Inductive Reasoning</a:t>
            </a:r>
            <a:r>
              <a:rPr lang="en-US" sz="1200" dirty="0">
                <a:latin typeface="Arial"/>
              </a:rPr>
              <a:t>:</a:t>
            </a:r>
          </a:p>
          <a:p>
            <a:pPr marL="939800" indent="-228600" eaLnBrk="1" fontAlgn="auto" hangingPunct="1">
              <a:lnSpc>
                <a:spcPts val="1584"/>
              </a:lnSpc>
              <a:spcBef>
                <a:spcPts val="0"/>
              </a:spcBef>
              <a:spcAft>
                <a:spcPts val="420"/>
              </a:spcAft>
              <a:defRPr/>
            </a:pPr>
            <a:r>
              <a:rPr lang="en-US" sz="1200" dirty="0">
                <a:latin typeface="Arial"/>
              </a:rPr>
              <a:t>o Inductive reasoning means that the research does not start with a predefined theory or hypothesis. Instead, theories emerge from the data itself. As the researcher collects and analyzes data, patterns and concepts begin to emerge, which then form the basis for theory development. In constructivism, this approach is key because the research focuses on understanding the world as participants experience it rather than imposing external theories.</a:t>
            </a:r>
          </a:p>
          <a:p>
            <a:pPr marL="939800" indent="-228600" eaLnBrk="1" fontAlgn="auto" hangingPunct="1">
              <a:lnSpc>
                <a:spcPts val="1608"/>
              </a:lnSpc>
              <a:spcBef>
                <a:spcPts val="0"/>
              </a:spcBef>
              <a:spcAft>
                <a:spcPts val="420"/>
              </a:spcAft>
              <a:defRPr/>
            </a:pPr>
            <a:r>
              <a:rPr lang="en-US" sz="1200" dirty="0">
                <a:latin typeface="Arial"/>
              </a:rPr>
              <a:t>o For example, developers’ or users' experiences may reveal new insights or theories about software usability or system performance.</a:t>
            </a:r>
          </a:p>
          <a:p>
            <a:pPr marL="241300" algn="just" eaLnBrk="1" fontAlgn="auto" hangingPunct="1">
              <a:spcBef>
                <a:spcPts val="0"/>
              </a:spcBef>
              <a:spcAft>
                <a:spcPts val="840"/>
              </a:spcAft>
              <a:defRPr/>
            </a:pPr>
            <a:r>
              <a:rPr lang="en-US" sz="1200" b="1" dirty="0">
                <a:latin typeface="Arial"/>
              </a:rPr>
              <a:t>•    Flexible Structure</a:t>
            </a:r>
            <a:r>
              <a:rPr lang="en-US" sz="1200" dirty="0">
                <a:latin typeface="Arial"/>
              </a:rPr>
              <a:t>:</a:t>
            </a:r>
          </a:p>
          <a:p>
            <a:pPr marL="939800" indent="-228600" eaLnBrk="1" fontAlgn="auto" hangingPunct="1">
              <a:lnSpc>
                <a:spcPts val="1584"/>
              </a:lnSpc>
              <a:spcBef>
                <a:spcPts val="0"/>
              </a:spcBef>
              <a:spcAft>
                <a:spcPts val="420"/>
              </a:spcAft>
              <a:defRPr/>
            </a:pPr>
            <a:r>
              <a:rPr lang="en-US" sz="1200" dirty="0">
                <a:latin typeface="Arial"/>
              </a:rPr>
              <a:t>o Constructivist research is dynamic, meaning that it adapts and evolves as the researcher gathers data. The research question may change during the study as new insights and patterns are discovered.</a:t>
            </a:r>
          </a:p>
          <a:p>
            <a:pPr marL="939800" indent="-228600" eaLnBrk="1" fontAlgn="auto" hangingPunct="1">
              <a:lnSpc>
                <a:spcPts val="1584"/>
              </a:lnSpc>
              <a:spcBef>
                <a:spcPts val="0"/>
              </a:spcBef>
              <a:spcAft>
                <a:spcPts val="2100"/>
              </a:spcAft>
              <a:defRPr/>
            </a:pPr>
            <a:r>
              <a:rPr lang="en-US" sz="1200" dirty="0">
                <a:latin typeface="Arial"/>
              </a:rPr>
              <a:t>o This flexibility is particularly useful in complex fields like computer science, where systems and user behaviors can be unpredictable, and research may need to be adjusted in real-time.</a:t>
            </a:r>
          </a:p>
        </p:txBody>
      </p:sp>
    </p:spTree>
    <p:extLst>
      <p:ext uri="{BB962C8B-B14F-4D97-AF65-F5344CB8AC3E}">
        <p14:creationId xmlns:p14="http://schemas.microsoft.com/office/powerpoint/2010/main" val="19964129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04EC5-95D2-DF32-919C-F21FAEB18B83}"/>
              </a:ext>
            </a:extLst>
          </p:cNvPr>
          <p:cNvSpPr>
            <a:spLocks noGrp="1"/>
          </p:cNvSpPr>
          <p:nvPr>
            <p:ph type="title"/>
          </p:nvPr>
        </p:nvSpPr>
        <p:spPr>
          <a:xfrm>
            <a:off x="1131498" y="112143"/>
            <a:ext cx="6813430" cy="655607"/>
          </a:xfrm>
        </p:spPr>
        <p:txBody>
          <a:bodyPr>
            <a:normAutofit/>
          </a:bodyPr>
          <a:lstStyle/>
          <a:p>
            <a:r>
              <a:rPr lang="en-US" sz="3600" dirty="0"/>
              <a:t>Data Collection Methods</a:t>
            </a:r>
          </a:p>
        </p:txBody>
      </p:sp>
      <p:sp>
        <p:nvSpPr>
          <p:cNvPr id="6" name="Rectangle 5">
            <a:extLst>
              <a:ext uri="{FF2B5EF4-FFF2-40B4-BE49-F238E27FC236}">
                <a16:creationId xmlns:a16="http://schemas.microsoft.com/office/drawing/2014/main" id="{E146B806-C8C6-751F-4F81-AABEFDE81CDA}"/>
              </a:ext>
            </a:extLst>
          </p:cNvPr>
          <p:cNvSpPr/>
          <p:nvPr/>
        </p:nvSpPr>
        <p:spPr>
          <a:xfrm>
            <a:off x="612716" y="767750"/>
            <a:ext cx="10705142" cy="5505330"/>
          </a:xfrm>
          <a:prstGeom prst="rect">
            <a:avLst/>
          </a:prstGeom>
        </p:spPr>
        <p:txBody>
          <a:bodyPr lIns="0" tIns="0" rIns="0" bIns="0"/>
          <a:lstStyle/>
          <a:p>
            <a:pPr marL="698500" indent="-215900" eaLnBrk="1" fontAlgn="auto" hangingPunct="1">
              <a:lnSpc>
                <a:spcPts val="1584"/>
              </a:lnSpc>
              <a:spcBef>
                <a:spcPts val="840"/>
              </a:spcBef>
              <a:spcAft>
                <a:spcPts val="420"/>
              </a:spcAft>
              <a:defRPr/>
            </a:pPr>
            <a:endParaRPr lang="en-US" sz="1200" dirty="0">
              <a:latin typeface="Arial"/>
            </a:endParaRPr>
          </a:p>
          <a:p>
            <a:pPr algn="just" eaLnBrk="1" fontAlgn="auto" hangingPunct="1">
              <a:spcBef>
                <a:spcPts val="0"/>
              </a:spcBef>
              <a:spcAft>
                <a:spcPts val="840"/>
              </a:spcAft>
              <a:defRPr/>
            </a:pPr>
            <a:r>
              <a:rPr lang="en-US" sz="1200" b="1" dirty="0">
                <a:latin typeface="Arial"/>
              </a:rPr>
              <a:t>•    Interviews:</a:t>
            </a:r>
          </a:p>
          <a:p>
            <a:pPr marL="698500" indent="-215900" eaLnBrk="1" fontAlgn="auto" hangingPunct="1">
              <a:lnSpc>
                <a:spcPts val="1584"/>
              </a:lnSpc>
              <a:spcBef>
                <a:spcPts val="840"/>
              </a:spcBef>
              <a:spcAft>
                <a:spcPts val="420"/>
              </a:spcAft>
              <a:buFont typeface="Arial" panose="020B0604020202020204" pitchFamily="34" charset="0"/>
              <a:buChar char="•"/>
              <a:defRPr/>
            </a:pPr>
            <a:r>
              <a:rPr lang="en-US" sz="1200" b="1" dirty="0">
                <a:latin typeface="Arial"/>
              </a:rPr>
              <a:t>Semi-structured or unstructured interviews </a:t>
            </a:r>
            <a:r>
              <a:rPr lang="en-US" sz="1200" dirty="0">
                <a:latin typeface="Arial"/>
              </a:rPr>
              <a:t>are commonly used in constructivist research because they allow participants to share their experiences freely, without being constrained by rigid question formats. This open-ended approach provides a deeper understanding of the participants' perspectives and allows the researcher to probe further into important areas.</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Interviews might be used to understand user feedback on a new tool or explore developers’ experiences in building a particular system.</a:t>
            </a:r>
          </a:p>
          <a:p>
            <a:pPr algn="just" eaLnBrk="1" fontAlgn="auto" hangingPunct="1">
              <a:spcBef>
                <a:spcPts val="0"/>
              </a:spcBef>
              <a:spcAft>
                <a:spcPts val="840"/>
              </a:spcAft>
              <a:defRPr/>
            </a:pPr>
            <a:endParaRPr lang="en-US" sz="1200" b="1" dirty="0">
              <a:latin typeface="Arial"/>
            </a:endParaRPr>
          </a:p>
          <a:p>
            <a:pPr marL="171450" indent="-171450" algn="just">
              <a:spcAft>
                <a:spcPts val="840"/>
              </a:spcAft>
              <a:buFont typeface="Arial" panose="020B0604020202020204" pitchFamily="34" charset="0"/>
              <a:buChar char="•"/>
              <a:defRPr/>
            </a:pPr>
            <a:r>
              <a:rPr lang="en-US" sz="1200" b="1" dirty="0">
                <a:latin typeface="Arial"/>
              </a:rPr>
              <a:t>Focus Groups</a:t>
            </a:r>
            <a:r>
              <a:rPr lang="en-US" sz="1200" dirty="0">
                <a:latin typeface="Arial"/>
              </a:rPr>
              <a:t>:</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Focus groups involve group discussions where participants discuss their shared experiences and provide feedback on specific topics. This is especially useful in exploring how different individuals perceive a product, system, or process.</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For example, a focus group could be used to assess user reactions to a website or app design and how they collectively make sense of their experiences.</a:t>
            </a:r>
          </a:p>
          <a:p>
            <a:pPr algn="just" eaLnBrk="1" fontAlgn="auto" hangingPunct="1">
              <a:spcBef>
                <a:spcPts val="0"/>
              </a:spcBef>
              <a:spcAft>
                <a:spcPts val="840"/>
              </a:spcAft>
              <a:defRPr/>
            </a:pPr>
            <a:r>
              <a:rPr lang="en-US" sz="1200" b="1" dirty="0">
                <a:latin typeface="Arial"/>
              </a:rPr>
              <a:t>•    Observations</a:t>
            </a:r>
            <a:r>
              <a:rPr lang="en-US" sz="1200" dirty="0">
                <a:latin typeface="Arial"/>
              </a:rPr>
              <a:t>:</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Observational research involves immersing oneself in the participants' environment to observe their behavior and interactions. This method allows the researcher to capture natural behaviors and responses.</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Observing how users interact with a software system or how developers collaborate in a team setting could provide valuable insights into user-centered design or team dynamics.</a:t>
            </a:r>
          </a:p>
          <a:p>
            <a:pPr algn="just" eaLnBrk="1" fontAlgn="auto" hangingPunct="1">
              <a:spcBef>
                <a:spcPts val="0"/>
              </a:spcBef>
              <a:spcAft>
                <a:spcPts val="840"/>
              </a:spcAft>
              <a:defRPr/>
            </a:pPr>
            <a:r>
              <a:rPr lang="en-US" sz="1200" b="1" dirty="0">
                <a:latin typeface="Arial"/>
              </a:rPr>
              <a:t>•    Document Analysis</a:t>
            </a:r>
            <a:r>
              <a:rPr lang="en-US" sz="1200" dirty="0">
                <a:latin typeface="Arial"/>
              </a:rPr>
              <a:t>:</a:t>
            </a:r>
          </a:p>
          <a:p>
            <a:pPr marL="6985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Document analysis involves studying existing materials such as reports, user manuals, project documentation, or code. This can provide historical or cultural context for the study and may help the researcher understand how certain systems or technologies have been used or interpreted over time.</a:t>
            </a:r>
          </a:p>
          <a:p>
            <a:pPr marL="698500" indent="-215900" eaLnBrk="1" fontAlgn="auto" hangingPunct="1">
              <a:lnSpc>
                <a:spcPts val="1608"/>
              </a:lnSpc>
              <a:spcBef>
                <a:spcPts val="0"/>
              </a:spcBef>
              <a:spcAft>
                <a:spcPts val="0"/>
              </a:spcAft>
              <a:buFont typeface="Arial" panose="020B0604020202020204" pitchFamily="34" charset="0"/>
              <a:buChar char="•"/>
              <a:defRPr/>
            </a:pPr>
            <a:r>
              <a:rPr lang="en-US" sz="1200" dirty="0">
                <a:latin typeface="Arial"/>
              </a:rPr>
              <a:t>For instance, analyzing design documents or source code may reveal insights into the development process or challenges encountered by developers.</a:t>
            </a:r>
          </a:p>
        </p:txBody>
      </p:sp>
    </p:spTree>
    <p:extLst>
      <p:ext uri="{BB962C8B-B14F-4D97-AF65-F5344CB8AC3E}">
        <p14:creationId xmlns:p14="http://schemas.microsoft.com/office/powerpoint/2010/main" val="3260058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D4C92-9B5D-881B-428B-5B92508DD4A7}"/>
              </a:ext>
            </a:extLst>
          </p:cNvPr>
          <p:cNvSpPr>
            <a:spLocks noGrp="1"/>
          </p:cNvSpPr>
          <p:nvPr>
            <p:ph type="title"/>
          </p:nvPr>
        </p:nvSpPr>
        <p:spPr>
          <a:xfrm>
            <a:off x="873664" y="94891"/>
            <a:ext cx="5924909" cy="560628"/>
          </a:xfrm>
        </p:spPr>
        <p:txBody>
          <a:bodyPr>
            <a:normAutofit fontScale="90000"/>
          </a:bodyPr>
          <a:lstStyle/>
          <a:p>
            <a:r>
              <a:rPr lang="en-US" sz="3600" dirty="0"/>
              <a:t>Data Analysis Methods</a:t>
            </a:r>
          </a:p>
        </p:txBody>
      </p:sp>
      <p:sp>
        <p:nvSpPr>
          <p:cNvPr id="11" name="Rectangle 10">
            <a:extLst>
              <a:ext uri="{FF2B5EF4-FFF2-40B4-BE49-F238E27FC236}">
                <a16:creationId xmlns:a16="http://schemas.microsoft.com/office/drawing/2014/main" id="{BCAA0F97-365E-B5D6-9FE6-1601B1D9DBF8}"/>
              </a:ext>
            </a:extLst>
          </p:cNvPr>
          <p:cNvSpPr/>
          <p:nvPr/>
        </p:nvSpPr>
        <p:spPr>
          <a:xfrm>
            <a:off x="363447" y="810793"/>
            <a:ext cx="11696281" cy="5952316"/>
          </a:xfrm>
          <a:prstGeom prst="rect">
            <a:avLst/>
          </a:prstGeom>
        </p:spPr>
        <p:txBody>
          <a:bodyPr lIns="0" tIns="0" rIns="0" bIns="0"/>
          <a:lstStyle/>
          <a:p>
            <a:pPr marL="241300" algn="just" eaLnBrk="1" fontAlgn="auto" hangingPunct="1">
              <a:spcBef>
                <a:spcPts val="0"/>
              </a:spcBef>
              <a:spcAft>
                <a:spcPts val="840"/>
              </a:spcAft>
              <a:defRPr/>
            </a:pPr>
            <a:r>
              <a:rPr lang="en-US" sz="1200" b="1" dirty="0">
                <a:latin typeface="Arial"/>
              </a:rPr>
              <a:t>•    Thematic Analysis</a:t>
            </a:r>
            <a:r>
              <a:rPr lang="en-US" sz="1200" dirty="0">
                <a:latin typeface="Arial"/>
              </a:rPr>
              <a:t>:</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Thematic analysis involves identifying and organizing data into key themes. These themes are recurring patterns or topics that emerge from the data, helping the researcher understand the underlying meaning of the data.</a:t>
            </a:r>
          </a:p>
          <a:p>
            <a:pPr marL="927100" indent="-215900" eaLnBrk="1" fontAlgn="auto" hangingPunct="1">
              <a:lnSpc>
                <a:spcPts val="1608"/>
              </a:lnSpc>
              <a:spcBef>
                <a:spcPts val="0"/>
              </a:spcBef>
              <a:spcAft>
                <a:spcPts val="420"/>
              </a:spcAft>
              <a:buFont typeface="Arial" panose="020B0604020202020204" pitchFamily="34" charset="0"/>
              <a:buChar char="•"/>
              <a:defRPr/>
            </a:pPr>
            <a:r>
              <a:rPr lang="en-US" sz="1200" dirty="0">
                <a:latin typeface="Arial"/>
              </a:rPr>
              <a:t>In computer science, themes could include common issues faced by users, recurring design challenges, or shared values in the development process.</a:t>
            </a:r>
          </a:p>
          <a:p>
            <a:pPr marL="241300" algn="just" eaLnBrk="1" fontAlgn="auto" hangingPunct="1">
              <a:spcBef>
                <a:spcPts val="0"/>
              </a:spcBef>
              <a:spcAft>
                <a:spcPts val="840"/>
              </a:spcAft>
              <a:defRPr/>
            </a:pPr>
            <a:r>
              <a:rPr lang="en-US" sz="1200" b="1" dirty="0">
                <a:latin typeface="Arial"/>
              </a:rPr>
              <a:t>•    Grounded Theory</a:t>
            </a:r>
            <a:r>
              <a:rPr lang="en-US" sz="1200" dirty="0">
                <a:latin typeface="Arial"/>
              </a:rPr>
              <a:t>:</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Grounded theory is a method where theory is developed directly from the data through a process of constant comparison. As researchers collect data, they continuously compare new data with existing categories or concepts to refine and develop a theory.</a:t>
            </a:r>
          </a:p>
          <a:p>
            <a:pPr marL="927100" indent="-215900" eaLnBrk="1" fontAlgn="auto" hangingPunct="1">
              <a:lnSpc>
                <a:spcPts val="1584"/>
              </a:lnSpc>
              <a:spcBef>
                <a:spcPts val="0"/>
              </a:spcBef>
              <a:spcAft>
                <a:spcPts val="0"/>
              </a:spcAft>
              <a:buFont typeface="Arial" panose="020B0604020202020204" pitchFamily="34" charset="0"/>
              <a:buChar char="•"/>
              <a:defRPr/>
            </a:pPr>
            <a:r>
              <a:rPr lang="en-US" sz="1200" dirty="0">
                <a:latin typeface="Arial"/>
              </a:rPr>
              <a:t>This method is commonly used in constructivist research and is particularly useful in computer science when exploring new technologies or user experiences that lack existing theories.</a:t>
            </a:r>
          </a:p>
          <a:p>
            <a:pPr marL="241300" algn="just" eaLnBrk="1" fontAlgn="auto" hangingPunct="1">
              <a:spcBef>
                <a:spcPts val="0"/>
              </a:spcBef>
              <a:spcAft>
                <a:spcPts val="840"/>
              </a:spcAft>
              <a:defRPr/>
            </a:pPr>
            <a:r>
              <a:rPr lang="en-US" sz="1200" b="1" dirty="0">
                <a:latin typeface="Arial"/>
              </a:rPr>
              <a:t>•    Narrative Analysis</a:t>
            </a:r>
            <a:r>
              <a:rPr lang="en-US" sz="1200" dirty="0">
                <a:latin typeface="Arial"/>
              </a:rPr>
              <a:t>:</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This approach focuses on understanding the stories participants tell about their experiences. It is especially valuable in examining personal or subjective experiences.</a:t>
            </a:r>
          </a:p>
          <a:p>
            <a:pPr marL="927100" indent="-215900" eaLnBrk="1" fontAlgn="auto" hangingPunct="1">
              <a:lnSpc>
                <a:spcPts val="1608"/>
              </a:lnSpc>
              <a:spcBef>
                <a:spcPts val="0"/>
              </a:spcBef>
              <a:spcAft>
                <a:spcPts val="420"/>
              </a:spcAft>
              <a:buFont typeface="Arial" panose="020B0604020202020204" pitchFamily="34" charset="0"/>
              <a:buChar char="•"/>
              <a:defRPr/>
            </a:pPr>
            <a:r>
              <a:rPr lang="en-US" sz="1200" dirty="0">
                <a:latin typeface="Arial"/>
              </a:rPr>
              <a:t>This could involve analyzing user stories or developer anecdotes to gain insights into how individuals interpret or interact with software systems.</a:t>
            </a:r>
          </a:p>
          <a:p>
            <a:pPr marL="241300" algn="just" eaLnBrk="1" fontAlgn="auto" hangingPunct="1">
              <a:spcBef>
                <a:spcPts val="0"/>
              </a:spcBef>
              <a:spcAft>
                <a:spcPts val="840"/>
              </a:spcAft>
              <a:defRPr/>
            </a:pPr>
            <a:r>
              <a:rPr lang="en-US" sz="1200" b="1" dirty="0">
                <a:latin typeface="Arial"/>
              </a:rPr>
              <a:t>•    Constant Comparative Method</a:t>
            </a:r>
            <a:r>
              <a:rPr lang="en-US" sz="1200" dirty="0">
                <a:latin typeface="Arial"/>
              </a:rPr>
              <a:t>:</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This method involves comparing new data with existing categories or concepts during the research process. It helps researchers refine their theory as they collect more data, ensuring that theory remains grounded in real-world experiences.</a:t>
            </a:r>
          </a:p>
          <a:p>
            <a:pPr marL="927100" indent="-2159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For example, as new user feedback is collected during a usability test, researchers may adjust their understanding of a system’s effectiveness.</a:t>
            </a:r>
          </a:p>
          <a:p>
            <a:pPr marL="412750" indent="-171450" algn="just" eaLnBrk="1" fontAlgn="auto" hangingPunct="1">
              <a:spcBef>
                <a:spcPts val="0"/>
              </a:spcBef>
              <a:spcAft>
                <a:spcPts val="0"/>
              </a:spcAft>
              <a:buFont typeface="Arial" panose="020B0604020202020204" pitchFamily="34" charset="0"/>
              <a:buChar char="•"/>
              <a:defRPr/>
            </a:pPr>
            <a:r>
              <a:rPr lang="en-US" sz="1200" b="1" dirty="0">
                <a:latin typeface="Arial"/>
              </a:rPr>
              <a:t>Coding and Categorization</a:t>
            </a:r>
            <a:r>
              <a:rPr lang="en-US" sz="1200" dirty="0">
                <a:latin typeface="Arial"/>
              </a:rPr>
              <a:t>:</a:t>
            </a:r>
          </a:p>
          <a:p>
            <a:pPr marL="711200" indent="-2286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Begin with open coding of data to identify key themes or concepts that emerge from participants' experiences. Over time, refine these into categories or theories, guided by the emerging data.</a:t>
            </a:r>
          </a:p>
          <a:p>
            <a:pPr marL="711200" indent="-228600" eaLnBrk="1" fontAlgn="auto" hangingPunct="1">
              <a:lnSpc>
                <a:spcPts val="1584"/>
              </a:lnSpc>
              <a:spcBef>
                <a:spcPts val="0"/>
              </a:spcBef>
              <a:spcAft>
                <a:spcPts val="420"/>
              </a:spcAft>
              <a:buFont typeface="Arial" panose="020B0604020202020204" pitchFamily="34" charset="0"/>
              <a:buChar char="•"/>
              <a:defRPr/>
            </a:pPr>
            <a:r>
              <a:rPr lang="en-US" sz="1200" dirty="0">
                <a:latin typeface="Arial"/>
              </a:rPr>
              <a:t>Techniques such as theoretical sampling and constant comparison can be used to refine and validate these categories.</a:t>
            </a:r>
          </a:p>
          <a:p>
            <a:pPr algn="just">
              <a:spcAft>
                <a:spcPts val="840"/>
              </a:spcAft>
              <a:defRPr/>
            </a:pPr>
            <a:r>
              <a:rPr lang="en-US" sz="1200" b="1" dirty="0">
                <a:latin typeface="Arial"/>
              </a:rPr>
              <a:t>      •  </a:t>
            </a:r>
            <a:r>
              <a:rPr lang="en-US" sz="1200" b="1" dirty="0" err="1">
                <a:latin typeface="Arial"/>
              </a:rPr>
              <a:t>Memoing</a:t>
            </a:r>
            <a:r>
              <a:rPr lang="en-US" sz="1200" dirty="0">
                <a:latin typeface="Arial"/>
              </a:rPr>
              <a:t>:</a:t>
            </a:r>
          </a:p>
          <a:p>
            <a:pPr marL="711200" indent="-228600" eaLnBrk="1" fontAlgn="auto" hangingPunct="1">
              <a:lnSpc>
                <a:spcPts val="1584"/>
              </a:lnSpc>
              <a:spcBef>
                <a:spcPts val="0"/>
              </a:spcBef>
              <a:spcAft>
                <a:spcPts val="2100"/>
              </a:spcAft>
              <a:buFont typeface="Arial" panose="020B0604020202020204" pitchFamily="34" charset="0"/>
              <a:buChar char="•"/>
              <a:defRPr/>
            </a:pPr>
            <a:r>
              <a:rPr lang="en-US" sz="1200" dirty="0">
                <a:latin typeface="Arial"/>
              </a:rPr>
              <a:t>Researchers reflect on the data collection process and their evolving understanding of the phenomena. This self-reflection can be essential in identifying biases or preconceptions during research, which is critical in constructivist studies.</a:t>
            </a:r>
          </a:p>
          <a:p>
            <a:pPr marL="241300" algn="just" eaLnBrk="1" fontAlgn="auto" hangingPunct="1">
              <a:spcBef>
                <a:spcPts val="0"/>
              </a:spcBef>
              <a:spcAft>
                <a:spcPts val="0"/>
              </a:spcAft>
              <a:defRPr/>
            </a:pPr>
            <a:endParaRPr lang="en-US" sz="1200" dirty="0">
              <a:latin typeface="Arial"/>
            </a:endParaRPr>
          </a:p>
        </p:txBody>
      </p:sp>
    </p:spTree>
    <p:extLst>
      <p:ext uri="{BB962C8B-B14F-4D97-AF65-F5344CB8AC3E}">
        <p14:creationId xmlns:p14="http://schemas.microsoft.com/office/powerpoint/2010/main" val="23034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2AFFF-1245-F0B1-8DB7-642B9730FF6E}"/>
              </a:ext>
            </a:extLst>
          </p:cNvPr>
          <p:cNvSpPr>
            <a:spLocks noGrp="1"/>
          </p:cNvSpPr>
          <p:nvPr>
            <p:ph type="title"/>
          </p:nvPr>
        </p:nvSpPr>
        <p:spPr>
          <a:xfrm>
            <a:off x="696157" y="57189"/>
            <a:ext cx="8206303" cy="759035"/>
          </a:xfrm>
        </p:spPr>
        <p:txBody>
          <a:bodyPr>
            <a:normAutofit/>
          </a:bodyPr>
          <a:lstStyle/>
          <a:p>
            <a:r>
              <a:rPr lang="en-US" sz="3600" dirty="0"/>
              <a:t>Considerations for Constructivist Research</a:t>
            </a:r>
          </a:p>
        </p:txBody>
      </p:sp>
      <p:sp>
        <p:nvSpPr>
          <p:cNvPr id="6" name="Rectangle 5">
            <a:extLst>
              <a:ext uri="{FF2B5EF4-FFF2-40B4-BE49-F238E27FC236}">
                <a16:creationId xmlns:a16="http://schemas.microsoft.com/office/drawing/2014/main" id="{2C80B23B-78A8-127E-EECD-52F39102F7E1}"/>
              </a:ext>
            </a:extLst>
          </p:cNvPr>
          <p:cNvSpPr/>
          <p:nvPr/>
        </p:nvSpPr>
        <p:spPr>
          <a:xfrm>
            <a:off x="879894" y="1079202"/>
            <a:ext cx="9903125" cy="4286429"/>
          </a:xfrm>
          <a:prstGeom prst="rect">
            <a:avLst/>
          </a:prstGeom>
        </p:spPr>
        <p:txBody>
          <a:bodyPr lIns="0" tIns="0" rIns="0" bIns="0"/>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marL="171450" indent="-171450" algn="just" eaLnBrk="1" hangingPunct="1">
              <a:spcAft>
                <a:spcPts val="838"/>
              </a:spcAft>
              <a:buFont typeface="Arial" panose="020B0604020202020204" pitchFamily="34" charset="0"/>
              <a:buChar char="•"/>
            </a:pPr>
            <a:r>
              <a:rPr lang="en-US" altLang="en-US" sz="1200" b="1" dirty="0">
                <a:latin typeface="Arial" panose="020B0604020202020204" pitchFamily="34" charset="0"/>
              </a:rPr>
              <a:t>Role of the Researcher</a:t>
            </a:r>
            <a:r>
              <a:rPr lang="en-US" altLang="en-US" sz="1200" dirty="0">
                <a:latin typeface="Arial" panose="020B0604020202020204" pitchFamily="34" charset="0"/>
              </a:rPr>
              <a:t>:</a:t>
            </a:r>
          </a:p>
          <a:p>
            <a:pPr marL="914400" lvl="1" indent="-171450">
              <a:lnSpc>
                <a:spcPts val="1588"/>
              </a:lnSpc>
              <a:spcAft>
                <a:spcPts val="425"/>
              </a:spcAft>
              <a:buFont typeface="Arial" panose="020B0604020202020204" pitchFamily="34" charset="0"/>
              <a:buChar char="•"/>
            </a:pPr>
            <a:r>
              <a:rPr lang="en-US" altLang="en-US" sz="1200" dirty="0">
                <a:latin typeface="Arial" panose="020B0604020202020204" pitchFamily="34" charset="0"/>
              </a:rPr>
              <a:t>In constructivist research, the researcher is seen as an </a:t>
            </a:r>
            <a:r>
              <a:rPr lang="en-US" altLang="en-US" sz="1200" b="1" dirty="0">
                <a:latin typeface="Arial" panose="020B0604020202020204" pitchFamily="34" charset="0"/>
              </a:rPr>
              <a:t>active participant </a:t>
            </a:r>
            <a:r>
              <a:rPr lang="en-US" altLang="en-US" sz="1200" dirty="0">
                <a:latin typeface="Arial" panose="020B0604020202020204" pitchFamily="34" charset="0"/>
              </a:rPr>
              <a:t>in the research process, engaging with participants and co-constructing meaning. This is different from more objective, detached research methods.</a:t>
            </a:r>
          </a:p>
          <a:p>
            <a:pPr marL="914400" lvl="1" indent="-171450">
              <a:lnSpc>
                <a:spcPts val="1588"/>
              </a:lnSpc>
              <a:spcAft>
                <a:spcPts val="425"/>
              </a:spcAft>
              <a:buFont typeface="Arial" panose="020B0604020202020204" pitchFamily="34" charset="0"/>
              <a:buChar char="•"/>
            </a:pPr>
            <a:r>
              <a:rPr lang="en-US" altLang="en-US" sz="1200" dirty="0">
                <a:latin typeface="Arial" panose="020B0604020202020204" pitchFamily="34" charset="0"/>
              </a:rPr>
              <a:t>The researcher’s own experiences and biases are acknowledged and reflected upon as part of the research process. This makes the research process more transparent and reflexive.</a:t>
            </a:r>
          </a:p>
          <a:p>
            <a:pPr marL="171450" indent="-171450" algn="just" eaLnBrk="1" hangingPunct="1">
              <a:spcAft>
                <a:spcPts val="838"/>
              </a:spcAft>
              <a:buFont typeface="Arial" panose="020B0604020202020204" pitchFamily="34" charset="0"/>
              <a:buChar char="•"/>
            </a:pPr>
            <a:r>
              <a:rPr lang="en-US" altLang="en-US" sz="1200" b="1" dirty="0">
                <a:latin typeface="Arial" panose="020B0604020202020204" pitchFamily="34" charset="0"/>
              </a:rPr>
              <a:t>Ethical Considerations</a:t>
            </a:r>
            <a:r>
              <a:rPr lang="en-US" altLang="en-US" sz="1200" dirty="0">
                <a:latin typeface="Arial" panose="020B0604020202020204" pitchFamily="34" charset="0"/>
              </a:rPr>
              <a:t>:</a:t>
            </a:r>
          </a:p>
          <a:p>
            <a:pPr marL="914400" lvl="1" indent="-171450" algn="just">
              <a:lnSpc>
                <a:spcPts val="1588"/>
              </a:lnSpc>
              <a:spcAft>
                <a:spcPts val="425"/>
              </a:spcAft>
              <a:buFont typeface="Arial" panose="020B0604020202020204" pitchFamily="34" charset="0"/>
              <a:buChar char="•"/>
            </a:pPr>
            <a:r>
              <a:rPr lang="en-US" altLang="en-US" sz="1200" dirty="0">
                <a:latin typeface="Arial" panose="020B0604020202020204" pitchFamily="34" charset="0"/>
              </a:rPr>
              <a:t>Ethical issues in constructivist research include ensuring </a:t>
            </a:r>
            <a:r>
              <a:rPr lang="en-US" altLang="en-US" sz="1200" b="1" dirty="0">
                <a:latin typeface="Arial" panose="020B0604020202020204" pitchFamily="34" charset="0"/>
              </a:rPr>
              <a:t>confidentiality</a:t>
            </a:r>
            <a:r>
              <a:rPr lang="en-US" altLang="en-US" sz="1200" dirty="0">
                <a:latin typeface="Arial" panose="020B0604020202020204" pitchFamily="34" charset="0"/>
              </a:rPr>
              <a:t>, obtaining </a:t>
            </a:r>
            <a:r>
              <a:rPr lang="en-US" altLang="en-US" sz="1200" b="1" dirty="0">
                <a:latin typeface="Arial" panose="020B0604020202020204" pitchFamily="34" charset="0"/>
              </a:rPr>
              <a:t>informed consent</a:t>
            </a:r>
            <a:r>
              <a:rPr lang="en-US" altLang="en-US" sz="1200" dirty="0">
                <a:latin typeface="Arial" panose="020B0604020202020204" pitchFamily="34" charset="0"/>
              </a:rPr>
              <a:t>, and maintaining </a:t>
            </a:r>
            <a:r>
              <a:rPr lang="en-US" altLang="en-US" sz="1200" b="1" dirty="0">
                <a:latin typeface="Arial" panose="020B0604020202020204" pitchFamily="34" charset="0"/>
              </a:rPr>
              <a:t>honesty </a:t>
            </a:r>
            <a:r>
              <a:rPr lang="en-US" altLang="en-US" sz="1200" dirty="0">
                <a:latin typeface="Arial" panose="020B0604020202020204" pitchFamily="34" charset="0"/>
              </a:rPr>
              <a:t>in presenting the research findings. Given the subjectivity of the research, it’s essential to ensure that participants’ voices are represented authentically.</a:t>
            </a:r>
          </a:p>
          <a:p>
            <a:pPr marL="914400" lvl="1" indent="-171450">
              <a:lnSpc>
                <a:spcPts val="1613"/>
              </a:lnSpc>
              <a:spcAft>
                <a:spcPts val="425"/>
              </a:spcAft>
              <a:buFont typeface="Arial" panose="020B0604020202020204" pitchFamily="34" charset="0"/>
              <a:buChar char="•"/>
            </a:pPr>
            <a:r>
              <a:rPr lang="en-US" altLang="en-US" sz="1200" dirty="0">
                <a:latin typeface="Arial" panose="020B0604020202020204" pitchFamily="34" charset="0"/>
              </a:rPr>
              <a:t>Positionality: Researchers must reflect on how their own backgrounds, biases, and perspectives influence the research process.</a:t>
            </a:r>
          </a:p>
          <a:p>
            <a:pPr marL="171450" indent="-171450" algn="just" eaLnBrk="1" hangingPunct="1">
              <a:spcAft>
                <a:spcPts val="838"/>
              </a:spcAft>
              <a:buFont typeface="Arial" panose="020B0604020202020204" pitchFamily="34" charset="0"/>
              <a:buChar char="•"/>
            </a:pPr>
            <a:r>
              <a:rPr lang="en-US" altLang="en-US" sz="1200" b="1" dirty="0">
                <a:latin typeface="Arial" panose="020B0604020202020204" pitchFamily="34" charset="0"/>
              </a:rPr>
              <a:t>Trustworthiness</a:t>
            </a:r>
            <a:r>
              <a:rPr lang="en-US" altLang="en-US" sz="1200" dirty="0">
                <a:latin typeface="Arial" panose="020B0604020202020204" pitchFamily="34" charset="0"/>
              </a:rPr>
              <a:t>:</a:t>
            </a:r>
          </a:p>
          <a:p>
            <a:pPr marL="914400" lvl="1" indent="-171450">
              <a:lnSpc>
                <a:spcPts val="1588"/>
              </a:lnSpc>
              <a:buFont typeface="Arial" panose="020B0604020202020204" pitchFamily="34" charset="0"/>
              <a:buChar char="•"/>
            </a:pPr>
            <a:r>
              <a:rPr lang="en-US" altLang="en-US" sz="1200" dirty="0">
                <a:latin typeface="Arial" panose="020B0604020202020204" pitchFamily="34" charset="0"/>
              </a:rPr>
              <a:t>While constructivism doesn’t aim for objectivity, it is still crucial to ensure that the findings are trustworthy. This can be achieved through techniques like </a:t>
            </a:r>
            <a:r>
              <a:rPr lang="en-US" altLang="en-US" sz="1200" b="1" dirty="0">
                <a:latin typeface="Arial" panose="020B0604020202020204" pitchFamily="34" charset="0"/>
              </a:rPr>
              <a:t>member checks </a:t>
            </a:r>
            <a:r>
              <a:rPr lang="en-US" altLang="en-US" sz="1200" dirty="0">
                <a:latin typeface="Arial" panose="020B0604020202020204" pitchFamily="34" charset="0"/>
              </a:rPr>
              <a:t>(allowing participants to review findings) or </a:t>
            </a:r>
            <a:r>
              <a:rPr lang="en-US" altLang="en-US" sz="1200" b="1" dirty="0">
                <a:latin typeface="Arial" panose="020B0604020202020204" pitchFamily="34" charset="0"/>
              </a:rPr>
              <a:t>triangulation </a:t>
            </a:r>
            <a:r>
              <a:rPr lang="en-US" altLang="en-US" sz="1200" dirty="0">
                <a:latin typeface="Arial" panose="020B0604020202020204" pitchFamily="34" charset="0"/>
              </a:rPr>
              <a:t>(using multiple data sources or methods to confirm findings).</a:t>
            </a:r>
          </a:p>
        </p:txBody>
      </p:sp>
    </p:spTree>
    <p:extLst>
      <p:ext uri="{BB962C8B-B14F-4D97-AF65-F5344CB8AC3E}">
        <p14:creationId xmlns:p14="http://schemas.microsoft.com/office/powerpoint/2010/main" val="19733745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1350</Words>
  <Application>Microsoft Office PowerPoint</Application>
  <PresentationFormat>Widescreen</PresentationFormat>
  <Paragraphs>67</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Constructivist Research Philosophy in Computer Science</vt:lpstr>
      <vt:lpstr>Introduction to Constructivist Research Philosophy</vt:lpstr>
      <vt:lpstr>Research Design for Constructivism</vt:lpstr>
      <vt:lpstr>Data Collection Methods</vt:lpstr>
      <vt:lpstr>Data Analysis Methods</vt:lpstr>
      <vt:lpstr>Considerations for Constructivist Research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Comba</dc:creator>
  <cp:lastModifiedBy>Kevin Comba</cp:lastModifiedBy>
  <cp:revision>1</cp:revision>
  <dcterms:created xsi:type="dcterms:W3CDTF">2025-02-18T18:45:42Z</dcterms:created>
  <dcterms:modified xsi:type="dcterms:W3CDTF">2025-02-18T19:38:21Z</dcterms:modified>
</cp:coreProperties>
</file>