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6" r:id="rId3"/>
    <p:sldId id="258" r:id="rId4"/>
    <p:sldId id="256" r:id="rId5"/>
    <p:sldId id="257" r:id="rId6"/>
    <p:sldId id="262" r:id="rId7"/>
    <p:sldId id="260"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3EA08B-A63E-441C-8ABC-5103081162DA}"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DB229118-FF75-432F-8C55-956234232E03}">
      <dgm:prSet/>
      <dgm:spPr/>
      <dgm:t>
        <a:bodyPr/>
        <a:lstStyle/>
        <a:p>
          <a:r>
            <a:rPr lang="en-CA" dirty="0"/>
            <a:t>LogisticRegression</a:t>
          </a:r>
          <a:endParaRPr lang="en-US" dirty="0"/>
        </a:p>
      </dgm:t>
    </dgm:pt>
    <dgm:pt modelId="{43BF604D-190C-4A37-ACAE-CC7350D9D575}" type="parTrans" cxnId="{CD58B808-4FAD-4DDD-B9ED-F05B84DBE033}">
      <dgm:prSet/>
      <dgm:spPr/>
      <dgm:t>
        <a:bodyPr/>
        <a:lstStyle/>
        <a:p>
          <a:endParaRPr lang="en-US"/>
        </a:p>
      </dgm:t>
    </dgm:pt>
    <dgm:pt modelId="{DFC1CBFF-8E13-4E28-9C2B-7A99DAA5B14F}" type="sibTrans" cxnId="{CD58B808-4FAD-4DDD-B9ED-F05B84DBE033}">
      <dgm:prSet/>
      <dgm:spPr/>
      <dgm:t>
        <a:bodyPr/>
        <a:lstStyle/>
        <a:p>
          <a:endParaRPr lang="en-US"/>
        </a:p>
      </dgm:t>
    </dgm:pt>
    <dgm:pt modelId="{608E100E-8F6C-40D4-ABFD-766BBFA47EF9}">
      <dgm:prSet/>
      <dgm:spPr/>
      <dgm:t>
        <a:bodyPr/>
        <a:lstStyle/>
        <a:p>
          <a:r>
            <a:rPr lang="en-CA" dirty="0"/>
            <a:t>KNeighborsClassifier</a:t>
          </a:r>
          <a:endParaRPr lang="en-US" dirty="0"/>
        </a:p>
      </dgm:t>
    </dgm:pt>
    <dgm:pt modelId="{9C54CE1D-E6B5-4319-A578-0700D564B78F}" type="parTrans" cxnId="{AED5DC91-9262-44A4-A697-8155514C8456}">
      <dgm:prSet/>
      <dgm:spPr/>
      <dgm:t>
        <a:bodyPr/>
        <a:lstStyle/>
        <a:p>
          <a:endParaRPr lang="en-US"/>
        </a:p>
      </dgm:t>
    </dgm:pt>
    <dgm:pt modelId="{29E22B44-660F-4B91-9B5A-0B76ABA08474}" type="sibTrans" cxnId="{AED5DC91-9262-44A4-A697-8155514C8456}">
      <dgm:prSet/>
      <dgm:spPr/>
      <dgm:t>
        <a:bodyPr/>
        <a:lstStyle/>
        <a:p>
          <a:endParaRPr lang="en-US"/>
        </a:p>
      </dgm:t>
    </dgm:pt>
    <dgm:pt modelId="{11BAF77A-BB31-47DD-AA5A-2A16980746AF}">
      <dgm:prSet/>
      <dgm:spPr/>
      <dgm:t>
        <a:bodyPr/>
        <a:lstStyle/>
        <a:p>
          <a:r>
            <a:rPr lang="en-CA" dirty="0"/>
            <a:t>GradientBoostingClassifier</a:t>
          </a:r>
          <a:endParaRPr lang="en-US" dirty="0"/>
        </a:p>
      </dgm:t>
    </dgm:pt>
    <dgm:pt modelId="{C6169C81-0D43-48F0-8A32-7D841C34A175}" type="parTrans" cxnId="{6E174AE7-2349-43AE-8C9B-05B682C96CC4}">
      <dgm:prSet/>
      <dgm:spPr/>
      <dgm:t>
        <a:bodyPr/>
        <a:lstStyle/>
        <a:p>
          <a:endParaRPr lang="en-US"/>
        </a:p>
      </dgm:t>
    </dgm:pt>
    <dgm:pt modelId="{3075A6B9-3C8A-4394-93CA-2EC6E5CB5E33}" type="sibTrans" cxnId="{6E174AE7-2349-43AE-8C9B-05B682C96CC4}">
      <dgm:prSet/>
      <dgm:spPr/>
      <dgm:t>
        <a:bodyPr/>
        <a:lstStyle/>
        <a:p>
          <a:endParaRPr lang="en-US"/>
        </a:p>
      </dgm:t>
    </dgm:pt>
    <dgm:pt modelId="{A5650852-03C9-4531-88DA-2352FEBD730D}">
      <dgm:prSet/>
      <dgm:spPr/>
      <dgm:t>
        <a:bodyPr/>
        <a:lstStyle/>
        <a:p>
          <a:r>
            <a:rPr lang="en-CA" dirty="0"/>
            <a:t>SVC</a:t>
          </a:r>
          <a:endParaRPr lang="en-US" dirty="0"/>
        </a:p>
      </dgm:t>
    </dgm:pt>
    <dgm:pt modelId="{DC84B934-92B0-4137-98A0-D23AD4B79175}" type="parTrans" cxnId="{6D1B3DAE-48E1-4715-A0F8-978507E37EF3}">
      <dgm:prSet/>
      <dgm:spPr/>
      <dgm:t>
        <a:bodyPr/>
        <a:lstStyle/>
        <a:p>
          <a:endParaRPr lang="en-US"/>
        </a:p>
      </dgm:t>
    </dgm:pt>
    <dgm:pt modelId="{A6F68139-BDFA-484C-8641-D95CE33BD105}" type="sibTrans" cxnId="{6D1B3DAE-48E1-4715-A0F8-978507E37EF3}">
      <dgm:prSet/>
      <dgm:spPr/>
      <dgm:t>
        <a:bodyPr/>
        <a:lstStyle/>
        <a:p>
          <a:endParaRPr lang="en-US"/>
        </a:p>
      </dgm:t>
    </dgm:pt>
    <dgm:pt modelId="{8648A7FA-05D9-4CAC-91CA-B95FFC0C99F3}" type="pres">
      <dgm:prSet presAssocID="{D73EA08B-A63E-441C-8ABC-5103081162DA}" presName="linear" presStyleCnt="0">
        <dgm:presLayoutVars>
          <dgm:animLvl val="lvl"/>
          <dgm:resizeHandles val="exact"/>
        </dgm:presLayoutVars>
      </dgm:prSet>
      <dgm:spPr/>
    </dgm:pt>
    <dgm:pt modelId="{0BA54A00-88D4-417F-B106-E1CD40B2633A}" type="pres">
      <dgm:prSet presAssocID="{DB229118-FF75-432F-8C55-956234232E03}" presName="parentText" presStyleLbl="node1" presStyleIdx="0" presStyleCnt="4">
        <dgm:presLayoutVars>
          <dgm:chMax val="0"/>
          <dgm:bulletEnabled val="1"/>
        </dgm:presLayoutVars>
      </dgm:prSet>
      <dgm:spPr/>
    </dgm:pt>
    <dgm:pt modelId="{357B4C6A-8446-490F-BE22-B8B5E9EE222F}" type="pres">
      <dgm:prSet presAssocID="{DFC1CBFF-8E13-4E28-9C2B-7A99DAA5B14F}" presName="spacer" presStyleCnt="0"/>
      <dgm:spPr/>
    </dgm:pt>
    <dgm:pt modelId="{E0E08000-7D7B-4630-86CD-CD84D369EFA5}" type="pres">
      <dgm:prSet presAssocID="{608E100E-8F6C-40D4-ABFD-766BBFA47EF9}" presName="parentText" presStyleLbl="node1" presStyleIdx="1" presStyleCnt="4">
        <dgm:presLayoutVars>
          <dgm:chMax val="0"/>
          <dgm:bulletEnabled val="1"/>
        </dgm:presLayoutVars>
      </dgm:prSet>
      <dgm:spPr/>
    </dgm:pt>
    <dgm:pt modelId="{45719DE6-FE7A-4824-99C0-3FEF68CBB5A9}" type="pres">
      <dgm:prSet presAssocID="{29E22B44-660F-4B91-9B5A-0B76ABA08474}" presName="spacer" presStyleCnt="0"/>
      <dgm:spPr/>
    </dgm:pt>
    <dgm:pt modelId="{BBB80EB0-4226-457D-B17B-C36D228FC94C}" type="pres">
      <dgm:prSet presAssocID="{11BAF77A-BB31-47DD-AA5A-2A16980746AF}" presName="parentText" presStyleLbl="node1" presStyleIdx="2" presStyleCnt="4">
        <dgm:presLayoutVars>
          <dgm:chMax val="0"/>
          <dgm:bulletEnabled val="1"/>
        </dgm:presLayoutVars>
      </dgm:prSet>
      <dgm:spPr/>
    </dgm:pt>
    <dgm:pt modelId="{E96CA115-C3E5-4196-B9A9-AC36FD0094B3}" type="pres">
      <dgm:prSet presAssocID="{3075A6B9-3C8A-4394-93CA-2EC6E5CB5E33}" presName="spacer" presStyleCnt="0"/>
      <dgm:spPr/>
    </dgm:pt>
    <dgm:pt modelId="{B4226938-2977-4F21-9F4C-A58D60CC0FE9}" type="pres">
      <dgm:prSet presAssocID="{A5650852-03C9-4531-88DA-2352FEBD730D}" presName="parentText" presStyleLbl="node1" presStyleIdx="3" presStyleCnt="4">
        <dgm:presLayoutVars>
          <dgm:chMax val="0"/>
          <dgm:bulletEnabled val="1"/>
        </dgm:presLayoutVars>
      </dgm:prSet>
      <dgm:spPr/>
    </dgm:pt>
  </dgm:ptLst>
  <dgm:cxnLst>
    <dgm:cxn modelId="{CD58B808-4FAD-4DDD-B9ED-F05B84DBE033}" srcId="{D73EA08B-A63E-441C-8ABC-5103081162DA}" destId="{DB229118-FF75-432F-8C55-956234232E03}" srcOrd="0" destOrd="0" parTransId="{43BF604D-190C-4A37-ACAE-CC7350D9D575}" sibTransId="{DFC1CBFF-8E13-4E28-9C2B-7A99DAA5B14F}"/>
    <dgm:cxn modelId="{BC056E15-0CD9-4DD5-9EF5-AF6535390077}" type="presOf" srcId="{A5650852-03C9-4531-88DA-2352FEBD730D}" destId="{B4226938-2977-4F21-9F4C-A58D60CC0FE9}" srcOrd="0" destOrd="0" presId="urn:microsoft.com/office/officeart/2005/8/layout/vList2"/>
    <dgm:cxn modelId="{A42B9C3B-2CF4-4445-9E47-D1573A49B712}" type="presOf" srcId="{608E100E-8F6C-40D4-ABFD-766BBFA47EF9}" destId="{E0E08000-7D7B-4630-86CD-CD84D369EFA5}" srcOrd="0" destOrd="0" presId="urn:microsoft.com/office/officeart/2005/8/layout/vList2"/>
    <dgm:cxn modelId="{46EC386D-6CB4-4EEB-AC75-074EB8CE4386}" type="presOf" srcId="{DB229118-FF75-432F-8C55-956234232E03}" destId="{0BA54A00-88D4-417F-B106-E1CD40B2633A}" srcOrd="0" destOrd="0" presId="urn:microsoft.com/office/officeart/2005/8/layout/vList2"/>
    <dgm:cxn modelId="{AED5DC91-9262-44A4-A697-8155514C8456}" srcId="{D73EA08B-A63E-441C-8ABC-5103081162DA}" destId="{608E100E-8F6C-40D4-ABFD-766BBFA47EF9}" srcOrd="1" destOrd="0" parTransId="{9C54CE1D-E6B5-4319-A578-0700D564B78F}" sibTransId="{29E22B44-660F-4B91-9B5A-0B76ABA08474}"/>
    <dgm:cxn modelId="{EB693999-9B71-44BD-B311-E422A20CCCA1}" type="presOf" srcId="{D73EA08B-A63E-441C-8ABC-5103081162DA}" destId="{8648A7FA-05D9-4CAC-91CA-B95FFC0C99F3}" srcOrd="0" destOrd="0" presId="urn:microsoft.com/office/officeart/2005/8/layout/vList2"/>
    <dgm:cxn modelId="{6D1B3DAE-48E1-4715-A0F8-978507E37EF3}" srcId="{D73EA08B-A63E-441C-8ABC-5103081162DA}" destId="{A5650852-03C9-4531-88DA-2352FEBD730D}" srcOrd="3" destOrd="0" parTransId="{DC84B934-92B0-4137-98A0-D23AD4B79175}" sibTransId="{A6F68139-BDFA-484C-8641-D95CE33BD105}"/>
    <dgm:cxn modelId="{FE86F2C6-0E5D-4071-965C-7523AE10DBAB}" type="presOf" srcId="{11BAF77A-BB31-47DD-AA5A-2A16980746AF}" destId="{BBB80EB0-4226-457D-B17B-C36D228FC94C}" srcOrd="0" destOrd="0" presId="urn:microsoft.com/office/officeart/2005/8/layout/vList2"/>
    <dgm:cxn modelId="{6E174AE7-2349-43AE-8C9B-05B682C96CC4}" srcId="{D73EA08B-A63E-441C-8ABC-5103081162DA}" destId="{11BAF77A-BB31-47DD-AA5A-2A16980746AF}" srcOrd="2" destOrd="0" parTransId="{C6169C81-0D43-48F0-8A32-7D841C34A175}" sibTransId="{3075A6B9-3C8A-4394-93CA-2EC6E5CB5E33}"/>
    <dgm:cxn modelId="{1393B7D5-D236-46BC-96FD-1BD0ACE29956}" type="presParOf" srcId="{8648A7FA-05D9-4CAC-91CA-B95FFC0C99F3}" destId="{0BA54A00-88D4-417F-B106-E1CD40B2633A}" srcOrd="0" destOrd="0" presId="urn:microsoft.com/office/officeart/2005/8/layout/vList2"/>
    <dgm:cxn modelId="{8603699A-75F7-4D0E-BB25-68192BA2F3C1}" type="presParOf" srcId="{8648A7FA-05D9-4CAC-91CA-B95FFC0C99F3}" destId="{357B4C6A-8446-490F-BE22-B8B5E9EE222F}" srcOrd="1" destOrd="0" presId="urn:microsoft.com/office/officeart/2005/8/layout/vList2"/>
    <dgm:cxn modelId="{D4D465D0-2AD1-48EB-A924-CE6108A2DB15}" type="presParOf" srcId="{8648A7FA-05D9-4CAC-91CA-B95FFC0C99F3}" destId="{E0E08000-7D7B-4630-86CD-CD84D369EFA5}" srcOrd="2" destOrd="0" presId="urn:microsoft.com/office/officeart/2005/8/layout/vList2"/>
    <dgm:cxn modelId="{87EF6669-BB91-403F-9CCE-9F7BCC7A773E}" type="presParOf" srcId="{8648A7FA-05D9-4CAC-91CA-B95FFC0C99F3}" destId="{45719DE6-FE7A-4824-99C0-3FEF68CBB5A9}" srcOrd="3" destOrd="0" presId="urn:microsoft.com/office/officeart/2005/8/layout/vList2"/>
    <dgm:cxn modelId="{4EF94375-5A7F-4C87-88E3-58FC45FC3951}" type="presParOf" srcId="{8648A7FA-05D9-4CAC-91CA-B95FFC0C99F3}" destId="{BBB80EB0-4226-457D-B17B-C36D228FC94C}" srcOrd="4" destOrd="0" presId="urn:microsoft.com/office/officeart/2005/8/layout/vList2"/>
    <dgm:cxn modelId="{AEFDB1D1-B5C8-4189-B4FC-15D7D221ED6F}" type="presParOf" srcId="{8648A7FA-05D9-4CAC-91CA-B95FFC0C99F3}" destId="{E96CA115-C3E5-4196-B9A9-AC36FD0094B3}" srcOrd="5" destOrd="0" presId="urn:microsoft.com/office/officeart/2005/8/layout/vList2"/>
    <dgm:cxn modelId="{16BAF758-5476-42B2-887F-AFA3A7C9F788}" type="presParOf" srcId="{8648A7FA-05D9-4CAC-91CA-B95FFC0C99F3}" destId="{B4226938-2977-4F21-9F4C-A58D60CC0FE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A54A00-88D4-417F-B106-E1CD40B2633A}">
      <dsp:nvSpPr>
        <dsp:cNvPr id="0" name=""/>
        <dsp:cNvSpPr/>
      </dsp:nvSpPr>
      <dsp:spPr>
        <a:xfrm>
          <a:off x="0" y="556747"/>
          <a:ext cx="6568538" cy="100737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CA" sz="4100" kern="1200" dirty="0"/>
            <a:t>LogisticRegression</a:t>
          </a:r>
          <a:endParaRPr lang="en-US" sz="4100" kern="1200" dirty="0"/>
        </a:p>
      </dsp:txBody>
      <dsp:txXfrm>
        <a:off x="49176" y="605923"/>
        <a:ext cx="6470186" cy="909018"/>
      </dsp:txXfrm>
    </dsp:sp>
    <dsp:sp modelId="{E0E08000-7D7B-4630-86CD-CD84D369EFA5}">
      <dsp:nvSpPr>
        <dsp:cNvPr id="0" name=""/>
        <dsp:cNvSpPr/>
      </dsp:nvSpPr>
      <dsp:spPr>
        <a:xfrm>
          <a:off x="0" y="1682197"/>
          <a:ext cx="6568538" cy="1007370"/>
        </a:xfrm>
        <a:prstGeom prst="roundRect">
          <a:avLst/>
        </a:prstGeom>
        <a:solidFill>
          <a:schemeClr val="accent5">
            <a:hueOff val="-4050717"/>
            <a:satOff val="-275"/>
            <a:lumOff val="65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CA" sz="4100" kern="1200" dirty="0"/>
            <a:t>KNeighborsClassifier</a:t>
          </a:r>
          <a:endParaRPr lang="en-US" sz="4100" kern="1200" dirty="0"/>
        </a:p>
      </dsp:txBody>
      <dsp:txXfrm>
        <a:off x="49176" y="1731373"/>
        <a:ext cx="6470186" cy="909018"/>
      </dsp:txXfrm>
    </dsp:sp>
    <dsp:sp modelId="{BBB80EB0-4226-457D-B17B-C36D228FC94C}">
      <dsp:nvSpPr>
        <dsp:cNvPr id="0" name=""/>
        <dsp:cNvSpPr/>
      </dsp:nvSpPr>
      <dsp:spPr>
        <a:xfrm>
          <a:off x="0" y="2807647"/>
          <a:ext cx="6568538" cy="1007370"/>
        </a:xfrm>
        <a:prstGeom prst="roundRect">
          <a:avLst/>
        </a:prstGeom>
        <a:solidFill>
          <a:schemeClr val="accent5">
            <a:hueOff val="-8101434"/>
            <a:satOff val="-551"/>
            <a:lumOff val="13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CA" sz="4100" kern="1200" dirty="0"/>
            <a:t>GradientBoostingClassifier</a:t>
          </a:r>
          <a:endParaRPr lang="en-US" sz="4100" kern="1200" dirty="0"/>
        </a:p>
      </dsp:txBody>
      <dsp:txXfrm>
        <a:off x="49176" y="2856823"/>
        <a:ext cx="6470186" cy="909018"/>
      </dsp:txXfrm>
    </dsp:sp>
    <dsp:sp modelId="{B4226938-2977-4F21-9F4C-A58D60CC0FE9}">
      <dsp:nvSpPr>
        <dsp:cNvPr id="0" name=""/>
        <dsp:cNvSpPr/>
      </dsp:nvSpPr>
      <dsp:spPr>
        <a:xfrm>
          <a:off x="0" y="3933097"/>
          <a:ext cx="6568538" cy="100737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CA" sz="4100" kern="1200" dirty="0"/>
            <a:t>SVC</a:t>
          </a:r>
          <a:endParaRPr lang="en-US" sz="4100" kern="1200" dirty="0"/>
        </a:p>
      </dsp:txBody>
      <dsp:txXfrm>
        <a:off x="49176" y="3982273"/>
        <a:ext cx="6470186" cy="90901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E32C9-DD98-F1E0-31C7-8CAB7E346B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B8C6AC1-89E8-E6F4-8328-08B5CE2658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38D27B58-DDB5-97EE-D052-6A827EA7E0E8}"/>
              </a:ext>
            </a:extLst>
          </p:cNvPr>
          <p:cNvSpPr>
            <a:spLocks noGrp="1"/>
          </p:cNvSpPr>
          <p:nvPr>
            <p:ph type="dt" sz="half" idx="10"/>
          </p:nvPr>
        </p:nvSpPr>
        <p:spPr/>
        <p:txBody>
          <a:bodyPr/>
          <a:lstStyle/>
          <a:p>
            <a:fld id="{50F58159-FFEB-45EE-A4C3-B02DBEB424DD}" type="datetimeFigureOut">
              <a:rPr lang="en-CA" smtClean="0"/>
              <a:t>2024-04-05</a:t>
            </a:fld>
            <a:endParaRPr lang="en-CA" dirty="0"/>
          </a:p>
        </p:txBody>
      </p:sp>
      <p:sp>
        <p:nvSpPr>
          <p:cNvPr id="5" name="Footer Placeholder 4">
            <a:extLst>
              <a:ext uri="{FF2B5EF4-FFF2-40B4-BE49-F238E27FC236}">
                <a16:creationId xmlns:a16="http://schemas.microsoft.com/office/drawing/2014/main" id="{502B6C36-DCF9-C99C-DC70-95F90E2BDD26}"/>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2BF07EE3-26E1-7C49-5B08-035016A9E0F5}"/>
              </a:ext>
            </a:extLst>
          </p:cNvPr>
          <p:cNvSpPr>
            <a:spLocks noGrp="1"/>
          </p:cNvSpPr>
          <p:nvPr>
            <p:ph type="sldNum" sz="quarter" idx="12"/>
          </p:nvPr>
        </p:nvSpPr>
        <p:spPr/>
        <p:txBody>
          <a:bodyPr/>
          <a:lstStyle/>
          <a:p>
            <a:fld id="{BA15778E-706E-43A9-93DC-A22DABA56F82}" type="slidenum">
              <a:rPr lang="en-CA" smtClean="0"/>
              <a:t>‹#›</a:t>
            </a:fld>
            <a:endParaRPr lang="en-CA" dirty="0"/>
          </a:p>
        </p:txBody>
      </p:sp>
    </p:spTree>
    <p:extLst>
      <p:ext uri="{BB962C8B-B14F-4D97-AF65-F5344CB8AC3E}">
        <p14:creationId xmlns:p14="http://schemas.microsoft.com/office/powerpoint/2010/main" val="1277917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67D0C-7772-A61A-E43C-DD422D8D3E4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7FD99CB-C466-72DB-A248-0CAECDA284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AD64956-986C-3A1C-0D90-A2FB8BB07D82}"/>
              </a:ext>
            </a:extLst>
          </p:cNvPr>
          <p:cNvSpPr>
            <a:spLocks noGrp="1"/>
          </p:cNvSpPr>
          <p:nvPr>
            <p:ph type="dt" sz="half" idx="10"/>
          </p:nvPr>
        </p:nvSpPr>
        <p:spPr/>
        <p:txBody>
          <a:bodyPr/>
          <a:lstStyle/>
          <a:p>
            <a:fld id="{50F58159-FFEB-45EE-A4C3-B02DBEB424DD}" type="datetimeFigureOut">
              <a:rPr lang="en-CA" smtClean="0"/>
              <a:t>2024-04-05</a:t>
            </a:fld>
            <a:endParaRPr lang="en-CA" dirty="0"/>
          </a:p>
        </p:txBody>
      </p:sp>
      <p:sp>
        <p:nvSpPr>
          <p:cNvPr id="5" name="Footer Placeholder 4">
            <a:extLst>
              <a:ext uri="{FF2B5EF4-FFF2-40B4-BE49-F238E27FC236}">
                <a16:creationId xmlns:a16="http://schemas.microsoft.com/office/drawing/2014/main" id="{CCDDEC2B-E8CA-9228-C0AE-6EC66ED3C0C7}"/>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16F3EF19-6B99-33E0-9157-28B394D873BE}"/>
              </a:ext>
            </a:extLst>
          </p:cNvPr>
          <p:cNvSpPr>
            <a:spLocks noGrp="1"/>
          </p:cNvSpPr>
          <p:nvPr>
            <p:ph type="sldNum" sz="quarter" idx="12"/>
          </p:nvPr>
        </p:nvSpPr>
        <p:spPr/>
        <p:txBody>
          <a:bodyPr/>
          <a:lstStyle/>
          <a:p>
            <a:fld id="{BA15778E-706E-43A9-93DC-A22DABA56F82}" type="slidenum">
              <a:rPr lang="en-CA" smtClean="0"/>
              <a:t>‹#›</a:t>
            </a:fld>
            <a:endParaRPr lang="en-CA" dirty="0"/>
          </a:p>
        </p:txBody>
      </p:sp>
    </p:spTree>
    <p:extLst>
      <p:ext uri="{BB962C8B-B14F-4D97-AF65-F5344CB8AC3E}">
        <p14:creationId xmlns:p14="http://schemas.microsoft.com/office/powerpoint/2010/main" val="87695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405F55-A335-98DC-856E-E0EFA8EC53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59A54D0-03BD-0087-3484-57244A8308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0976F2C-A07C-3208-39D4-C225CE51EC6E}"/>
              </a:ext>
            </a:extLst>
          </p:cNvPr>
          <p:cNvSpPr>
            <a:spLocks noGrp="1"/>
          </p:cNvSpPr>
          <p:nvPr>
            <p:ph type="dt" sz="half" idx="10"/>
          </p:nvPr>
        </p:nvSpPr>
        <p:spPr/>
        <p:txBody>
          <a:bodyPr/>
          <a:lstStyle/>
          <a:p>
            <a:fld id="{50F58159-FFEB-45EE-A4C3-B02DBEB424DD}" type="datetimeFigureOut">
              <a:rPr lang="en-CA" smtClean="0"/>
              <a:t>2024-04-05</a:t>
            </a:fld>
            <a:endParaRPr lang="en-CA" dirty="0"/>
          </a:p>
        </p:txBody>
      </p:sp>
      <p:sp>
        <p:nvSpPr>
          <p:cNvPr id="5" name="Footer Placeholder 4">
            <a:extLst>
              <a:ext uri="{FF2B5EF4-FFF2-40B4-BE49-F238E27FC236}">
                <a16:creationId xmlns:a16="http://schemas.microsoft.com/office/drawing/2014/main" id="{2E8B25D2-6A89-15C7-2433-5DFD33562808}"/>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3357E925-3587-43DF-A50D-4387BD9F9EB4}"/>
              </a:ext>
            </a:extLst>
          </p:cNvPr>
          <p:cNvSpPr>
            <a:spLocks noGrp="1"/>
          </p:cNvSpPr>
          <p:nvPr>
            <p:ph type="sldNum" sz="quarter" idx="12"/>
          </p:nvPr>
        </p:nvSpPr>
        <p:spPr/>
        <p:txBody>
          <a:bodyPr/>
          <a:lstStyle/>
          <a:p>
            <a:fld id="{BA15778E-706E-43A9-93DC-A22DABA56F82}" type="slidenum">
              <a:rPr lang="en-CA" smtClean="0"/>
              <a:t>‹#›</a:t>
            </a:fld>
            <a:endParaRPr lang="en-CA" dirty="0"/>
          </a:p>
        </p:txBody>
      </p:sp>
    </p:spTree>
    <p:extLst>
      <p:ext uri="{BB962C8B-B14F-4D97-AF65-F5344CB8AC3E}">
        <p14:creationId xmlns:p14="http://schemas.microsoft.com/office/powerpoint/2010/main" val="19534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0CF23-54CF-BBC0-7CE8-3A5E76518B0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B924134-9D35-F214-976D-028B4AE426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F5BAC2A-3B39-4C78-8798-C3AB5DB0F6B3}"/>
              </a:ext>
            </a:extLst>
          </p:cNvPr>
          <p:cNvSpPr>
            <a:spLocks noGrp="1"/>
          </p:cNvSpPr>
          <p:nvPr>
            <p:ph type="dt" sz="half" idx="10"/>
          </p:nvPr>
        </p:nvSpPr>
        <p:spPr/>
        <p:txBody>
          <a:bodyPr/>
          <a:lstStyle/>
          <a:p>
            <a:fld id="{50F58159-FFEB-45EE-A4C3-B02DBEB424DD}" type="datetimeFigureOut">
              <a:rPr lang="en-CA" smtClean="0"/>
              <a:t>2024-04-05</a:t>
            </a:fld>
            <a:endParaRPr lang="en-CA" dirty="0"/>
          </a:p>
        </p:txBody>
      </p:sp>
      <p:sp>
        <p:nvSpPr>
          <p:cNvPr id="5" name="Footer Placeholder 4">
            <a:extLst>
              <a:ext uri="{FF2B5EF4-FFF2-40B4-BE49-F238E27FC236}">
                <a16:creationId xmlns:a16="http://schemas.microsoft.com/office/drawing/2014/main" id="{F0F367EF-8754-8FF0-A156-11CD75805DF4}"/>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180BD580-419F-2A9E-136A-A0E1AF0DAC3B}"/>
              </a:ext>
            </a:extLst>
          </p:cNvPr>
          <p:cNvSpPr>
            <a:spLocks noGrp="1"/>
          </p:cNvSpPr>
          <p:nvPr>
            <p:ph type="sldNum" sz="quarter" idx="12"/>
          </p:nvPr>
        </p:nvSpPr>
        <p:spPr/>
        <p:txBody>
          <a:bodyPr/>
          <a:lstStyle/>
          <a:p>
            <a:fld id="{BA15778E-706E-43A9-93DC-A22DABA56F82}" type="slidenum">
              <a:rPr lang="en-CA" smtClean="0"/>
              <a:t>‹#›</a:t>
            </a:fld>
            <a:endParaRPr lang="en-CA" dirty="0"/>
          </a:p>
        </p:txBody>
      </p:sp>
    </p:spTree>
    <p:extLst>
      <p:ext uri="{BB962C8B-B14F-4D97-AF65-F5344CB8AC3E}">
        <p14:creationId xmlns:p14="http://schemas.microsoft.com/office/powerpoint/2010/main" val="4030762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14101-9F69-9753-8A94-DF6B6D6B8B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E235FDB9-059F-DDB0-5A99-8851921225F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D9E7B6-99F1-4D3D-0783-218CF91E14A4}"/>
              </a:ext>
            </a:extLst>
          </p:cNvPr>
          <p:cNvSpPr>
            <a:spLocks noGrp="1"/>
          </p:cNvSpPr>
          <p:nvPr>
            <p:ph type="dt" sz="half" idx="10"/>
          </p:nvPr>
        </p:nvSpPr>
        <p:spPr/>
        <p:txBody>
          <a:bodyPr/>
          <a:lstStyle/>
          <a:p>
            <a:fld id="{50F58159-FFEB-45EE-A4C3-B02DBEB424DD}" type="datetimeFigureOut">
              <a:rPr lang="en-CA" smtClean="0"/>
              <a:t>2024-04-05</a:t>
            </a:fld>
            <a:endParaRPr lang="en-CA" dirty="0"/>
          </a:p>
        </p:txBody>
      </p:sp>
      <p:sp>
        <p:nvSpPr>
          <p:cNvPr id="5" name="Footer Placeholder 4">
            <a:extLst>
              <a:ext uri="{FF2B5EF4-FFF2-40B4-BE49-F238E27FC236}">
                <a16:creationId xmlns:a16="http://schemas.microsoft.com/office/drawing/2014/main" id="{9EAE043F-436C-9703-D176-00A91F70E0F0}"/>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73C08D13-9728-DD21-F629-3C13CEBFEC29}"/>
              </a:ext>
            </a:extLst>
          </p:cNvPr>
          <p:cNvSpPr>
            <a:spLocks noGrp="1"/>
          </p:cNvSpPr>
          <p:nvPr>
            <p:ph type="sldNum" sz="quarter" idx="12"/>
          </p:nvPr>
        </p:nvSpPr>
        <p:spPr/>
        <p:txBody>
          <a:bodyPr/>
          <a:lstStyle/>
          <a:p>
            <a:fld id="{BA15778E-706E-43A9-93DC-A22DABA56F82}" type="slidenum">
              <a:rPr lang="en-CA" smtClean="0"/>
              <a:t>‹#›</a:t>
            </a:fld>
            <a:endParaRPr lang="en-CA" dirty="0"/>
          </a:p>
        </p:txBody>
      </p:sp>
    </p:spTree>
    <p:extLst>
      <p:ext uri="{BB962C8B-B14F-4D97-AF65-F5344CB8AC3E}">
        <p14:creationId xmlns:p14="http://schemas.microsoft.com/office/powerpoint/2010/main" val="3922636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34830-4BA7-BAA5-6F87-D3A2FFAE57D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57244E7-BC81-2A4F-BFAD-91143453D6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2120918B-FB13-4ABB-235F-FBBDF4B32B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0F6A92E3-8432-4FF8-004E-6099BE4C2454}"/>
              </a:ext>
            </a:extLst>
          </p:cNvPr>
          <p:cNvSpPr>
            <a:spLocks noGrp="1"/>
          </p:cNvSpPr>
          <p:nvPr>
            <p:ph type="dt" sz="half" idx="10"/>
          </p:nvPr>
        </p:nvSpPr>
        <p:spPr/>
        <p:txBody>
          <a:bodyPr/>
          <a:lstStyle/>
          <a:p>
            <a:fld id="{50F58159-FFEB-45EE-A4C3-B02DBEB424DD}" type="datetimeFigureOut">
              <a:rPr lang="en-CA" smtClean="0"/>
              <a:t>2024-04-05</a:t>
            </a:fld>
            <a:endParaRPr lang="en-CA" dirty="0"/>
          </a:p>
        </p:txBody>
      </p:sp>
      <p:sp>
        <p:nvSpPr>
          <p:cNvPr id="6" name="Footer Placeholder 5">
            <a:extLst>
              <a:ext uri="{FF2B5EF4-FFF2-40B4-BE49-F238E27FC236}">
                <a16:creationId xmlns:a16="http://schemas.microsoft.com/office/drawing/2014/main" id="{7B106E15-7991-A9A6-93D0-4423E9CD265E}"/>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ADEFC84B-A39D-88B7-D1DE-B581E4643403}"/>
              </a:ext>
            </a:extLst>
          </p:cNvPr>
          <p:cNvSpPr>
            <a:spLocks noGrp="1"/>
          </p:cNvSpPr>
          <p:nvPr>
            <p:ph type="sldNum" sz="quarter" idx="12"/>
          </p:nvPr>
        </p:nvSpPr>
        <p:spPr/>
        <p:txBody>
          <a:bodyPr/>
          <a:lstStyle/>
          <a:p>
            <a:fld id="{BA15778E-706E-43A9-93DC-A22DABA56F82}" type="slidenum">
              <a:rPr lang="en-CA" smtClean="0"/>
              <a:t>‹#›</a:t>
            </a:fld>
            <a:endParaRPr lang="en-CA" dirty="0"/>
          </a:p>
        </p:txBody>
      </p:sp>
    </p:spTree>
    <p:extLst>
      <p:ext uri="{BB962C8B-B14F-4D97-AF65-F5344CB8AC3E}">
        <p14:creationId xmlns:p14="http://schemas.microsoft.com/office/powerpoint/2010/main" val="804537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B5E7A-4F2E-90EE-B44D-D18DBB51EDD0}"/>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0917D0C-FC6F-ADF8-C492-E8B17319E1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B26EA4-E590-C8CA-611E-B4D1D6D414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14912F5-58FD-6113-C269-8C10C1F94F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BD52A3-F165-C1E6-DBAB-CB1E6FA42B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5D947466-DCC7-BAAE-9CAB-6449DCBE5DF8}"/>
              </a:ext>
            </a:extLst>
          </p:cNvPr>
          <p:cNvSpPr>
            <a:spLocks noGrp="1"/>
          </p:cNvSpPr>
          <p:nvPr>
            <p:ph type="dt" sz="half" idx="10"/>
          </p:nvPr>
        </p:nvSpPr>
        <p:spPr/>
        <p:txBody>
          <a:bodyPr/>
          <a:lstStyle/>
          <a:p>
            <a:fld id="{50F58159-FFEB-45EE-A4C3-B02DBEB424DD}" type="datetimeFigureOut">
              <a:rPr lang="en-CA" smtClean="0"/>
              <a:t>2024-04-05</a:t>
            </a:fld>
            <a:endParaRPr lang="en-CA" dirty="0"/>
          </a:p>
        </p:txBody>
      </p:sp>
      <p:sp>
        <p:nvSpPr>
          <p:cNvPr id="8" name="Footer Placeholder 7">
            <a:extLst>
              <a:ext uri="{FF2B5EF4-FFF2-40B4-BE49-F238E27FC236}">
                <a16:creationId xmlns:a16="http://schemas.microsoft.com/office/drawing/2014/main" id="{82E3F44C-EA05-5DBC-F281-903E2E19C73F}"/>
              </a:ext>
            </a:extLst>
          </p:cNvPr>
          <p:cNvSpPr>
            <a:spLocks noGrp="1"/>
          </p:cNvSpPr>
          <p:nvPr>
            <p:ph type="ftr" sz="quarter" idx="11"/>
          </p:nvPr>
        </p:nvSpPr>
        <p:spPr/>
        <p:txBody>
          <a:bodyPr/>
          <a:lstStyle/>
          <a:p>
            <a:endParaRPr lang="en-CA" dirty="0"/>
          </a:p>
        </p:txBody>
      </p:sp>
      <p:sp>
        <p:nvSpPr>
          <p:cNvPr id="9" name="Slide Number Placeholder 8">
            <a:extLst>
              <a:ext uri="{FF2B5EF4-FFF2-40B4-BE49-F238E27FC236}">
                <a16:creationId xmlns:a16="http://schemas.microsoft.com/office/drawing/2014/main" id="{2CE5D620-51D0-3EA9-6EA9-86CB904E0E48}"/>
              </a:ext>
            </a:extLst>
          </p:cNvPr>
          <p:cNvSpPr>
            <a:spLocks noGrp="1"/>
          </p:cNvSpPr>
          <p:nvPr>
            <p:ph type="sldNum" sz="quarter" idx="12"/>
          </p:nvPr>
        </p:nvSpPr>
        <p:spPr/>
        <p:txBody>
          <a:bodyPr/>
          <a:lstStyle/>
          <a:p>
            <a:fld id="{BA15778E-706E-43A9-93DC-A22DABA56F82}" type="slidenum">
              <a:rPr lang="en-CA" smtClean="0"/>
              <a:t>‹#›</a:t>
            </a:fld>
            <a:endParaRPr lang="en-CA" dirty="0"/>
          </a:p>
        </p:txBody>
      </p:sp>
    </p:spTree>
    <p:extLst>
      <p:ext uri="{BB962C8B-B14F-4D97-AF65-F5344CB8AC3E}">
        <p14:creationId xmlns:p14="http://schemas.microsoft.com/office/powerpoint/2010/main" val="97616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6DE5A-0999-8C38-62E0-525FF5A8D9C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9E314606-D106-9D39-1E46-799F4F034CA5}"/>
              </a:ext>
            </a:extLst>
          </p:cNvPr>
          <p:cNvSpPr>
            <a:spLocks noGrp="1"/>
          </p:cNvSpPr>
          <p:nvPr>
            <p:ph type="dt" sz="half" idx="10"/>
          </p:nvPr>
        </p:nvSpPr>
        <p:spPr/>
        <p:txBody>
          <a:bodyPr/>
          <a:lstStyle/>
          <a:p>
            <a:fld id="{50F58159-FFEB-45EE-A4C3-B02DBEB424DD}" type="datetimeFigureOut">
              <a:rPr lang="en-CA" smtClean="0"/>
              <a:t>2024-04-05</a:t>
            </a:fld>
            <a:endParaRPr lang="en-CA" dirty="0"/>
          </a:p>
        </p:txBody>
      </p:sp>
      <p:sp>
        <p:nvSpPr>
          <p:cNvPr id="4" name="Footer Placeholder 3">
            <a:extLst>
              <a:ext uri="{FF2B5EF4-FFF2-40B4-BE49-F238E27FC236}">
                <a16:creationId xmlns:a16="http://schemas.microsoft.com/office/drawing/2014/main" id="{E4CBC64E-80B7-DB8C-48A0-90CBB83A6596}"/>
              </a:ext>
            </a:extLst>
          </p:cNvPr>
          <p:cNvSpPr>
            <a:spLocks noGrp="1"/>
          </p:cNvSpPr>
          <p:nvPr>
            <p:ph type="ftr" sz="quarter" idx="11"/>
          </p:nvPr>
        </p:nvSpPr>
        <p:spPr/>
        <p:txBody>
          <a:bodyPr/>
          <a:lstStyle/>
          <a:p>
            <a:endParaRPr lang="en-CA" dirty="0"/>
          </a:p>
        </p:txBody>
      </p:sp>
      <p:sp>
        <p:nvSpPr>
          <p:cNvPr id="5" name="Slide Number Placeholder 4">
            <a:extLst>
              <a:ext uri="{FF2B5EF4-FFF2-40B4-BE49-F238E27FC236}">
                <a16:creationId xmlns:a16="http://schemas.microsoft.com/office/drawing/2014/main" id="{359F86C7-F5D8-8C1A-C1DE-00BE877C5310}"/>
              </a:ext>
            </a:extLst>
          </p:cNvPr>
          <p:cNvSpPr>
            <a:spLocks noGrp="1"/>
          </p:cNvSpPr>
          <p:nvPr>
            <p:ph type="sldNum" sz="quarter" idx="12"/>
          </p:nvPr>
        </p:nvSpPr>
        <p:spPr/>
        <p:txBody>
          <a:bodyPr/>
          <a:lstStyle/>
          <a:p>
            <a:fld id="{BA15778E-706E-43A9-93DC-A22DABA56F82}" type="slidenum">
              <a:rPr lang="en-CA" smtClean="0"/>
              <a:t>‹#›</a:t>
            </a:fld>
            <a:endParaRPr lang="en-CA" dirty="0"/>
          </a:p>
        </p:txBody>
      </p:sp>
    </p:spTree>
    <p:extLst>
      <p:ext uri="{BB962C8B-B14F-4D97-AF65-F5344CB8AC3E}">
        <p14:creationId xmlns:p14="http://schemas.microsoft.com/office/powerpoint/2010/main" val="1461485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60F4AD-92DE-94A2-CCDD-BBD7B5AD544E}"/>
              </a:ext>
            </a:extLst>
          </p:cNvPr>
          <p:cNvSpPr>
            <a:spLocks noGrp="1"/>
          </p:cNvSpPr>
          <p:nvPr>
            <p:ph type="dt" sz="half" idx="10"/>
          </p:nvPr>
        </p:nvSpPr>
        <p:spPr/>
        <p:txBody>
          <a:bodyPr/>
          <a:lstStyle/>
          <a:p>
            <a:fld id="{50F58159-FFEB-45EE-A4C3-B02DBEB424DD}" type="datetimeFigureOut">
              <a:rPr lang="en-CA" smtClean="0"/>
              <a:t>2024-04-05</a:t>
            </a:fld>
            <a:endParaRPr lang="en-CA" dirty="0"/>
          </a:p>
        </p:txBody>
      </p:sp>
      <p:sp>
        <p:nvSpPr>
          <p:cNvPr id="3" name="Footer Placeholder 2">
            <a:extLst>
              <a:ext uri="{FF2B5EF4-FFF2-40B4-BE49-F238E27FC236}">
                <a16:creationId xmlns:a16="http://schemas.microsoft.com/office/drawing/2014/main" id="{E3279AEF-0849-7633-2AA7-C8040180E985}"/>
              </a:ext>
            </a:extLst>
          </p:cNvPr>
          <p:cNvSpPr>
            <a:spLocks noGrp="1"/>
          </p:cNvSpPr>
          <p:nvPr>
            <p:ph type="ftr" sz="quarter" idx="11"/>
          </p:nvPr>
        </p:nvSpPr>
        <p:spPr/>
        <p:txBody>
          <a:bodyPr/>
          <a:lstStyle/>
          <a:p>
            <a:endParaRPr lang="en-CA" dirty="0"/>
          </a:p>
        </p:txBody>
      </p:sp>
      <p:sp>
        <p:nvSpPr>
          <p:cNvPr id="4" name="Slide Number Placeholder 3">
            <a:extLst>
              <a:ext uri="{FF2B5EF4-FFF2-40B4-BE49-F238E27FC236}">
                <a16:creationId xmlns:a16="http://schemas.microsoft.com/office/drawing/2014/main" id="{FF137F75-2DD6-0DA7-CA3B-4F56FD5F0F96}"/>
              </a:ext>
            </a:extLst>
          </p:cNvPr>
          <p:cNvSpPr>
            <a:spLocks noGrp="1"/>
          </p:cNvSpPr>
          <p:nvPr>
            <p:ph type="sldNum" sz="quarter" idx="12"/>
          </p:nvPr>
        </p:nvSpPr>
        <p:spPr/>
        <p:txBody>
          <a:bodyPr/>
          <a:lstStyle/>
          <a:p>
            <a:fld id="{BA15778E-706E-43A9-93DC-A22DABA56F82}" type="slidenum">
              <a:rPr lang="en-CA" smtClean="0"/>
              <a:t>‹#›</a:t>
            </a:fld>
            <a:endParaRPr lang="en-CA" dirty="0"/>
          </a:p>
        </p:txBody>
      </p:sp>
    </p:spTree>
    <p:extLst>
      <p:ext uri="{BB962C8B-B14F-4D97-AF65-F5344CB8AC3E}">
        <p14:creationId xmlns:p14="http://schemas.microsoft.com/office/powerpoint/2010/main" val="387463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325F4-5542-DE6A-20E9-1C7B4A12B3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916F474B-7552-282F-C574-1DBC0505DF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B899C73-E0CE-F810-B64A-B87E682ECB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22A7AB-E95D-A97B-6E83-4F85C03AAB7C}"/>
              </a:ext>
            </a:extLst>
          </p:cNvPr>
          <p:cNvSpPr>
            <a:spLocks noGrp="1"/>
          </p:cNvSpPr>
          <p:nvPr>
            <p:ph type="dt" sz="half" idx="10"/>
          </p:nvPr>
        </p:nvSpPr>
        <p:spPr/>
        <p:txBody>
          <a:bodyPr/>
          <a:lstStyle/>
          <a:p>
            <a:fld id="{50F58159-FFEB-45EE-A4C3-B02DBEB424DD}" type="datetimeFigureOut">
              <a:rPr lang="en-CA" smtClean="0"/>
              <a:t>2024-04-05</a:t>
            </a:fld>
            <a:endParaRPr lang="en-CA" dirty="0"/>
          </a:p>
        </p:txBody>
      </p:sp>
      <p:sp>
        <p:nvSpPr>
          <p:cNvPr id="6" name="Footer Placeholder 5">
            <a:extLst>
              <a:ext uri="{FF2B5EF4-FFF2-40B4-BE49-F238E27FC236}">
                <a16:creationId xmlns:a16="http://schemas.microsoft.com/office/drawing/2014/main" id="{C7B0A629-22A3-2638-FAF5-403AFFC1D9C6}"/>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F3BE8F3A-96AD-B348-CE86-32D909481907}"/>
              </a:ext>
            </a:extLst>
          </p:cNvPr>
          <p:cNvSpPr>
            <a:spLocks noGrp="1"/>
          </p:cNvSpPr>
          <p:nvPr>
            <p:ph type="sldNum" sz="quarter" idx="12"/>
          </p:nvPr>
        </p:nvSpPr>
        <p:spPr/>
        <p:txBody>
          <a:bodyPr/>
          <a:lstStyle/>
          <a:p>
            <a:fld id="{BA15778E-706E-43A9-93DC-A22DABA56F82}" type="slidenum">
              <a:rPr lang="en-CA" smtClean="0"/>
              <a:t>‹#›</a:t>
            </a:fld>
            <a:endParaRPr lang="en-CA" dirty="0"/>
          </a:p>
        </p:txBody>
      </p:sp>
    </p:spTree>
    <p:extLst>
      <p:ext uri="{BB962C8B-B14F-4D97-AF65-F5344CB8AC3E}">
        <p14:creationId xmlns:p14="http://schemas.microsoft.com/office/powerpoint/2010/main" val="1619381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06C4D-F2A2-D6EB-D364-DEE258238D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C4ACBDC-0EB2-A97E-FAC2-77692531D1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a:extLst>
              <a:ext uri="{FF2B5EF4-FFF2-40B4-BE49-F238E27FC236}">
                <a16:creationId xmlns:a16="http://schemas.microsoft.com/office/drawing/2014/main" id="{E53A608E-969A-0B12-C4A7-5D55C334E4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D7AC15-1FEC-761C-066D-854DC1DA8450}"/>
              </a:ext>
            </a:extLst>
          </p:cNvPr>
          <p:cNvSpPr>
            <a:spLocks noGrp="1"/>
          </p:cNvSpPr>
          <p:nvPr>
            <p:ph type="dt" sz="half" idx="10"/>
          </p:nvPr>
        </p:nvSpPr>
        <p:spPr/>
        <p:txBody>
          <a:bodyPr/>
          <a:lstStyle/>
          <a:p>
            <a:fld id="{50F58159-FFEB-45EE-A4C3-B02DBEB424DD}" type="datetimeFigureOut">
              <a:rPr lang="en-CA" smtClean="0"/>
              <a:t>2024-04-05</a:t>
            </a:fld>
            <a:endParaRPr lang="en-CA" dirty="0"/>
          </a:p>
        </p:txBody>
      </p:sp>
      <p:sp>
        <p:nvSpPr>
          <p:cNvPr id="6" name="Footer Placeholder 5">
            <a:extLst>
              <a:ext uri="{FF2B5EF4-FFF2-40B4-BE49-F238E27FC236}">
                <a16:creationId xmlns:a16="http://schemas.microsoft.com/office/drawing/2014/main" id="{B5689903-8698-1119-E295-22E842FBA8E6}"/>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DD8DBF07-2210-C333-5866-F085C2BE7C7E}"/>
              </a:ext>
            </a:extLst>
          </p:cNvPr>
          <p:cNvSpPr>
            <a:spLocks noGrp="1"/>
          </p:cNvSpPr>
          <p:nvPr>
            <p:ph type="sldNum" sz="quarter" idx="12"/>
          </p:nvPr>
        </p:nvSpPr>
        <p:spPr/>
        <p:txBody>
          <a:bodyPr/>
          <a:lstStyle/>
          <a:p>
            <a:fld id="{BA15778E-706E-43A9-93DC-A22DABA56F82}" type="slidenum">
              <a:rPr lang="en-CA" smtClean="0"/>
              <a:t>‹#›</a:t>
            </a:fld>
            <a:endParaRPr lang="en-CA" dirty="0"/>
          </a:p>
        </p:txBody>
      </p:sp>
    </p:spTree>
    <p:extLst>
      <p:ext uri="{BB962C8B-B14F-4D97-AF65-F5344CB8AC3E}">
        <p14:creationId xmlns:p14="http://schemas.microsoft.com/office/powerpoint/2010/main" val="637651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5DBF83-B911-07F4-AE7C-891E8261EE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3C05417-4FFB-CD62-4EEC-1DAC255A7A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B08D6A9-3E0B-979A-712E-E09AC9464A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0F58159-FFEB-45EE-A4C3-B02DBEB424DD}" type="datetimeFigureOut">
              <a:rPr lang="en-CA" smtClean="0"/>
              <a:t>2024-04-05</a:t>
            </a:fld>
            <a:endParaRPr lang="en-CA" dirty="0"/>
          </a:p>
        </p:txBody>
      </p:sp>
      <p:sp>
        <p:nvSpPr>
          <p:cNvPr id="5" name="Footer Placeholder 4">
            <a:extLst>
              <a:ext uri="{FF2B5EF4-FFF2-40B4-BE49-F238E27FC236}">
                <a16:creationId xmlns:a16="http://schemas.microsoft.com/office/drawing/2014/main" id="{0730F565-0916-72D7-2E71-2B88DB901F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dirty="0"/>
          </a:p>
        </p:txBody>
      </p:sp>
      <p:sp>
        <p:nvSpPr>
          <p:cNvPr id="6" name="Slide Number Placeholder 5">
            <a:extLst>
              <a:ext uri="{FF2B5EF4-FFF2-40B4-BE49-F238E27FC236}">
                <a16:creationId xmlns:a16="http://schemas.microsoft.com/office/drawing/2014/main" id="{689C8BAE-5C51-A1C3-007F-D64B788A26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A15778E-706E-43A9-93DC-A22DABA56F82}" type="slidenum">
              <a:rPr lang="en-CA" smtClean="0"/>
              <a:t>‹#›</a:t>
            </a:fld>
            <a:endParaRPr lang="en-CA" dirty="0"/>
          </a:p>
        </p:txBody>
      </p:sp>
    </p:spTree>
    <p:extLst>
      <p:ext uri="{BB962C8B-B14F-4D97-AF65-F5344CB8AC3E}">
        <p14:creationId xmlns:p14="http://schemas.microsoft.com/office/powerpoint/2010/main" val="619388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C69F5C-23FF-E56D-E758-E364844C131D}"/>
              </a:ext>
            </a:extLst>
          </p:cNvPr>
          <p:cNvSpPr>
            <a:spLocks noGrp="1"/>
          </p:cNvSpPr>
          <p:nvPr>
            <p:ph type="ctrTitle"/>
          </p:nvPr>
        </p:nvSpPr>
        <p:spPr>
          <a:xfrm>
            <a:off x="804316" y="1145431"/>
            <a:ext cx="4620584" cy="4567137"/>
          </a:xfrm>
        </p:spPr>
        <p:txBody>
          <a:bodyPr>
            <a:normAutofit/>
          </a:bodyPr>
          <a:lstStyle/>
          <a:p>
            <a:pPr algn="l"/>
            <a:r>
              <a:rPr lang="en-CA" sz="4400" dirty="0"/>
              <a:t>Machine Learning for Streamlining Loan Approval or Rejection Processes through Predictive Analysis</a:t>
            </a:r>
          </a:p>
        </p:txBody>
      </p:sp>
      <p:pic>
        <p:nvPicPr>
          <p:cNvPr id="5" name="Picture 4" descr="A robot thinking with his hand on his chin&#10;&#10;Description automatically generated">
            <a:extLst>
              <a:ext uri="{FF2B5EF4-FFF2-40B4-BE49-F238E27FC236}">
                <a16:creationId xmlns:a16="http://schemas.microsoft.com/office/drawing/2014/main" id="{6A4490DB-7614-3E9F-6571-68B6E756AAF9}"/>
              </a:ext>
            </a:extLst>
          </p:cNvPr>
          <p:cNvPicPr>
            <a:picLocks noChangeAspect="1"/>
          </p:cNvPicPr>
          <p:nvPr/>
        </p:nvPicPr>
        <p:blipFill rotWithShape="1">
          <a:blip r:embed="rId2">
            <a:extLst>
              <a:ext uri="{28A0092B-C50C-407E-A947-70E740481C1C}">
                <a14:useLocalDpi xmlns:a14="http://schemas.microsoft.com/office/drawing/2010/main" val="0"/>
              </a:ext>
            </a:extLst>
          </a:blip>
          <a:srcRect l="47741" r="3352"/>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57339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3FCE3111-4AEA-7AEB-5A93-5646B5FB6452}"/>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kern="1200" dirty="0">
                <a:latin typeface="+mj-lt"/>
                <a:ea typeface="+mj-ea"/>
                <a:cs typeface="+mj-cs"/>
              </a:rPr>
              <a:t>Problem Statement</a:t>
            </a:r>
          </a:p>
        </p:txBody>
      </p:sp>
      <p:grpSp>
        <p:nvGrpSpPr>
          <p:cNvPr id="69" name="Group 68">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70" name="Rectangle 69">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3" name="Rectangle 7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4475106-223F-6A29-328C-7BDC6531F8DB}"/>
              </a:ext>
            </a:extLst>
          </p:cNvPr>
          <p:cNvSpPr>
            <a:spLocks noGrp="1"/>
          </p:cNvSpPr>
          <p:nvPr>
            <p:ph idx="1"/>
          </p:nvPr>
        </p:nvSpPr>
        <p:spPr>
          <a:xfrm>
            <a:off x="496919" y="2203079"/>
            <a:ext cx="10886443" cy="3831961"/>
          </a:xfrm>
        </p:spPr>
        <p:txBody>
          <a:bodyPr vert="horz" lIns="91440" tIns="45720" rIns="91440" bIns="45720" rtlCol="0" anchor="ctr">
            <a:normAutofit/>
          </a:bodyPr>
          <a:lstStyle/>
          <a:p>
            <a:r>
              <a:rPr lang="en-US" sz="2000" dirty="0"/>
              <a:t>The objective of this project is to develop a predictive model that accurately determines the likelihood of a loan application being approved or rejected. This model is trained on  a comprehensive dataset containing historical loan application records. Each record includes details such as the applicant's number of dependents, education level, employment status, annual income, loan amount requested, loan term, CIBIL score, and the value of various assets owned (residential, commercial, and luxury).</a:t>
            </a:r>
          </a:p>
          <a:p>
            <a:endParaRPr lang="en-US" sz="2000" dirty="0"/>
          </a:p>
          <a:p>
            <a:r>
              <a:rPr lang="en-US" sz="2000" dirty="0"/>
              <a:t>By analyzing these attributes, the model aims to identify patterns and relationships that significantly influence the loan approval decision. The ultimate goal is to optimize the decision-making process, ensuring that loan applications are evaluated more quickly, impartially, and accurately, thereby reducing the risk of default and enabling financial institutions to make more informed lending decisions.</a:t>
            </a:r>
          </a:p>
        </p:txBody>
      </p:sp>
    </p:spTree>
    <p:extLst>
      <p:ext uri="{BB962C8B-B14F-4D97-AF65-F5344CB8AC3E}">
        <p14:creationId xmlns:p14="http://schemas.microsoft.com/office/powerpoint/2010/main" val="3552637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65" name="Rectangle 64">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Rectangle 67">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E3A2E35-3346-F582-B5EB-AF0E812037BB}"/>
              </a:ext>
            </a:extLst>
          </p:cNvPr>
          <p:cNvSpPr txBox="1"/>
          <p:nvPr/>
        </p:nvSpPr>
        <p:spPr>
          <a:xfrm>
            <a:off x="1057025" y="922644"/>
            <a:ext cx="5040285" cy="116958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a:latin typeface="+mj-lt"/>
                <a:ea typeface="+mj-ea"/>
                <a:cs typeface="+mj-cs"/>
              </a:rPr>
              <a:t>DATA</a:t>
            </a:r>
          </a:p>
          <a:p>
            <a:pPr>
              <a:lnSpc>
                <a:spcPct val="90000"/>
              </a:lnSpc>
              <a:spcBef>
                <a:spcPct val="0"/>
              </a:spcBef>
              <a:spcAft>
                <a:spcPts val="600"/>
              </a:spcAft>
            </a:pPr>
            <a:r>
              <a:rPr lang="en-US" sz="3400">
                <a:latin typeface="+mj-lt"/>
                <a:ea typeface="+mj-ea"/>
                <a:cs typeface="+mj-cs"/>
              </a:rPr>
              <a:t>DESCRIPTION</a:t>
            </a:r>
          </a:p>
        </p:txBody>
      </p:sp>
      <p:sp>
        <p:nvSpPr>
          <p:cNvPr id="70" name="Rectangle 69">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2D80FD4-B068-429F-A491-0BEA4ABB933A}"/>
              </a:ext>
            </a:extLst>
          </p:cNvPr>
          <p:cNvSpPr/>
          <p:nvPr/>
        </p:nvSpPr>
        <p:spPr>
          <a:xfrm>
            <a:off x="1055714" y="2277081"/>
            <a:ext cx="5040285" cy="363249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b="0" i="0" dirty="0">
                <a:effectLst/>
              </a:rPr>
              <a:t>The dataset contains a comprehensive collection of 4,269 loan application entries. Each entry is detailed with 13 distinct features that encompass both numerical and categorical types of data. These features include critical applicant information used for analyzing the loan approval decision.</a:t>
            </a:r>
            <a:endParaRPr lang="en-US" sz="2400" dirty="0"/>
          </a:p>
        </p:txBody>
      </p:sp>
      <p:pic>
        <p:nvPicPr>
          <p:cNvPr id="10" name="Content Placeholder 9">
            <a:extLst>
              <a:ext uri="{FF2B5EF4-FFF2-40B4-BE49-F238E27FC236}">
                <a16:creationId xmlns:a16="http://schemas.microsoft.com/office/drawing/2014/main" id="{D94B7655-39D7-4FED-87B8-D8701EB6CB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9661" y="288281"/>
            <a:ext cx="4612298" cy="3067178"/>
          </a:xfrm>
          <a:prstGeom prst="rect">
            <a:avLst/>
          </a:prstGeom>
        </p:spPr>
      </p:pic>
      <p:pic>
        <p:nvPicPr>
          <p:cNvPr id="7" name="Picture 6">
            <a:extLst>
              <a:ext uri="{FF2B5EF4-FFF2-40B4-BE49-F238E27FC236}">
                <a16:creationId xmlns:a16="http://schemas.microsoft.com/office/drawing/2014/main" id="{EDD543BA-130B-429A-8823-CBBCD70282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9661" y="3502542"/>
            <a:ext cx="4612298" cy="2629145"/>
          </a:xfrm>
          <a:prstGeom prst="rect">
            <a:avLst/>
          </a:prstGeom>
        </p:spPr>
      </p:pic>
    </p:spTree>
    <p:extLst>
      <p:ext uri="{BB962C8B-B14F-4D97-AF65-F5344CB8AC3E}">
        <p14:creationId xmlns:p14="http://schemas.microsoft.com/office/powerpoint/2010/main" val="2129684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397F1CD0-6E71-2B6C-79A5-C175816A3DA1}"/>
              </a:ext>
            </a:extLst>
          </p:cNvPr>
          <p:cNvSpPr>
            <a:spLocks noGrp="1"/>
          </p:cNvSpPr>
          <p:nvPr>
            <p:ph type="title"/>
          </p:nvPr>
        </p:nvSpPr>
        <p:spPr>
          <a:xfrm>
            <a:off x="838200" y="171161"/>
            <a:ext cx="3048000" cy="2699857"/>
          </a:xfrm>
          <a:prstGeom prst="ellipse">
            <a:avLst/>
          </a:prstGeom>
        </p:spPr>
        <p:txBody>
          <a:bodyPr vert="horz" lIns="91440" tIns="45720" rIns="91440" bIns="45720" rtlCol="0" anchor="ctr">
            <a:normAutofit fontScale="90000"/>
          </a:bodyPr>
          <a:lstStyle/>
          <a:p>
            <a:br>
              <a:rPr lang="en-US" sz="1500" kern="1200" dirty="0">
                <a:solidFill>
                  <a:srgbClr val="FFFFFF"/>
                </a:solidFill>
                <a:latin typeface="+mj-lt"/>
                <a:ea typeface="+mj-ea"/>
                <a:cs typeface="+mj-cs"/>
              </a:rPr>
            </a:br>
            <a:br>
              <a:rPr lang="en-US" sz="1500" kern="1200" dirty="0">
                <a:solidFill>
                  <a:srgbClr val="FFFFFF"/>
                </a:solidFill>
                <a:latin typeface="+mj-lt"/>
                <a:ea typeface="+mj-ea"/>
                <a:cs typeface="+mj-cs"/>
              </a:rPr>
            </a:br>
            <a:br>
              <a:rPr lang="en-US" sz="1500" kern="1200" dirty="0">
                <a:solidFill>
                  <a:srgbClr val="FFFFFF"/>
                </a:solidFill>
                <a:latin typeface="+mj-lt"/>
                <a:ea typeface="+mj-ea"/>
                <a:cs typeface="+mj-cs"/>
              </a:rPr>
            </a:br>
            <a:br>
              <a:rPr lang="en-US" sz="1500" kern="1200" dirty="0">
                <a:solidFill>
                  <a:srgbClr val="FFFFFF"/>
                </a:solidFill>
                <a:latin typeface="+mj-lt"/>
                <a:ea typeface="+mj-ea"/>
                <a:cs typeface="+mj-cs"/>
              </a:rPr>
            </a:br>
            <a:r>
              <a:rPr lang="en-US" kern="1200" dirty="0">
                <a:solidFill>
                  <a:srgbClr val="FFFFFF"/>
                </a:solidFill>
                <a:latin typeface="+mj-lt"/>
                <a:ea typeface="+mj-ea"/>
                <a:cs typeface="+mj-cs"/>
              </a:rPr>
              <a:t>Model </a:t>
            </a:r>
            <a:br>
              <a:rPr lang="en-US" kern="1200" dirty="0">
                <a:solidFill>
                  <a:srgbClr val="FFFFFF"/>
                </a:solidFill>
                <a:latin typeface="+mj-lt"/>
                <a:ea typeface="+mj-ea"/>
                <a:cs typeface="+mj-cs"/>
              </a:rPr>
            </a:br>
            <a:r>
              <a:rPr lang="en-US" kern="1200" dirty="0">
                <a:solidFill>
                  <a:srgbClr val="FFFFFF"/>
                </a:solidFill>
                <a:latin typeface="+mj-lt"/>
                <a:ea typeface="+mj-ea"/>
                <a:cs typeface="+mj-cs"/>
              </a:rPr>
              <a:t>Selection</a:t>
            </a:r>
            <a:br>
              <a:rPr lang="en-US" sz="1500" kern="1200" dirty="0">
                <a:solidFill>
                  <a:srgbClr val="FFFFFF"/>
                </a:solidFill>
                <a:latin typeface="+mj-lt"/>
                <a:ea typeface="+mj-ea"/>
                <a:cs typeface="+mj-cs"/>
              </a:rPr>
            </a:br>
            <a:br>
              <a:rPr lang="en-US" sz="1500" kern="1200" dirty="0">
                <a:solidFill>
                  <a:srgbClr val="FFFFFF"/>
                </a:solidFill>
                <a:latin typeface="+mj-lt"/>
                <a:ea typeface="+mj-ea"/>
                <a:cs typeface="+mj-cs"/>
              </a:rPr>
            </a:br>
            <a:br>
              <a:rPr lang="en-US" sz="1500" kern="1200" dirty="0">
                <a:solidFill>
                  <a:srgbClr val="FFFFFF"/>
                </a:solidFill>
                <a:latin typeface="+mj-lt"/>
                <a:ea typeface="+mj-ea"/>
                <a:cs typeface="+mj-cs"/>
              </a:rPr>
            </a:br>
            <a:endParaRPr lang="en-US" sz="1500" kern="1200" dirty="0">
              <a:solidFill>
                <a:srgbClr val="FFFFFF"/>
              </a:solidFill>
              <a:latin typeface="+mj-lt"/>
              <a:ea typeface="+mj-ea"/>
              <a:cs typeface="+mj-cs"/>
            </a:endParaRPr>
          </a:p>
        </p:txBody>
      </p:sp>
      <p:graphicFrame>
        <p:nvGraphicFramePr>
          <p:cNvPr id="7" name="Content Placeholder 4">
            <a:extLst>
              <a:ext uri="{FF2B5EF4-FFF2-40B4-BE49-F238E27FC236}">
                <a16:creationId xmlns:a16="http://schemas.microsoft.com/office/drawing/2014/main" id="{F2E23B08-14AE-48E3-C2D2-F55B00B5B643}"/>
              </a:ext>
            </a:extLst>
          </p:cNvPr>
          <p:cNvGraphicFramePr>
            <a:graphicFrameLocks noGrp="1"/>
          </p:cNvGraphicFramePr>
          <p:nvPr>
            <p:ph idx="1"/>
            <p:extLst>
              <p:ext uri="{D42A27DB-BD31-4B8C-83A1-F6EECF244321}">
                <p14:modId xmlns:p14="http://schemas.microsoft.com/office/powerpoint/2010/main" val="1630889586"/>
              </p:ext>
            </p:extLst>
          </p:nvPr>
        </p:nvGraphicFramePr>
        <p:xfrm>
          <a:off x="4788310" y="629264"/>
          <a:ext cx="6568538" cy="5497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7668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Arc 2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Content Placeholder 2">
            <a:extLst>
              <a:ext uri="{FF2B5EF4-FFF2-40B4-BE49-F238E27FC236}">
                <a16:creationId xmlns:a16="http://schemas.microsoft.com/office/drawing/2014/main" id="{25F31C96-96B2-770C-578C-0A68CC232ACB}"/>
              </a:ext>
            </a:extLst>
          </p:cNvPr>
          <p:cNvSpPr>
            <a:spLocks noGrp="1"/>
          </p:cNvSpPr>
          <p:nvPr>
            <p:ph idx="1"/>
          </p:nvPr>
        </p:nvSpPr>
        <p:spPr>
          <a:xfrm>
            <a:off x="907026" y="591345"/>
            <a:ext cx="10515600" cy="5691802"/>
          </a:xfrm>
        </p:spPr>
        <p:txBody>
          <a:bodyPr>
            <a:normAutofit/>
          </a:bodyPr>
          <a:lstStyle/>
          <a:p>
            <a:pPr>
              <a:spcAft>
                <a:spcPts val="800"/>
              </a:spcAft>
            </a:pPr>
            <a:r>
              <a:rPr lang="en-CA" sz="3200" kern="100" dirty="0">
                <a:effectLst/>
                <a:latin typeface="Aptos Body"/>
                <a:ea typeface="Aptos" panose="020B0004020202020204" pitchFamily="34" charset="0"/>
                <a:cs typeface="Times New Roman" panose="02020603050405020304" pitchFamily="18" charset="0"/>
              </a:rPr>
              <a:t>The dataset involves </a:t>
            </a:r>
            <a:r>
              <a:rPr lang="en-CA" sz="3200" b="1" kern="100" dirty="0">
                <a:effectLst/>
                <a:latin typeface="Aptos Body"/>
                <a:ea typeface="Aptos" panose="020B0004020202020204" pitchFamily="34" charset="0"/>
                <a:cs typeface="Times New Roman" panose="02020603050405020304" pitchFamily="18" charset="0"/>
              </a:rPr>
              <a:t>predicting discrete outcomes</a:t>
            </a:r>
            <a:r>
              <a:rPr lang="en-CA" sz="3200" kern="100" dirty="0">
                <a:effectLst/>
                <a:latin typeface="Aptos Body"/>
                <a:ea typeface="Aptos" panose="020B0004020202020204" pitchFamily="34" charset="0"/>
                <a:cs typeface="Times New Roman" panose="02020603050405020304" pitchFamily="18" charset="0"/>
              </a:rPr>
              <a:t>, whether a loan application will be approved or denied, which aligns with the nature of classification tasks. We therefore select between:</a:t>
            </a:r>
          </a:p>
          <a:p>
            <a:pPr>
              <a:spcAft>
                <a:spcPts val="800"/>
              </a:spcAft>
            </a:pPr>
            <a:r>
              <a:rPr lang="en-CA" sz="3200" kern="100" dirty="0">
                <a:effectLst/>
                <a:latin typeface="Aptos Body"/>
                <a:ea typeface="Aptos" panose="020B0004020202020204" pitchFamily="34" charset="0"/>
                <a:cs typeface="Times New Roman" panose="02020603050405020304" pitchFamily="18" charset="0"/>
              </a:rPr>
              <a:t>Each classification model has its own </a:t>
            </a:r>
            <a:r>
              <a:rPr lang="en-CA" sz="3200" b="1" kern="100" dirty="0">
                <a:effectLst/>
                <a:latin typeface="Aptos Body"/>
                <a:ea typeface="Aptos" panose="020B0004020202020204" pitchFamily="34" charset="0"/>
                <a:cs typeface="Times New Roman" panose="02020603050405020304" pitchFamily="18" charset="0"/>
              </a:rPr>
              <a:t>advantages and disadvantages</a:t>
            </a:r>
            <a:r>
              <a:rPr lang="en-CA" sz="3200" kern="100" dirty="0">
                <a:effectLst/>
                <a:latin typeface="Aptos Body"/>
                <a:ea typeface="Aptos" panose="020B0004020202020204" pitchFamily="34" charset="0"/>
                <a:cs typeface="Times New Roman" panose="02020603050405020304" pitchFamily="18" charset="0"/>
              </a:rPr>
              <a:t>. Logistic Regression is simple but assumes linear relationships. KNeighborsClassifier is flexible but can be sensitive to noise. GradientBoostingClassifier provides high accuracy but may overfit if NOT carefully tuned. SVC effectively separates classes but may need careful preprocessing to give good results.</a:t>
            </a:r>
          </a:p>
          <a:p>
            <a:endParaRPr lang="en-CA" dirty="0"/>
          </a:p>
        </p:txBody>
      </p:sp>
    </p:spTree>
    <p:extLst>
      <p:ext uri="{BB962C8B-B14F-4D97-AF65-F5344CB8AC3E}">
        <p14:creationId xmlns:p14="http://schemas.microsoft.com/office/powerpoint/2010/main" val="3197313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D11FD0E-2D27-4A5A-949D-222E61ECB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BC8109F-B452-45EE-8BB3-65433C039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9" name="Title 8">
            <a:extLst>
              <a:ext uri="{FF2B5EF4-FFF2-40B4-BE49-F238E27FC236}">
                <a16:creationId xmlns:a16="http://schemas.microsoft.com/office/drawing/2014/main" id="{18D30608-FB52-DB40-D06C-9FE148388610}"/>
              </a:ext>
            </a:extLst>
          </p:cNvPr>
          <p:cNvSpPr>
            <a:spLocks noGrp="1"/>
          </p:cNvSpPr>
          <p:nvPr>
            <p:ph type="title"/>
          </p:nvPr>
        </p:nvSpPr>
        <p:spPr>
          <a:xfrm>
            <a:off x="5991225" y="279400"/>
            <a:ext cx="5362576" cy="1892300"/>
          </a:xfrm>
        </p:spPr>
        <p:txBody>
          <a:bodyPr vert="horz" lIns="91440" tIns="45720" rIns="91440" bIns="45720" rtlCol="0" anchor="ctr">
            <a:normAutofit/>
          </a:bodyPr>
          <a:lstStyle/>
          <a:p>
            <a:pPr algn="r"/>
            <a:r>
              <a:rPr lang="en-US" kern="1200" dirty="0">
                <a:solidFill>
                  <a:schemeClr val="tx1"/>
                </a:solidFill>
                <a:latin typeface="+mj-lt"/>
                <a:ea typeface="+mj-ea"/>
                <a:cs typeface="+mj-cs"/>
              </a:rPr>
              <a:t>Best Model </a:t>
            </a:r>
            <a:r>
              <a:rPr lang="en-US" dirty="0"/>
              <a:t>:</a:t>
            </a:r>
            <a:br>
              <a:rPr lang="en-US" kern="1200" dirty="0">
                <a:solidFill>
                  <a:schemeClr val="tx1"/>
                </a:solidFill>
                <a:latin typeface="+mj-lt"/>
                <a:ea typeface="+mj-ea"/>
                <a:cs typeface="+mj-cs"/>
              </a:rPr>
            </a:br>
            <a:r>
              <a:rPr lang="en-CA" sz="2700" dirty="0" err="1"/>
              <a:t>GradientBoostingClassifier</a:t>
            </a:r>
            <a:br>
              <a:rPr lang="en-CA" sz="2700" dirty="0"/>
            </a:br>
            <a:endParaRPr lang="en-US" sz="2700" kern="1200" dirty="0">
              <a:solidFill>
                <a:schemeClr val="tx1"/>
              </a:solidFill>
              <a:latin typeface="+mj-lt"/>
              <a:ea typeface="+mj-ea"/>
              <a:cs typeface="+mj-cs"/>
            </a:endParaRPr>
          </a:p>
        </p:txBody>
      </p:sp>
      <p:sp>
        <p:nvSpPr>
          <p:cNvPr id="10" name="Content Placeholder 9">
            <a:extLst>
              <a:ext uri="{FF2B5EF4-FFF2-40B4-BE49-F238E27FC236}">
                <a16:creationId xmlns:a16="http://schemas.microsoft.com/office/drawing/2014/main" id="{A4DDD6E4-454B-3EF7-0AA7-6272C836C0ED}"/>
              </a:ext>
            </a:extLst>
          </p:cNvPr>
          <p:cNvSpPr>
            <a:spLocks/>
          </p:cNvSpPr>
          <p:nvPr/>
        </p:nvSpPr>
        <p:spPr>
          <a:xfrm>
            <a:off x="460062" y="2028826"/>
            <a:ext cx="3765756" cy="4037210"/>
          </a:xfrm>
          <a:prstGeom prst="rect">
            <a:avLst/>
          </a:prstGeom>
        </p:spPr>
        <p:txBody>
          <a:bodyPr>
            <a:noAutofit/>
          </a:bodyPr>
          <a:lstStyle/>
          <a:p>
            <a:pPr marL="342900" indent="-342900" defTabSz="731520">
              <a:lnSpc>
                <a:spcPct val="90000"/>
              </a:lnSpc>
              <a:spcBef>
                <a:spcPct val="0"/>
              </a:spcBef>
              <a:spcAft>
                <a:spcPts val="600"/>
              </a:spcAft>
              <a:buFont typeface="Arial" panose="020B0604020202020204" pitchFamily="34" charset="0"/>
              <a:buChar char="•"/>
            </a:pPr>
            <a:r>
              <a:rPr lang="en-US" sz="2200" b="1" dirty="0">
                <a:solidFill>
                  <a:srgbClr val="000000"/>
                </a:solidFill>
                <a:latin typeface="Canva Sans"/>
              </a:rPr>
              <a:t>Best Cross-Validation Train Score: 0.99</a:t>
            </a:r>
          </a:p>
          <a:p>
            <a:pPr defTabSz="731520">
              <a:lnSpc>
                <a:spcPct val="90000"/>
              </a:lnSpc>
              <a:spcBef>
                <a:spcPct val="0"/>
              </a:spcBef>
              <a:spcAft>
                <a:spcPts val="600"/>
              </a:spcAft>
            </a:pPr>
            <a:r>
              <a:rPr lang="en-US" sz="2200" dirty="0">
                <a:solidFill>
                  <a:srgbClr val="000000"/>
                </a:solidFill>
                <a:latin typeface="Canva Sans"/>
              </a:rPr>
              <a:t>This indicates that the model achieved a high level of accuracy (99%) on the training data during cross-validation. It suggests that the model effectively learned the patterns in the training data.</a:t>
            </a:r>
          </a:p>
          <a:p>
            <a:pPr>
              <a:lnSpc>
                <a:spcPct val="90000"/>
              </a:lnSpc>
              <a:spcAft>
                <a:spcPts val="600"/>
              </a:spcAft>
            </a:pPr>
            <a:endParaRPr lang="en-CA" sz="2200" dirty="0"/>
          </a:p>
        </p:txBody>
      </p:sp>
      <p:sp>
        <p:nvSpPr>
          <p:cNvPr id="11" name="Content Placeholder 10">
            <a:extLst>
              <a:ext uri="{FF2B5EF4-FFF2-40B4-BE49-F238E27FC236}">
                <a16:creationId xmlns:a16="http://schemas.microsoft.com/office/drawing/2014/main" id="{8768E3F3-87DA-FC01-659A-B076FC7DB81D}"/>
              </a:ext>
            </a:extLst>
          </p:cNvPr>
          <p:cNvSpPr>
            <a:spLocks/>
          </p:cNvSpPr>
          <p:nvPr/>
        </p:nvSpPr>
        <p:spPr>
          <a:xfrm>
            <a:off x="8032983" y="2028826"/>
            <a:ext cx="3698955" cy="4037209"/>
          </a:xfrm>
          <a:prstGeom prst="rect">
            <a:avLst/>
          </a:prstGeom>
        </p:spPr>
        <p:txBody>
          <a:bodyPr>
            <a:noAutofit/>
          </a:bodyPr>
          <a:lstStyle/>
          <a:p>
            <a:pPr marL="342900" indent="-342900" defTabSz="731520">
              <a:spcBef>
                <a:spcPct val="0"/>
              </a:spcBef>
              <a:spcAft>
                <a:spcPts val="600"/>
              </a:spcAft>
              <a:buFont typeface="Arial" panose="020B0604020202020204" pitchFamily="34" charset="0"/>
              <a:buChar char="•"/>
            </a:pPr>
            <a:r>
              <a:rPr lang="en-US" sz="2200" b="1" kern="1200" dirty="0">
                <a:solidFill>
                  <a:srgbClr val="000000"/>
                </a:solidFill>
                <a:latin typeface="Canva Sans"/>
                <a:ea typeface="+mn-ea"/>
                <a:cs typeface="+mn-cs"/>
              </a:rPr>
              <a:t>Test-Set Score: 0.98</a:t>
            </a:r>
          </a:p>
          <a:p>
            <a:pPr defTabSz="731520">
              <a:spcBef>
                <a:spcPct val="0"/>
              </a:spcBef>
              <a:spcAft>
                <a:spcPts val="600"/>
              </a:spcAft>
            </a:pPr>
            <a:r>
              <a:rPr lang="en-US" sz="2200" kern="1200" dirty="0">
                <a:solidFill>
                  <a:srgbClr val="000000"/>
                </a:solidFill>
                <a:latin typeface="Canva Sans"/>
                <a:ea typeface="+mn-ea"/>
                <a:cs typeface="+mn-cs"/>
              </a:rPr>
              <a:t>The accuracy of 98% on the test set further validates the model's performance. It indicates that the model maintains high accuracy when applied to completely unseen data, reinforcing confidence in its effectiveness</a:t>
            </a:r>
            <a:endParaRPr lang="en-CA" sz="2200" dirty="0"/>
          </a:p>
        </p:txBody>
      </p:sp>
      <p:sp>
        <p:nvSpPr>
          <p:cNvPr id="13" name="TextBox 12">
            <a:extLst>
              <a:ext uri="{FF2B5EF4-FFF2-40B4-BE49-F238E27FC236}">
                <a16:creationId xmlns:a16="http://schemas.microsoft.com/office/drawing/2014/main" id="{EC86DF1F-C99A-2E4C-E1C8-03BA0B96CED6}"/>
              </a:ext>
            </a:extLst>
          </p:cNvPr>
          <p:cNvSpPr txBox="1"/>
          <p:nvPr/>
        </p:nvSpPr>
        <p:spPr>
          <a:xfrm>
            <a:off x="4159018" y="2028826"/>
            <a:ext cx="3846467" cy="3970318"/>
          </a:xfrm>
          <a:prstGeom prst="rect">
            <a:avLst/>
          </a:prstGeom>
          <a:noFill/>
        </p:spPr>
        <p:txBody>
          <a:bodyPr wrap="square" rtlCol="0">
            <a:spAutoFit/>
          </a:bodyPr>
          <a:lstStyle/>
          <a:p>
            <a:pPr marL="228600" indent="-228600" defTabSz="731520">
              <a:spcBef>
                <a:spcPct val="0"/>
              </a:spcBef>
              <a:spcAft>
                <a:spcPts val="600"/>
              </a:spcAft>
              <a:buFont typeface="Arial" panose="020B0604020202020204" pitchFamily="34" charset="0"/>
              <a:buChar char="•"/>
            </a:pPr>
            <a:r>
              <a:rPr lang="en-US" sz="2200" b="1" kern="1200" dirty="0">
                <a:solidFill>
                  <a:srgbClr val="000000"/>
                </a:solidFill>
                <a:latin typeface="Canva Sans"/>
                <a:ea typeface="+mn-ea"/>
                <a:cs typeface="+mn-cs"/>
              </a:rPr>
              <a:t>Best Cross-Validation Test Score: 0.97</a:t>
            </a:r>
          </a:p>
          <a:p>
            <a:pPr defTabSz="731520">
              <a:spcBef>
                <a:spcPct val="0"/>
              </a:spcBef>
              <a:spcAft>
                <a:spcPts val="600"/>
              </a:spcAft>
            </a:pPr>
            <a:r>
              <a:rPr lang="en-US" sz="2200" kern="1200" dirty="0">
                <a:solidFill>
                  <a:srgbClr val="000000"/>
                </a:solidFill>
                <a:latin typeface="Canva Sans"/>
                <a:ea typeface="+mn-ea"/>
                <a:cs typeface="+mn-cs"/>
              </a:rPr>
              <a:t>The model also performed exceptionally well on unseen data, achieving a cross-validation accuracy of 97%. This suggests that the model has good generalization capability and is not overfitting to the training data.</a:t>
            </a:r>
          </a:p>
          <a:p>
            <a:pPr>
              <a:spcAft>
                <a:spcPts val="600"/>
              </a:spcAft>
            </a:pPr>
            <a:endParaRPr lang="en-CA" sz="2200" dirty="0"/>
          </a:p>
        </p:txBody>
      </p:sp>
    </p:spTree>
    <p:extLst>
      <p:ext uri="{BB962C8B-B14F-4D97-AF65-F5344CB8AC3E}">
        <p14:creationId xmlns:p14="http://schemas.microsoft.com/office/powerpoint/2010/main" val="302977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629265" y="1320661"/>
            <a:ext cx="4737154" cy="4576090"/>
          </a:xfrm>
          <a:custGeom>
            <a:avLst/>
            <a:gdLst/>
            <a:ahLst/>
            <a:cxnLst/>
            <a:rect l="l" t="t" r="r" b="b"/>
            <a:pathLst>
              <a:path w="7516384" h="8253076">
                <a:moveTo>
                  <a:pt x="0" y="0"/>
                </a:moveTo>
                <a:lnTo>
                  <a:pt x="7516383" y="0"/>
                </a:lnTo>
                <a:lnTo>
                  <a:pt x="7516383" y="8253077"/>
                </a:lnTo>
                <a:lnTo>
                  <a:pt x="0" y="8253077"/>
                </a:lnTo>
                <a:lnTo>
                  <a:pt x="0" y="0"/>
                </a:lnTo>
                <a:close/>
              </a:path>
            </a:pathLst>
          </a:custGeom>
          <a:blipFill>
            <a:blip r:embed="rId2"/>
            <a:stretch>
              <a:fillRect l="-17990" r="-15384"/>
            </a:stretch>
          </a:blipFill>
        </p:spPr>
        <p:txBody>
          <a:bodyPr/>
          <a:lstStyle/>
          <a:p>
            <a:endParaRPr lang="en-CA"/>
          </a:p>
        </p:txBody>
      </p:sp>
      <p:sp>
        <p:nvSpPr>
          <p:cNvPr id="4" name="TextBox 4"/>
          <p:cNvSpPr txBox="1"/>
          <p:nvPr/>
        </p:nvSpPr>
        <p:spPr>
          <a:xfrm>
            <a:off x="5663381" y="530941"/>
            <a:ext cx="5899354" cy="6155531"/>
          </a:xfrm>
          <a:prstGeom prst="rect">
            <a:avLst/>
          </a:prstGeom>
        </p:spPr>
        <p:txBody>
          <a:bodyPr wrap="square" lIns="0" tIns="0" rIns="0" bIns="0" rtlCol="0" anchor="t">
            <a:spAutoFit/>
          </a:bodyPr>
          <a:lstStyle/>
          <a:p>
            <a:pPr marL="358875" lvl="1" indent="-179438">
              <a:buFont typeface="Arial"/>
              <a:buChar char="•"/>
            </a:pPr>
            <a:r>
              <a:rPr lang="en-US" sz="2000" dirty="0">
                <a:solidFill>
                  <a:srgbClr val="000000"/>
                </a:solidFill>
                <a:latin typeface="Canva Sans"/>
              </a:rPr>
              <a:t>Accuracy indicates the overall correctness of the model's predictions.</a:t>
            </a:r>
          </a:p>
          <a:p>
            <a:pPr marL="358875" lvl="1" indent="-179438">
              <a:buFont typeface="Arial"/>
              <a:buChar char="•"/>
            </a:pPr>
            <a:r>
              <a:rPr lang="en-US" sz="2000" dirty="0">
                <a:solidFill>
                  <a:srgbClr val="000000"/>
                </a:solidFill>
                <a:latin typeface="Canva Sans"/>
              </a:rPr>
              <a:t>In this case, the accuracy can be calculated as (780 + 475) / (780 + 475 + 17 + 9) = 0.979, or 97.9%.</a:t>
            </a:r>
          </a:p>
          <a:p>
            <a:pPr marL="358875" lvl="1" indent="-179438">
              <a:buFont typeface="Arial"/>
              <a:buChar char="•"/>
            </a:pPr>
            <a:endParaRPr lang="en-US" sz="2000" dirty="0">
              <a:solidFill>
                <a:srgbClr val="000000"/>
              </a:solidFill>
              <a:latin typeface="Canva Sans"/>
            </a:endParaRPr>
          </a:p>
          <a:p>
            <a:pPr marL="358875" lvl="1" indent="-179438">
              <a:buFont typeface="Arial"/>
              <a:buChar char="•"/>
            </a:pPr>
            <a:r>
              <a:rPr lang="en-US" sz="2000" dirty="0">
                <a:solidFill>
                  <a:srgbClr val="000000"/>
                </a:solidFill>
                <a:latin typeface="Canva Sans"/>
              </a:rPr>
              <a:t>Precision highlights the proportion of positive predictions (e.g., loan approvals) that are correct, minimizing the number of false positive predictions.</a:t>
            </a:r>
          </a:p>
          <a:p>
            <a:pPr marL="358875" lvl="1" indent="-179438">
              <a:buFont typeface="Arial"/>
              <a:buChar char="•"/>
            </a:pPr>
            <a:r>
              <a:rPr lang="en-US" sz="2000" dirty="0">
                <a:solidFill>
                  <a:srgbClr val="000000"/>
                </a:solidFill>
                <a:latin typeface="Canva Sans"/>
              </a:rPr>
              <a:t>Precision here would be 475 / (475 + 17) = 0.965, or 96.5%.</a:t>
            </a:r>
          </a:p>
          <a:p>
            <a:pPr marL="358875" lvl="1" indent="-179438">
              <a:buFont typeface="Arial"/>
              <a:buChar char="•"/>
            </a:pPr>
            <a:endParaRPr lang="en-US" sz="2000" dirty="0">
              <a:solidFill>
                <a:srgbClr val="000000"/>
              </a:solidFill>
              <a:latin typeface="Canva Sans"/>
            </a:endParaRPr>
          </a:p>
          <a:p>
            <a:pPr marL="358875" lvl="1" indent="-179438">
              <a:buFont typeface="Arial"/>
              <a:buChar char="•"/>
            </a:pPr>
            <a:r>
              <a:rPr lang="en-US" sz="2000" dirty="0">
                <a:solidFill>
                  <a:srgbClr val="000000"/>
                </a:solidFill>
                <a:latin typeface="Canva Sans"/>
              </a:rPr>
              <a:t>Recall (98.1%) measures the model's ability to correctly identify all positive instances (e.g., actual loan approvals), minimizing the number of false negative predictions.</a:t>
            </a:r>
          </a:p>
          <a:p>
            <a:pPr marL="358875" lvl="1" indent="-179438">
              <a:buFont typeface="Arial"/>
              <a:buChar char="•"/>
            </a:pPr>
            <a:r>
              <a:rPr lang="en-US" sz="2000" dirty="0">
                <a:solidFill>
                  <a:srgbClr val="000000"/>
                </a:solidFill>
                <a:latin typeface="Canva Sans"/>
              </a:rPr>
              <a:t>Recall in this case would be 475 / (475 + 9) = 0.981, or 98.1%.</a:t>
            </a:r>
          </a:p>
          <a:p>
            <a:pPr algn="ctr">
              <a:spcBef>
                <a:spcPct val="0"/>
              </a:spcBef>
            </a:pPr>
            <a:endParaRPr lang="en-US" sz="2000" dirty="0">
              <a:solidFill>
                <a:srgbClr val="000000"/>
              </a:solidFill>
              <a:latin typeface="Canva Sans"/>
            </a:endParaRPr>
          </a:p>
        </p:txBody>
      </p:sp>
    </p:spTree>
    <p:extLst>
      <p:ext uri="{BB962C8B-B14F-4D97-AF65-F5344CB8AC3E}">
        <p14:creationId xmlns:p14="http://schemas.microsoft.com/office/powerpoint/2010/main" val="1518964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C59FD624-4F1E-240D-2A5A-775E11647A93}"/>
              </a:ext>
            </a:extLst>
          </p:cNvPr>
          <p:cNvPicPr>
            <a:picLocks noChangeAspect="1"/>
          </p:cNvPicPr>
          <p:nvPr/>
        </p:nvPicPr>
        <p:blipFill rotWithShape="1">
          <a:blip r:embed="rId2"/>
          <a:srcRect l="47871" r="3613"/>
          <a:stretch/>
        </p:blipFill>
        <p:spPr>
          <a:xfrm>
            <a:off x="8156408" y="1594016"/>
            <a:ext cx="3469133" cy="3669968"/>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0" name="Arc 19">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216053-DDDC-C754-8D68-5FB7C89F9579}"/>
              </a:ext>
            </a:extLst>
          </p:cNvPr>
          <p:cNvSpPr>
            <a:spLocks noGrp="1"/>
          </p:cNvSpPr>
          <p:nvPr>
            <p:ph type="title"/>
          </p:nvPr>
        </p:nvSpPr>
        <p:spPr>
          <a:xfrm>
            <a:off x="838201" y="479493"/>
            <a:ext cx="5257800" cy="818365"/>
          </a:xfrm>
        </p:spPr>
        <p:txBody>
          <a:bodyPr>
            <a:normAutofit/>
          </a:bodyPr>
          <a:lstStyle/>
          <a:p>
            <a:r>
              <a:rPr lang="en-US" sz="3600" dirty="0">
                <a:latin typeface="Canva Sans"/>
              </a:rPr>
              <a:t>Insights</a:t>
            </a:r>
            <a:endParaRPr lang="en-CA" sz="3600" dirty="0"/>
          </a:p>
        </p:txBody>
      </p:sp>
      <p:sp>
        <p:nvSpPr>
          <p:cNvPr id="3" name="Content Placeholder 2">
            <a:extLst>
              <a:ext uri="{FF2B5EF4-FFF2-40B4-BE49-F238E27FC236}">
                <a16:creationId xmlns:a16="http://schemas.microsoft.com/office/drawing/2014/main" id="{8DFB7D3B-B734-63F8-14B2-0F2C0C018B1B}"/>
              </a:ext>
            </a:extLst>
          </p:cNvPr>
          <p:cNvSpPr>
            <a:spLocks noGrp="1"/>
          </p:cNvSpPr>
          <p:nvPr>
            <p:ph idx="1"/>
          </p:nvPr>
        </p:nvSpPr>
        <p:spPr>
          <a:xfrm>
            <a:off x="838200" y="1219199"/>
            <a:ext cx="7318207" cy="5159307"/>
          </a:xfrm>
        </p:spPr>
        <p:txBody>
          <a:bodyPr>
            <a:noAutofit/>
          </a:bodyPr>
          <a:lstStyle/>
          <a:p>
            <a:r>
              <a:rPr lang="en-US" sz="2000" dirty="0">
                <a:latin typeface="Canva Sans"/>
              </a:rPr>
              <a:t>The high accuracy, precision, and recall scores suggest that the model is effective in predicting loan outcomes.</a:t>
            </a:r>
          </a:p>
          <a:p>
            <a:r>
              <a:rPr lang="en-US" sz="2000" dirty="0">
                <a:latin typeface="Canva Sans"/>
              </a:rPr>
              <a:t>For financial institutions, accurate prediction of loan approvals and rejections is crucial for risk assessment and decision-making.</a:t>
            </a:r>
          </a:p>
          <a:p>
            <a:r>
              <a:rPr lang="en-US" sz="2000" dirty="0">
                <a:latin typeface="Canva Sans"/>
              </a:rPr>
              <a:t>A model with high precision minimizes the risk of approving loans that may default, while a high recall ensures that a large proportion of potential loan approvals are correctly identified.</a:t>
            </a:r>
          </a:p>
          <a:p>
            <a:r>
              <a:rPr lang="en-US" sz="2000" dirty="0">
                <a:latin typeface="Canva Sans"/>
              </a:rPr>
              <a:t>With these results, the financial institution can make informed decisions regarding loan approvals, potentially reducing financial risks and improving operational efficiency.</a:t>
            </a:r>
          </a:p>
          <a:p>
            <a:r>
              <a:rPr lang="en-US" sz="2000" dirty="0">
                <a:latin typeface="Canva Sans"/>
              </a:rPr>
              <a:t>Additionally, the model's performance metrics provide insights into areas for potential improvement or refinement, such as addressing imbalances in precision and recall or exploring additional features to enhance predictive accuracy.</a:t>
            </a:r>
          </a:p>
          <a:p>
            <a:endParaRPr lang="en-CA" sz="2000" dirty="0"/>
          </a:p>
        </p:txBody>
      </p:sp>
    </p:spTree>
    <p:extLst>
      <p:ext uri="{BB962C8B-B14F-4D97-AF65-F5344CB8AC3E}">
        <p14:creationId xmlns:p14="http://schemas.microsoft.com/office/powerpoint/2010/main" val="1574425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155</TotalTime>
  <Words>698</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Aptos</vt:lpstr>
      <vt:lpstr>Aptos Body</vt:lpstr>
      <vt:lpstr>Aptos Display</vt:lpstr>
      <vt:lpstr>Arial</vt:lpstr>
      <vt:lpstr>Calibri</vt:lpstr>
      <vt:lpstr>Canva Sans</vt:lpstr>
      <vt:lpstr>Office Theme</vt:lpstr>
      <vt:lpstr>Machine Learning for Streamlining Loan Approval or Rejection Processes through Predictive Analysis</vt:lpstr>
      <vt:lpstr>Problem Statement</vt:lpstr>
      <vt:lpstr>PowerPoint Presentation</vt:lpstr>
      <vt:lpstr>    Model  Selection   </vt:lpstr>
      <vt:lpstr>PowerPoint Presentation</vt:lpstr>
      <vt:lpstr>Best Model : GradientBoostingClassifier </vt:lpstr>
      <vt:lpstr>PowerPoint Presentation</vt:lpstr>
      <vt:lpstr>Insights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Model  Selection   </dc:title>
  <dc:creator>Jeffrey Bannerman</dc:creator>
  <cp:lastModifiedBy>Jeffrey Bannerman</cp:lastModifiedBy>
  <cp:revision>9</cp:revision>
  <dcterms:created xsi:type="dcterms:W3CDTF">2024-04-05T04:14:03Z</dcterms:created>
  <dcterms:modified xsi:type="dcterms:W3CDTF">2024-04-06T00:42:55Z</dcterms:modified>
</cp:coreProperties>
</file>