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erriweather" charset="0"/>
      <p:regular r:id="rId8"/>
      <p:bold r:id="rId9"/>
      <p:italic r:id="rId10"/>
      <p:boldItalic r:id="rId11"/>
    </p:embeddedFont>
    <p:embeddedFont>
      <p:font typeface="Roboto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504" y="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12018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a0f334d03_0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1a0f334d03_0_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a0f334d0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a0f334d0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a0f334d03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a0f334d03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a2619287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a2619287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adc4a67b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adc4a67b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continue.yorku.ca/user/view.php?id=56914&amp;course=8837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continue.yorku.ca/user/view.php?id=57045&amp;course=8837" TargetMode="External"/><Relationship Id="rId5" Type="http://schemas.openxmlformats.org/officeDocument/2006/relationships/hyperlink" Target="https://learn.continue.yorku.ca/user/view.php?id=57668&amp;course=8837" TargetMode="External"/><Relationship Id="rId4" Type="http://schemas.openxmlformats.org/officeDocument/2006/relationships/hyperlink" Target="https://learn.continue.yorku.ca/user/view.php?id=50482&amp;course=883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251520" y="555526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Cybersecurity Threat Intelligence Concept </a:t>
            </a:r>
            <a:r>
              <a:rPr lang="en" dirty="0" smtClean="0"/>
              <a:t>Mapping 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0" y="1923678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CA" sz="11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Cyber </a:t>
            </a:r>
            <a:r>
              <a:rPr lang="en-CA" sz="110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Security Operations</a:t>
            </a:r>
          </a:p>
          <a:p>
            <a:pPr marL="0" lvl="0" indent="0"/>
            <a:r>
              <a:rPr lang="en-US" sz="11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Professor: </a:t>
            </a:r>
            <a:r>
              <a:rPr lang="en-CA" sz="1100" b="1" dirty="0" err="1">
                <a:solidFill>
                  <a:schemeClr val="accent1">
                    <a:lumMod val="75000"/>
                    <a:lumOff val="25000"/>
                  </a:schemeClr>
                </a:solidFill>
              </a:rPr>
              <a:t>Vidu</a:t>
            </a:r>
            <a:r>
              <a:rPr lang="en-CA" sz="110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 Mishra</a:t>
            </a:r>
            <a:endParaRPr lang="en-US" sz="1100" b="1" dirty="0" smtClean="0">
              <a:solidFill>
                <a:schemeClr val="accent1">
                  <a:lumMod val="75000"/>
                  <a:lumOff val="2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Group 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Group Members :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CA" sz="1200" b="1" u="sng" dirty="0" err="1">
                <a:hlinkClick r:id="rId3"/>
              </a:rPr>
              <a:t>Masira</a:t>
            </a:r>
            <a:r>
              <a:rPr lang="en-CA" sz="1200" b="1" u="sng" dirty="0">
                <a:hlinkClick r:id="rId3"/>
              </a:rPr>
              <a:t> </a:t>
            </a:r>
            <a:r>
              <a:rPr lang="en-CA" sz="1200" b="1" u="sng" dirty="0" err="1">
                <a:hlinkClick r:id="rId3"/>
              </a:rPr>
              <a:t>Sajidbhai</a:t>
            </a:r>
            <a:r>
              <a:rPr lang="en-CA" sz="1200" b="1" u="sng" dirty="0">
                <a:hlinkClick r:id="rId3"/>
              </a:rPr>
              <a:t> </a:t>
            </a:r>
            <a:r>
              <a:rPr lang="en-CA" sz="1200" b="1" u="sng" dirty="0" err="1" smtClean="0">
                <a:hlinkClick r:id="rId3"/>
              </a:rPr>
              <a:t>Vahora</a:t>
            </a:r>
            <a:endParaRPr lang="en-CA" sz="1200" b="1" u="sng" dirty="0" smtClean="0"/>
          </a:p>
          <a:p>
            <a:pPr marL="171450" lvl="0" indent="-171450">
              <a:buFont typeface="Arial" pitchFamily="34" charset="0"/>
              <a:buChar char="•"/>
            </a:pPr>
            <a:r>
              <a:rPr lang="en-CA" sz="1200" b="1" u="sng" dirty="0" err="1" smtClean="0">
                <a:hlinkClick r:id="rId4"/>
              </a:rPr>
              <a:t>Golyas</a:t>
            </a:r>
            <a:r>
              <a:rPr lang="en-CA" sz="1200" b="1" u="sng" dirty="0" smtClean="0">
                <a:hlinkClick r:id="rId4"/>
              </a:rPr>
              <a:t> </a:t>
            </a:r>
            <a:r>
              <a:rPr lang="en-CA" sz="1200" b="1" u="sng" dirty="0" err="1">
                <a:hlinkClick r:id="rId4"/>
              </a:rPr>
              <a:t>Bagherzadeh</a:t>
            </a:r>
            <a:r>
              <a:rPr lang="en-CA" sz="1200" b="1" u="sng" dirty="0">
                <a:hlinkClick r:id="rId4"/>
              </a:rPr>
              <a:t> </a:t>
            </a:r>
            <a:r>
              <a:rPr lang="en-CA" sz="1200" b="1" u="sng" dirty="0" smtClean="0">
                <a:hlinkClick r:id="rId4"/>
              </a:rPr>
              <a:t>Ansari</a:t>
            </a:r>
            <a:endParaRPr lang="en-CA" sz="1200" b="1" u="sng" dirty="0" smtClean="0"/>
          </a:p>
          <a:p>
            <a:pPr marL="171450" lvl="0" indent="-171450">
              <a:buFont typeface="Arial" pitchFamily="34" charset="0"/>
              <a:buChar char="•"/>
            </a:pPr>
            <a:r>
              <a:rPr lang="en-CA" sz="1200" b="1" u="sng" dirty="0" err="1">
                <a:hlinkClick r:id="rId5"/>
              </a:rPr>
              <a:t>Sunit</a:t>
            </a:r>
            <a:r>
              <a:rPr lang="en-CA" sz="1200" b="1" u="sng" dirty="0">
                <a:hlinkClick r:id="rId5"/>
              </a:rPr>
              <a:t> </a:t>
            </a:r>
            <a:r>
              <a:rPr lang="en-CA" sz="1200" b="1" u="sng" dirty="0" err="1" smtClean="0">
                <a:hlinkClick r:id="rId5"/>
              </a:rPr>
              <a:t>Jishtu</a:t>
            </a:r>
            <a:endParaRPr lang="en-CA" sz="1200" b="1" u="sng" dirty="0" smtClean="0"/>
          </a:p>
          <a:p>
            <a:pPr marL="171450" lvl="0" indent="-171450">
              <a:buFont typeface="Arial" pitchFamily="34" charset="0"/>
              <a:buChar char="•"/>
            </a:pPr>
            <a:r>
              <a:rPr lang="en-CA" sz="1200" b="1" u="sng" dirty="0" err="1">
                <a:hlinkClick r:id="rId6"/>
              </a:rPr>
              <a:t>Kelechi</a:t>
            </a:r>
            <a:r>
              <a:rPr lang="en-CA" sz="1200" b="1" u="sng" dirty="0">
                <a:hlinkClick r:id="rId6"/>
              </a:rPr>
              <a:t> </a:t>
            </a:r>
            <a:r>
              <a:rPr lang="en-CA" sz="1200" b="1" u="sng" dirty="0" err="1">
                <a:hlinkClick r:id="rId6"/>
              </a:rPr>
              <a:t>Nwaozuru</a:t>
            </a:r>
            <a:endParaRPr lang="en-US" sz="12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pic>
        <p:nvPicPr>
          <p:cNvPr id="1028" name="Picture 4" descr="SCS Lear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179" y="4371950"/>
            <a:ext cx="3086100" cy="3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0" y="784375"/>
            <a:ext cx="4346400" cy="10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 b="1"/>
              <a:t>What is Threat Intelligence?</a:t>
            </a:r>
            <a:endParaRPr sz="2320" b="1"/>
          </a:p>
        </p:txBody>
      </p:sp>
      <p:sp>
        <p:nvSpPr>
          <p:cNvPr id="71" name="Google Shape;71;p14"/>
          <p:cNvSpPr txBox="1"/>
          <p:nvPr/>
        </p:nvSpPr>
        <p:spPr>
          <a:xfrm>
            <a:off x="278475" y="1801500"/>
            <a:ext cx="3579900" cy="15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Threat intelligence is gathering, analyzing and sharing information about potential or existing threats to an organization’s security.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256450" y="2662450"/>
            <a:ext cx="4771800" cy="25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Key Points:</a:t>
            </a:r>
            <a:endParaRPr b="1"/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Strategic CTI:</a:t>
            </a:r>
            <a:r>
              <a:rPr lang="en"/>
              <a:t> Long-term trends and big-picture insights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Tactical CTI:</a:t>
            </a:r>
            <a:r>
              <a:rPr lang="en"/>
              <a:t> Specific tactics, techniques, and procedures (TTPs) of attackers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Operational CTI:</a:t>
            </a:r>
            <a:r>
              <a:rPr lang="en"/>
              <a:t> Real-time intelligence for ongoing attacks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Technical CTI:</a:t>
            </a:r>
            <a:r>
              <a:rPr lang="en"/>
              <a:t> Specific technical details, e.g., malware signatures and IP addresses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413" y="0"/>
            <a:ext cx="3485875" cy="27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0" y="247925"/>
            <a:ext cx="9387000" cy="1471800"/>
          </a:xfrm>
          <a:prstGeom prst="rect">
            <a:avLst/>
          </a:prstGeom>
          <a:effectLst>
            <a:outerShdw blurRad="57150" dist="28575" dir="166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Common Sources Of Threat Intelligence</a:t>
            </a:r>
            <a:endParaRPr sz="3100"/>
          </a:p>
        </p:txBody>
      </p:sp>
      <p:sp>
        <p:nvSpPr>
          <p:cNvPr id="79" name="Google Shape;79;p15"/>
          <p:cNvSpPr txBox="1"/>
          <p:nvPr/>
        </p:nvSpPr>
        <p:spPr>
          <a:xfrm>
            <a:off x="0" y="1719725"/>
            <a:ext cx="5220600" cy="2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 b="1"/>
              <a:t>Internal Sources:</a:t>
            </a:r>
            <a:r>
              <a:rPr lang="en" sz="1700"/>
              <a:t> Incident logs, network traffic, employee reports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/>
              <a:t>External Sources:</a:t>
            </a:r>
            <a:r>
              <a:rPr lang="en" sz="1700"/>
              <a:t> Threat intelligence feeds, dark web monitoring, public vulnerability databases (e.g., CVE)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/>
              <a:t>Commercial Providers:</a:t>
            </a:r>
            <a:r>
              <a:rPr lang="en" sz="1700"/>
              <a:t> Specialized threat intelligence services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/>
              <a:t>Open-Source Intelligence (OSINT):</a:t>
            </a:r>
            <a:r>
              <a:rPr lang="en" sz="1700"/>
              <a:t> Public websites, social media, forums, and blogs</a:t>
            </a:r>
            <a:endParaRPr sz="17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600" y="1422500"/>
            <a:ext cx="3448051" cy="344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6"/>
          <p:cNvGrpSpPr/>
          <p:nvPr/>
        </p:nvGrpSpPr>
        <p:grpSpPr>
          <a:xfrm>
            <a:off x="629578" y="920350"/>
            <a:ext cx="1560478" cy="3024850"/>
            <a:chOff x="1543950" y="920350"/>
            <a:chExt cx="1453500" cy="3024850"/>
          </a:xfrm>
        </p:grpSpPr>
        <p:sp>
          <p:nvSpPr>
            <p:cNvPr id="86" name="Google Shape;86;p16"/>
            <p:cNvSpPr/>
            <p:nvPr/>
          </p:nvSpPr>
          <p:spPr>
            <a:xfrm>
              <a:off x="1543950" y="1423100"/>
              <a:ext cx="1453500" cy="25221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6AA8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Strategic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Intelligence explains threats for non-technical audience.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1769250" y="920350"/>
              <a:ext cx="944100" cy="10314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" name="Google Shape;88;p16"/>
          <p:cNvGrpSpPr/>
          <p:nvPr/>
        </p:nvGrpSpPr>
        <p:grpSpPr>
          <a:xfrm>
            <a:off x="2773080" y="959275"/>
            <a:ext cx="1560478" cy="2973426"/>
            <a:chOff x="2773075" y="959275"/>
            <a:chExt cx="1453500" cy="2973426"/>
          </a:xfrm>
        </p:grpSpPr>
        <p:sp>
          <p:nvSpPr>
            <p:cNvPr id="89" name="Google Shape;89;p16"/>
            <p:cNvSpPr/>
            <p:nvPr/>
          </p:nvSpPr>
          <p:spPr>
            <a:xfrm>
              <a:off x="2773075" y="1449601"/>
              <a:ext cx="1453500" cy="24831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Tactical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Intelligence describes threat conditions for technical audience.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3038858" y="959275"/>
              <a:ext cx="928500" cy="1010400"/>
            </a:xfrm>
            <a:prstGeom prst="ellipse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" name="Google Shape;91;p16"/>
          <p:cNvGrpSpPr/>
          <p:nvPr/>
        </p:nvGrpSpPr>
        <p:grpSpPr>
          <a:xfrm>
            <a:off x="4922434" y="959275"/>
            <a:ext cx="1560478" cy="2973550"/>
            <a:chOff x="4922425" y="959275"/>
            <a:chExt cx="1453500" cy="2973550"/>
          </a:xfrm>
        </p:grpSpPr>
        <p:sp>
          <p:nvSpPr>
            <p:cNvPr id="92" name="Google Shape;92;p16"/>
            <p:cNvSpPr/>
            <p:nvPr/>
          </p:nvSpPr>
          <p:spPr>
            <a:xfrm>
              <a:off x="4922425" y="1462025"/>
              <a:ext cx="1453500" cy="24708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A64D7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Technical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Intelligence focuses on specific threat techniques.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5147725" y="959275"/>
              <a:ext cx="944100" cy="1031400"/>
            </a:xfrm>
            <a:prstGeom prst="ellipse">
              <a:avLst/>
            </a:prstGeom>
            <a:solidFill>
              <a:srgbClr val="3D85C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" name="Google Shape;94;p16"/>
          <p:cNvGrpSpPr/>
          <p:nvPr/>
        </p:nvGrpSpPr>
        <p:grpSpPr>
          <a:xfrm>
            <a:off x="7147975" y="990750"/>
            <a:ext cx="1453500" cy="2942050"/>
            <a:chOff x="1543950" y="996550"/>
            <a:chExt cx="1453500" cy="2942050"/>
          </a:xfrm>
        </p:grpSpPr>
        <p:sp>
          <p:nvSpPr>
            <p:cNvPr id="95" name="Google Shape;95;p16"/>
            <p:cNvSpPr/>
            <p:nvPr/>
          </p:nvSpPr>
          <p:spPr>
            <a:xfrm>
              <a:off x="1543950" y="1423100"/>
              <a:ext cx="1453500" cy="25155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Operational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Intelligence details hacker information and intent.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1769250" y="996550"/>
              <a:ext cx="954000" cy="1005600"/>
            </a:xfrm>
            <a:prstGeom prst="ellipse">
              <a:avLst/>
            </a:prstGeom>
            <a:solidFill>
              <a:srgbClr val="45818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550" y="1035175"/>
            <a:ext cx="846525" cy="85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6400" y="1119950"/>
            <a:ext cx="689800" cy="6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2350" y="952213"/>
            <a:ext cx="944226" cy="102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7375" y="996550"/>
            <a:ext cx="944225" cy="94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/>
          <p:nvPr/>
        </p:nvSpPr>
        <p:spPr>
          <a:xfrm>
            <a:off x="1279725" y="3758850"/>
            <a:ext cx="6684300" cy="7704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Types of Cyber Threat Intelligence</a:t>
            </a:r>
            <a:endParaRPr sz="2200"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/>
        </p:nvSpPr>
        <p:spPr>
          <a:xfrm>
            <a:off x="-102850" y="683400"/>
            <a:ext cx="5246400" cy="4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 b="1"/>
              <a:t>Integrate CTI into Security Systems</a:t>
            </a:r>
            <a:endParaRPr sz="1300" b="1"/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" sz="1300"/>
              <a:t>Automate threat feeds into security tools.</a:t>
            </a:r>
            <a:endParaRPr sz="1300"/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" sz="1300"/>
              <a:t>Monitor for threats in real-time.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 b="1"/>
              <a:t>Create Actionable Plans</a:t>
            </a:r>
            <a:endParaRPr sz="1300" b="1"/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" sz="1300"/>
              <a:t>Develop incident response playbooks.</a:t>
            </a:r>
            <a:endParaRPr sz="1300"/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" sz="1300"/>
              <a:t>Implement preventive measures.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 b="1"/>
              <a:t>Assess and Prioritize Threats</a:t>
            </a:r>
            <a:endParaRPr sz="1300" b="1"/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" sz="1300"/>
              <a:t>Prioritize risks based on impact.</a:t>
            </a:r>
            <a:endParaRPr sz="130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Align intelligence with your organization’s environment.</a:t>
            </a:r>
            <a:endParaRPr sz="12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 b="1"/>
              <a:t>Share Information and Collaborate</a:t>
            </a:r>
            <a:endParaRPr sz="1300" b="1"/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" sz="1300"/>
              <a:t>Collaborate internally across teams.</a:t>
            </a:r>
            <a:endParaRPr sz="1300"/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" sz="1300"/>
              <a:t>Share intelligence with trusted external partners.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 b="1"/>
              <a:t>Improve Continuously</a:t>
            </a:r>
            <a:endParaRPr sz="1300" b="1"/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" sz="1300"/>
              <a:t>Gather feedback from past incidents.</a:t>
            </a:r>
            <a:endParaRPr sz="1300"/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" sz="1300"/>
              <a:t>Train teams on new threats and techniques.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 b="1"/>
              <a:t>Use CTI Tools</a:t>
            </a:r>
            <a:endParaRPr sz="1300" b="1"/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" sz="1300"/>
              <a:t>Implement CTI platforms for analysis.</a:t>
            </a:r>
            <a:endParaRPr sz="1300"/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" sz="1300"/>
              <a:t>Visualize and interpret threat data for better decisions.</a:t>
            </a:r>
            <a:endParaRPr sz="1300"/>
          </a:p>
        </p:txBody>
      </p:sp>
      <p:sp>
        <p:nvSpPr>
          <p:cNvPr id="107" name="Google Shape;107;p17"/>
          <p:cNvSpPr txBox="1"/>
          <p:nvPr/>
        </p:nvSpPr>
        <p:spPr>
          <a:xfrm>
            <a:off x="0" y="0"/>
            <a:ext cx="914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50" b="1">
                <a:latin typeface="Roboto"/>
                <a:ea typeface="Roboto"/>
                <a:cs typeface="Roboto"/>
                <a:sym typeface="Roboto"/>
              </a:rPr>
              <a:t>How do you operationalize cyber threat intelligence?</a:t>
            </a:r>
            <a:endParaRPr sz="225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125" y="1004875"/>
            <a:ext cx="5068350" cy="3392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 descr="cyber threat intelligence"/>
          <p:cNvSpPr/>
          <p:nvPr/>
        </p:nvSpPr>
        <p:spPr>
          <a:xfrm>
            <a:off x="5505950" y="1762588"/>
            <a:ext cx="1928700" cy="1877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cyber threat intelligence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302</Words>
  <Application>Microsoft Office PowerPoint</Application>
  <PresentationFormat>On-screen Show (16:9)</PresentationFormat>
  <Paragraphs>55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Merriweather</vt:lpstr>
      <vt:lpstr>Roboto</vt:lpstr>
      <vt:lpstr>Paradigm</vt:lpstr>
      <vt:lpstr>Cybersecurity Threat Intelligence Concept Mapping </vt:lpstr>
      <vt:lpstr>What is Threat Intelligence?</vt:lpstr>
      <vt:lpstr>Common Sources Of Threat Intelligence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Threat Intelligence Concept Mapping</dc:title>
  <dc:creator>Yasaman-lap</dc:creator>
  <cp:lastModifiedBy>Yasaman-lap</cp:lastModifiedBy>
  <cp:revision>3</cp:revision>
  <dcterms:modified xsi:type="dcterms:W3CDTF">2024-12-02T18:39:56Z</dcterms:modified>
</cp:coreProperties>
</file>