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Heebo Light"/>
      <p:regular r:id="rId22"/>
      <p:bold r:id="rId23"/>
    </p:embeddedFont>
    <p:embeddedFont>
      <p:font typeface="Barlow Medium"/>
      <p:regular r:id="rId24"/>
      <p:bold r:id="rId25"/>
      <p:italic r:id="rId26"/>
      <p:boldItalic r:id="rId27"/>
    </p:embeddedFont>
    <p:embeddedFont>
      <p:font typeface="Barlow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HeeboLight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BarlowMedium-regular.fntdata"/><Relationship Id="rId23" Type="http://schemas.openxmlformats.org/officeDocument/2006/relationships/font" Target="fonts/Heeb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BarlowMedium-italic.fntdata"/><Relationship Id="rId25" Type="http://schemas.openxmlformats.org/officeDocument/2006/relationships/font" Target="fonts/BarlowMedium-bold.fntdata"/><Relationship Id="rId28" Type="http://schemas.openxmlformats.org/officeDocument/2006/relationships/font" Target="fonts/Barlow-regular.fntdata"/><Relationship Id="rId27" Type="http://schemas.openxmlformats.org/officeDocument/2006/relationships/font" Target="fonts/Barlow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-boldItalic.fntdata"/><Relationship Id="rId30" Type="http://schemas.openxmlformats.org/officeDocument/2006/relationships/font" Target="fonts/Barlow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ee4c6f978_2_42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31ee4c6f978_2_42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5" name="Google Shape;95;g31ee4c6f978_2_42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ee4c6f978_2_53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1ee4c6f978_2_53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4" name="Google Shape;104;g31ee4c6f978_2_53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ee4c6f978_2_84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31ee4c6f978_2_84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5" name="Google Shape;115;g31ee4c6f978_2_84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ee4c6f978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ee4c6f978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ee4c6f97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ee4c6f97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ee4c6f978_2_117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1ee4c6f978_2_117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5" name="Google Shape;145;g31ee4c6f978_2_117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ee4c6f978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ee4c6f978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2" name="Google Shape;5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D0A2C">
              <a:alpha val="94901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4" name="Google Shape;54;p1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6" name="Google Shape;5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D0A2C">
              <a:alpha val="94901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8" name="Google Shape;58;p1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0" name="Google Shape;6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D0A2C">
              <a:alpha val="94901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2" name="Google Shape;62;p1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4" name="Google Shape;6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D0A2C">
              <a:alpha val="94901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6" name="Google Shape;66;p1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8" name="Google Shape;6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D0A2C">
              <a:alpha val="94901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0" name="Google Shape;70;p1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2" name="Google Shape;7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D0A2C">
              <a:alpha val="94901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4" name="Google Shape;74;p1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6" name="Google Shape;7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D0A2C">
              <a:alpha val="94901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8" name="Google Shape;78;p2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0" name="Google Shape;8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D0A2C">
              <a:alpha val="94901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2" name="Google Shape;82;p2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4" name="Google Shape;8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D0A2C">
              <a:alpha val="94901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6" name="Google Shape;86;p2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8" name="Google Shape;8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D0A2C">
              <a:alpha val="94901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0" name="Google Shape;90;p2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7" name="Google Shape;9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5"/>
          <p:cNvSpPr/>
          <p:nvPr/>
        </p:nvSpPr>
        <p:spPr>
          <a:xfrm>
            <a:off x="165975" y="352575"/>
            <a:ext cx="5718300" cy="13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2F0F4"/>
              </a:buClr>
              <a:buSzPts val="2800"/>
              <a:buFont typeface="Montserrat"/>
              <a:buNone/>
            </a:pPr>
            <a:r>
              <a:rPr b="0" i="0" lang="en-GB" sz="2800" u="none" cap="none" strike="noStrike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rPr>
              <a:t>Prioritizing Organizational Vulnerabilities: An Action Plan</a:t>
            </a:r>
            <a:endParaRPr b="0" i="0" sz="2800" u="none" cap="none" strike="noStrike"/>
          </a:p>
        </p:txBody>
      </p:sp>
      <p:sp>
        <p:nvSpPr>
          <p:cNvPr id="99" name="Google Shape;99;p25"/>
          <p:cNvSpPr/>
          <p:nvPr/>
        </p:nvSpPr>
        <p:spPr>
          <a:xfrm>
            <a:off x="1379400" y="2228425"/>
            <a:ext cx="31926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400"/>
              <a:buFont typeface="Heebo"/>
              <a:buNone/>
            </a:pPr>
            <a:r>
              <a:rPr lang="en-GB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Presented </a:t>
            </a:r>
            <a:r>
              <a:rPr lang="en-GB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by:</a:t>
            </a:r>
            <a:r>
              <a:rPr lang="en-GB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 Group 3</a:t>
            </a:r>
            <a:endParaRPr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400"/>
              <a:buFont typeface="Heebo"/>
              <a:buNone/>
            </a:pPr>
            <a:r>
              <a:rPr lang="en-GB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 		Yashvi Gandhi</a:t>
            </a:r>
            <a:endParaRPr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457200" lvl="0" marL="457200" marR="0" rtl="0" algn="l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400"/>
              <a:buFont typeface="Heebo"/>
              <a:buNone/>
            </a:pPr>
            <a:r>
              <a:rPr lang="en-GB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Kirtikaben Patel</a:t>
            </a:r>
            <a:endParaRPr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457200" lvl="0" marL="457200" marR="0" rtl="0" algn="l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400"/>
              <a:buFont typeface="Heebo"/>
              <a:buNone/>
            </a:pPr>
            <a:r>
              <a:rPr lang="en-GB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Harshvardhan Raval</a:t>
            </a:r>
            <a:endParaRPr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457200" lvl="0" marL="457200" marR="0" rtl="0" algn="l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400"/>
              <a:buFont typeface="Heebo"/>
              <a:buNone/>
            </a:pPr>
            <a:r>
              <a:rPr lang="en-GB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Nikhil Lobo</a:t>
            </a:r>
            <a:endParaRPr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457200" lvl="0" marL="457200" marR="0" rtl="0" algn="l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400"/>
              <a:buFont typeface="Heebo"/>
              <a:buNone/>
            </a:pPr>
            <a:r>
              <a:rPr lang="en-GB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Harsh Patel</a:t>
            </a:r>
            <a:endParaRPr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457200" lvl="0" marL="457200" marR="0" rtl="0" algn="l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400"/>
              <a:buFont typeface="Heebo"/>
              <a:buNone/>
            </a:pPr>
            <a:r>
              <a:rPr lang="en-GB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Kelechi Nwaozuru</a:t>
            </a:r>
            <a:endParaRPr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400"/>
              <a:buFont typeface="Heebo"/>
              <a:buNone/>
            </a:pPr>
            <a:r>
              <a:rPr lang="en-GB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Date: </a:t>
            </a:r>
            <a:r>
              <a:rPr lang="en-GB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3 Dec, 2024</a:t>
            </a:r>
            <a:endParaRPr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100" name="Google Shape;10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8120" y="4725450"/>
            <a:ext cx="1535400" cy="3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8120" y="4725450"/>
            <a:ext cx="1535400" cy="3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6"/>
          <p:cNvSpPr txBox="1"/>
          <p:nvPr/>
        </p:nvSpPr>
        <p:spPr>
          <a:xfrm>
            <a:off x="105450" y="4695675"/>
            <a:ext cx="2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/>
          </a:p>
        </p:txBody>
      </p:sp>
      <p:sp>
        <p:nvSpPr>
          <p:cNvPr id="108" name="Google Shape;108;p26"/>
          <p:cNvSpPr txBox="1"/>
          <p:nvPr/>
        </p:nvSpPr>
        <p:spPr>
          <a:xfrm>
            <a:off x="657650" y="1286875"/>
            <a:ext cx="920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High Priority: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- Redis - Remote Code Execution (CVE-2022-0543)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- Oracle WebLogic—Remote Code Execution (CVE-2023-21839)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- Oracle </a:t>
            </a:r>
            <a:r>
              <a:rPr lang="en-GB">
                <a:solidFill>
                  <a:schemeClr val="lt1"/>
                </a:solidFill>
              </a:rPr>
              <a:t>Weblogic—Remote</a:t>
            </a:r>
            <a:r>
              <a:rPr lang="en-GB">
                <a:solidFill>
                  <a:schemeClr val="lt1"/>
                </a:solidFill>
              </a:rPr>
              <a:t> Code Execution (CVE-2018-2894)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- Oracle Fusion Middleware WebLogic Server Administration Console - Remote Code Execution (CVE-2020-14883)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- Oracle WebLogic Server - Remote Code Execution (CVE-2020-2551)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657650" y="3195475"/>
            <a:ext cx="7330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High Priority Vulnerabilities Remediation methods: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1. Set up isolated test environments mirroring production systems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2. Apply patches or implement recommended fixes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3. Conduct thorough penetration testing to verify remediation effectiveness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4. Perform regression testing to ensure no new vulnerabilities are introduced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5. Document all testing procedures and results for audit purposes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155400" y="152650"/>
            <a:ext cx="883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rPr>
              <a:t>Prioritizing Vulnerabilities by Organizational Risk</a:t>
            </a:r>
            <a:endParaRPr sz="2800">
              <a:solidFill>
                <a:srgbClr val="F2F0F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155400" y="768250"/>
            <a:ext cx="898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We have categorized the vulnerabilities into three priority levels based on their potential impact and exploitability: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/>
          <p:nvPr/>
        </p:nvSpPr>
        <p:spPr>
          <a:xfrm>
            <a:off x="2640325" y="131927"/>
            <a:ext cx="8153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rPr>
              <a:t>Medium</a:t>
            </a:r>
            <a:r>
              <a:rPr lang="en-GB" sz="2800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rPr>
              <a:t> Priority</a:t>
            </a:r>
            <a:endParaRPr sz="3800">
              <a:solidFill>
                <a:srgbClr val="F2F0F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" name="Google Shape;1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8120" y="4725450"/>
            <a:ext cx="1535400" cy="3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7"/>
          <p:cNvSpPr txBox="1"/>
          <p:nvPr/>
        </p:nvSpPr>
        <p:spPr>
          <a:xfrm>
            <a:off x="46975" y="4710563"/>
            <a:ext cx="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/>
          </a:p>
        </p:txBody>
      </p:sp>
      <p:sp>
        <p:nvSpPr>
          <p:cNvPr id="120" name="Google Shape;120;p27"/>
          <p:cNvSpPr txBox="1"/>
          <p:nvPr/>
        </p:nvSpPr>
        <p:spPr>
          <a:xfrm>
            <a:off x="284275" y="15500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1" name="Google Shape;121;p27"/>
          <p:cNvSpPr txBox="1"/>
          <p:nvPr/>
        </p:nvSpPr>
        <p:spPr>
          <a:xfrm>
            <a:off x="152900" y="1739400"/>
            <a:ext cx="27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731750" y="769650"/>
            <a:ext cx="8713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Medium Priority: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- DVWA Default Login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- Redis Server - Unauthenticated Access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- Redis - Default Logins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- Redis Server No Password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- Free Articles Directory RFI Vulnerability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- Missing 'HttpOnly' Cookie Attribute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- Missing 'Secure' Cookie Attribute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- PHPinfo Page Exposure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228600" y="1177775"/>
            <a:ext cx="85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7"/>
          <p:cNvSpPr txBox="1"/>
          <p:nvPr/>
        </p:nvSpPr>
        <p:spPr>
          <a:xfrm>
            <a:off x="6531550" y="1904075"/>
            <a:ext cx="23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27"/>
          <p:cNvSpPr txBox="1"/>
          <p:nvPr/>
        </p:nvSpPr>
        <p:spPr>
          <a:xfrm>
            <a:off x="731750" y="3130525"/>
            <a:ext cx="6378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Medium Priority Vulnerabilities remediation methods: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1. Create sandboxed environments for testing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2. Implement suggested security controls or configuration changes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3. Conduct targeted vulnerability scans to confirm issue resolution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4. Test for any potential impacts on system functionality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5. Document findings and any necessary adjustments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/>
        </p:nvSpPr>
        <p:spPr>
          <a:xfrm>
            <a:off x="580500" y="878550"/>
            <a:ext cx="7983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Low Priority: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- TCP Timestamps Information Disclosure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- Weak MAC Algorithm(s) Supported (SSH)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- Email Extractor findings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- Oracle WebLogic Login Panel Detection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- NS and MX Record Detection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8"/>
          <p:cNvSpPr txBox="1"/>
          <p:nvPr/>
        </p:nvSpPr>
        <p:spPr>
          <a:xfrm>
            <a:off x="3091600" y="197700"/>
            <a:ext cx="328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rPr>
              <a:t>Low Priority</a:t>
            </a:r>
            <a:endParaRPr sz="2800">
              <a:solidFill>
                <a:srgbClr val="F2F0F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8"/>
          <p:cNvSpPr txBox="1"/>
          <p:nvPr/>
        </p:nvSpPr>
        <p:spPr>
          <a:xfrm>
            <a:off x="650925" y="2731650"/>
            <a:ext cx="6907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Low Priority Vulnerabilities Remediation methods: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1. Address in controlled test environments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2. Apply recommended best practices or configuration changes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3. Perform quick vulnerability scans to verify fixes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4. Ensure no negative impact on system performance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5. Document changes for future reference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3" name="Google Shape;1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8120" y="4725450"/>
            <a:ext cx="1535400" cy="3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/>
        </p:nvSpPr>
        <p:spPr>
          <a:xfrm>
            <a:off x="58700" y="4695675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/>
        </p:nvSpPr>
        <p:spPr>
          <a:xfrm>
            <a:off x="600350" y="242450"/>
            <a:ext cx="80271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</a:rPr>
              <a:t>Confirmed Vulnerabilities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following vulnerabilities were explicitly marked as confirmed: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●"/>
            </a:pPr>
            <a:r>
              <a:rPr lang="en-GB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Oracle WebLogic - Remote Code Execution (CVE-2023-21839) on port 7001/tcp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</a:rPr>
              <a:t>Unconfirmed Vulnerabilities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Some vulnerabilities were explicitly marked as unconfirmed: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●"/>
            </a:pPr>
            <a:r>
              <a:rPr lang="en-GB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Missing 'HttpOnly' Cookie Attribute (HTTP) on port 81/tcp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</a:rPr>
              <a:t>Implicitly Confirmed Vulnerabilities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Many other vulnerabilities, while not explicitly marked as confirmed, appear to be treated as confirmed based on the detailed information provided: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●"/>
            </a:pPr>
            <a:r>
              <a:rPr lang="en-GB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Redis - Remote Code Execution (CVE-2022-0543) on port 6379/tcp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●"/>
            </a:pPr>
            <a:r>
              <a:rPr lang="en-GB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Oracle Weblogic - Remote Code Execution (CVE-2018-2894) on port 7001/tcp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●"/>
            </a:pPr>
            <a:r>
              <a:rPr lang="en-GB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Oracle Fusion Middleware WebLogic Server Administration Console - Remote Code Execution (CVE-2020-14883)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●"/>
            </a:pPr>
            <a:r>
              <a:rPr lang="en-GB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Oracle WebLogic Server - Remote Code Execution (CVE-2020-2551) on port 7001/tcp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●"/>
            </a:pPr>
            <a:r>
              <a:rPr lang="en-GB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DVWA Default Login on port 4280/tcp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●"/>
            </a:pPr>
            <a:r>
              <a:rPr lang="en-GB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Redis Server - Unauthenticated Access on port 6379/tcp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●"/>
            </a:pPr>
            <a:r>
              <a:rPr lang="en-GB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Redis - Default Logins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●"/>
            </a:pPr>
            <a:r>
              <a:rPr lang="en-GB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Redis Server No Password on port 6379/tcp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8120" y="4725450"/>
            <a:ext cx="1535400" cy="3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/>
        </p:nvSpPr>
        <p:spPr>
          <a:xfrm>
            <a:off x="77925" y="4658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/>
          <p:nvPr/>
        </p:nvSpPr>
        <p:spPr>
          <a:xfrm>
            <a:off x="432941" y="340965"/>
            <a:ext cx="5845597" cy="3865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974"/>
              </a:lnSpc>
              <a:spcBef>
                <a:spcPts val="0"/>
              </a:spcBef>
              <a:spcAft>
                <a:spcPts val="0"/>
              </a:spcAft>
              <a:buClr>
                <a:srgbClr val="F2F0F4"/>
              </a:buClr>
              <a:buSzPts val="2400"/>
              <a:buFont typeface="Montserrat"/>
              <a:buNone/>
            </a:pPr>
            <a:r>
              <a:rPr b="0" i="0" lang="en-GB" sz="2400" u="none" cap="none" strike="noStrike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rPr>
              <a:t>Deploying Vulnerability Remediations</a:t>
            </a:r>
            <a:endParaRPr b="0" i="0" sz="2400" u="none" cap="none" strike="noStrike"/>
          </a:p>
        </p:txBody>
      </p:sp>
      <p:sp>
        <p:nvSpPr>
          <p:cNvPr id="148" name="Google Shape;148;p30"/>
          <p:cNvSpPr/>
          <p:nvPr/>
        </p:nvSpPr>
        <p:spPr>
          <a:xfrm>
            <a:off x="432958" y="974900"/>
            <a:ext cx="2069400" cy="910500"/>
          </a:xfrm>
          <a:prstGeom prst="roundRect">
            <a:avLst>
              <a:gd fmla="val 5706" name="adj"/>
            </a:avLst>
          </a:prstGeom>
          <a:solidFill>
            <a:srgbClr val="31136C"/>
          </a:solidFill>
          <a:ln cap="flat" cmpd="sng" w="9525">
            <a:solidFill>
              <a:srgbClr val="4A2C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0"/>
          <p:cNvSpPr/>
          <p:nvPr/>
        </p:nvSpPr>
        <p:spPr>
          <a:xfrm>
            <a:off x="561380" y="1306488"/>
            <a:ext cx="558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200"/>
              <a:buFont typeface="Montserrat"/>
              <a:buNone/>
            </a:pPr>
            <a:r>
              <a:rPr b="0" i="0" lang="en-GB" sz="1200" u="none" cap="none" strike="noStrik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0" i="0" sz="1200" u="none" cap="none" strike="noStrike"/>
          </a:p>
        </p:txBody>
      </p:sp>
      <p:sp>
        <p:nvSpPr>
          <p:cNvPr id="150" name="Google Shape;150;p30"/>
          <p:cNvSpPr/>
          <p:nvPr/>
        </p:nvSpPr>
        <p:spPr>
          <a:xfrm>
            <a:off x="716550" y="1132050"/>
            <a:ext cx="18477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200"/>
              <a:buFont typeface="Montserrat"/>
              <a:buNone/>
            </a:pPr>
            <a:r>
              <a:rPr b="0" i="0" lang="en-GB" sz="1200" u="none" cap="none" strike="noStrik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200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Phase 1: Critical </a:t>
            </a:r>
            <a:r>
              <a:rPr lang="en-GB" sz="1200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Systems  (Week 1-2)</a:t>
            </a:r>
            <a:endParaRPr sz="1200">
              <a:solidFill>
                <a:srgbClr val="DCD7E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30"/>
          <p:cNvSpPr/>
          <p:nvPr/>
        </p:nvSpPr>
        <p:spPr>
          <a:xfrm>
            <a:off x="2626170" y="1032069"/>
            <a:ext cx="69960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DCD7E5"/>
                </a:solidFill>
                <a:latin typeface="Heebo Light"/>
                <a:ea typeface="Heebo Light"/>
                <a:cs typeface="Heebo Light"/>
                <a:sym typeface="Heebo Light"/>
              </a:rPr>
              <a:t>Address high-priority vulnerabilities on mission-critical systems</a:t>
            </a:r>
            <a:endParaRPr sz="900">
              <a:solidFill>
                <a:srgbClr val="DCD7E5"/>
              </a:solidFill>
              <a:latin typeface="Heebo Light"/>
              <a:ea typeface="Heebo Light"/>
              <a:cs typeface="Heebo Light"/>
              <a:sym typeface="Heebo Light"/>
            </a:endParaRPr>
          </a:p>
          <a:p>
            <a:pPr indent="0" lvl="0" marL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DCD7E5"/>
                </a:solidFill>
                <a:latin typeface="Heebo Light"/>
                <a:ea typeface="Heebo Light"/>
                <a:cs typeface="Heebo Light"/>
                <a:sym typeface="Heebo Light"/>
              </a:rPr>
              <a:t>Implement emergency patches for Redis and Oracle WebLogic vulnerabilities</a:t>
            </a:r>
            <a:endParaRPr sz="900">
              <a:solidFill>
                <a:srgbClr val="DCD7E5"/>
              </a:solidFill>
              <a:latin typeface="Heebo Light"/>
              <a:ea typeface="Heebo Light"/>
              <a:cs typeface="Heebo Light"/>
              <a:sym typeface="Heebo Light"/>
            </a:endParaRPr>
          </a:p>
          <a:p>
            <a:pPr indent="0" lvl="0" marL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DCD7E5"/>
                </a:solidFill>
                <a:latin typeface="Heebo Light"/>
                <a:ea typeface="Heebo Light"/>
                <a:cs typeface="Heebo Light"/>
                <a:sym typeface="Heebo Light"/>
              </a:rPr>
              <a:t>Conduct thorough post-deployment testing</a:t>
            </a:r>
            <a:endParaRPr sz="900">
              <a:solidFill>
                <a:srgbClr val="DCD7E5"/>
              </a:solidFill>
              <a:latin typeface="Heebo Light"/>
              <a:ea typeface="Heebo Light"/>
              <a:cs typeface="Heebo Light"/>
              <a:sym typeface="Heebo Light"/>
            </a:endParaRPr>
          </a:p>
          <a:p>
            <a:pPr indent="0" lvl="0" marL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DCD7E5"/>
                </a:solidFill>
                <a:latin typeface="Heebo Light"/>
                <a:ea typeface="Heebo Light"/>
                <a:cs typeface="Heebo Light"/>
                <a:sym typeface="Heebo Light"/>
              </a:rPr>
              <a:t>Monitor systems closely for any adverse effects</a:t>
            </a:r>
            <a:endParaRPr sz="900">
              <a:solidFill>
                <a:srgbClr val="DCD7E5"/>
              </a:solidFill>
              <a:latin typeface="Heebo Light"/>
              <a:ea typeface="Heebo Light"/>
              <a:cs typeface="Heebo Light"/>
              <a:sym typeface="Heebo Light"/>
            </a:endParaRPr>
          </a:p>
          <a:p>
            <a:pPr indent="0" lvl="0" marL="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000"/>
              <a:buFont typeface="Heebo Light"/>
              <a:buNone/>
            </a:pPr>
            <a:r>
              <a:t/>
            </a:r>
            <a:endParaRPr sz="900">
              <a:solidFill>
                <a:srgbClr val="DCD7E5"/>
              </a:solidFill>
              <a:latin typeface="Heebo Light"/>
              <a:ea typeface="Heebo Light"/>
              <a:cs typeface="Heebo Light"/>
              <a:sym typeface="Heebo Light"/>
            </a:endParaRPr>
          </a:p>
        </p:txBody>
      </p:sp>
      <p:sp>
        <p:nvSpPr>
          <p:cNvPr id="152" name="Google Shape;152;p30"/>
          <p:cNvSpPr/>
          <p:nvPr/>
        </p:nvSpPr>
        <p:spPr>
          <a:xfrm>
            <a:off x="1529507" y="1879476"/>
            <a:ext cx="7119600" cy="7200"/>
          </a:xfrm>
          <a:prstGeom prst="roundRect">
            <a:avLst>
              <a:gd fmla="val 727274" name="adj"/>
            </a:avLst>
          </a:prstGeom>
          <a:solidFill>
            <a:srgbClr val="4A2C85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0"/>
          <p:cNvSpPr/>
          <p:nvPr/>
        </p:nvSpPr>
        <p:spPr>
          <a:xfrm>
            <a:off x="432953" y="1947275"/>
            <a:ext cx="2895000" cy="910500"/>
          </a:xfrm>
          <a:prstGeom prst="roundRect">
            <a:avLst>
              <a:gd fmla="val 5706" name="adj"/>
            </a:avLst>
          </a:prstGeom>
          <a:solidFill>
            <a:srgbClr val="31136C"/>
          </a:solidFill>
          <a:ln cap="flat" cmpd="sng" w="9525">
            <a:solidFill>
              <a:srgbClr val="4A2C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/>
          <p:nvPr/>
        </p:nvSpPr>
        <p:spPr>
          <a:xfrm>
            <a:off x="561380" y="2278856"/>
            <a:ext cx="879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200"/>
              <a:buFont typeface="Montserrat"/>
              <a:buNone/>
            </a:pPr>
            <a:r>
              <a:rPr b="0" i="0" lang="en-GB" sz="1200" u="none" cap="none" strike="noStrik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0" i="0" sz="1200" u="none" cap="none" strike="noStrike"/>
          </a:p>
        </p:txBody>
      </p:sp>
      <p:sp>
        <p:nvSpPr>
          <p:cNvPr id="155" name="Google Shape;155;p30"/>
          <p:cNvSpPr/>
          <p:nvPr/>
        </p:nvSpPr>
        <p:spPr>
          <a:xfrm>
            <a:off x="885050" y="2272663"/>
            <a:ext cx="23649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200"/>
              <a:buFont typeface="Montserrat"/>
              <a:buNone/>
            </a:pPr>
            <a:r>
              <a:rPr lang="en-GB" sz="1200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Phase 2: Secondary Systems </a:t>
            </a:r>
            <a:endParaRPr sz="1200">
              <a:solidFill>
                <a:srgbClr val="DCD7E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200"/>
              <a:buFont typeface="Montserrat"/>
              <a:buNone/>
            </a:pPr>
            <a:r>
              <a:rPr lang="en-GB" sz="1200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(Week 3-4)</a:t>
            </a:r>
            <a:endParaRPr b="0" i="0" sz="1200" u="none" cap="none" strike="noStrike"/>
          </a:p>
        </p:txBody>
      </p:sp>
      <p:sp>
        <p:nvSpPr>
          <p:cNvPr id="156" name="Google Shape;156;p30"/>
          <p:cNvSpPr/>
          <p:nvPr/>
        </p:nvSpPr>
        <p:spPr>
          <a:xfrm>
            <a:off x="3599022" y="2004450"/>
            <a:ext cx="5961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DCD7E5"/>
                </a:solidFill>
                <a:latin typeface="Heebo Light"/>
                <a:ea typeface="Heebo Light"/>
                <a:cs typeface="Heebo Light"/>
                <a:sym typeface="Heebo Light"/>
              </a:rPr>
              <a:t>Roll out high-priority fixes to remaining systems</a:t>
            </a:r>
            <a:endParaRPr sz="900">
              <a:solidFill>
                <a:srgbClr val="DCD7E5"/>
              </a:solidFill>
              <a:latin typeface="Heebo Light"/>
              <a:ea typeface="Heebo Light"/>
              <a:cs typeface="Heebo Light"/>
              <a:sym typeface="Heebo Light"/>
            </a:endParaRPr>
          </a:p>
          <a:p>
            <a:pPr indent="0" lvl="0" marL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DCD7E5"/>
                </a:solidFill>
                <a:latin typeface="Heebo Light"/>
                <a:ea typeface="Heebo Light"/>
                <a:cs typeface="Heebo Light"/>
                <a:sym typeface="Heebo Light"/>
              </a:rPr>
              <a:t>Begin addressing medium-priority vulnerabilities</a:t>
            </a:r>
            <a:endParaRPr sz="900">
              <a:solidFill>
                <a:srgbClr val="DCD7E5"/>
              </a:solidFill>
              <a:latin typeface="Heebo Light"/>
              <a:ea typeface="Heebo Light"/>
              <a:cs typeface="Heebo Light"/>
              <a:sym typeface="Heebo Light"/>
            </a:endParaRPr>
          </a:p>
          <a:p>
            <a:pPr indent="0" lvl="0" marL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DCD7E5"/>
                </a:solidFill>
                <a:latin typeface="Heebo Light"/>
                <a:ea typeface="Heebo Light"/>
                <a:cs typeface="Heebo Light"/>
                <a:sym typeface="Heebo Light"/>
              </a:rPr>
              <a:t>Implement stronger authentication for Redis and DVWA</a:t>
            </a:r>
            <a:endParaRPr sz="900">
              <a:solidFill>
                <a:srgbClr val="DCD7E5"/>
              </a:solidFill>
              <a:latin typeface="Heebo Light"/>
              <a:ea typeface="Heebo Light"/>
              <a:cs typeface="Heebo Light"/>
              <a:sym typeface="Heebo Light"/>
            </a:endParaRPr>
          </a:p>
          <a:p>
            <a:pPr indent="0" lvl="0" marL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DCD7E5"/>
                </a:solidFill>
                <a:latin typeface="Heebo Light"/>
                <a:ea typeface="Heebo Light"/>
                <a:cs typeface="Heebo Light"/>
                <a:sym typeface="Heebo Light"/>
              </a:rPr>
              <a:t>Apply cookie security attributes and remove PHPinfo exposure</a:t>
            </a:r>
            <a:endParaRPr sz="900">
              <a:solidFill>
                <a:srgbClr val="DCD7E5"/>
              </a:solidFill>
              <a:latin typeface="Heebo Light"/>
              <a:ea typeface="Heebo Light"/>
              <a:cs typeface="Heebo Light"/>
              <a:sym typeface="Heebo Light"/>
            </a:endParaRPr>
          </a:p>
          <a:p>
            <a:pPr indent="0" lvl="0" marL="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000"/>
              <a:buFont typeface="Heebo Light"/>
              <a:buNone/>
            </a:pPr>
            <a:r>
              <a:t/>
            </a:r>
            <a:endParaRPr sz="900">
              <a:solidFill>
                <a:srgbClr val="DCD7E5"/>
              </a:solidFill>
              <a:latin typeface="Heebo Light"/>
              <a:ea typeface="Heebo Light"/>
              <a:cs typeface="Heebo Light"/>
              <a:sym typeface="Heebo Light"/>
            </a:endParaRPr>
          </a:p>
        </p:txBody>
      </p:sp>
      <p:sp>
        <p:nvSpPr>
          <p:cNvPr id="157" name="Google Shape;157;p30"/>
          <p:cNvSpPr/>
          <p:nvPr/>
        </p:nvSpPr>
        <p:spPr>
          <a:xfrm>
            <a:off x="2564309" y="2851844"/>
            <a:ext cx="6084900" cy="7200"/>
          </a:xfrm>
          <a:prstGeom prst="roundRect">
            <a:avLst>
              <a:gd fmla="val 727274" name="adj"/>
            </a:avLst>
          </a:prstGeom>
          <a:solidFill>
            <a:srgbClr val="4A2C85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/>
          <p:nvPr/>
        </p:nvSpPr>
        <p:spPr>
          <a:xfrm>
            <a:off x="432952" y="2919625"/>
            <a:ext cx="3674400" cy="910500"/>
          </a:xfrm>
          <a:prstGeom prst="roundRect">
            <a:avLst>
              <a:gd fmla="val 5706" name="adj"/>
            </a:avLst>
          </a:prstGeom>
          <a:solidFill>
            <a:srgbClr val="31136C"/>
          </a:solidFill>
          <a:ln cap="flat" cmpd="sng" w="9525">
            <a:solidFill>
              <a:srgbClr val="4A2C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0"/>
          <p:cNvSpPr/>
          <p:nvPr/>
        </p:nvSpPr>
        <p:spPr>
          <a:xfrm>
            <a:off x="561380" y="3251225"/>
            <a:ext cx="873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200"/>
              <a:buFont typeface="Montserrat"/>
              <a:buNone/>
            </a:pPr>
            <a:r>
              <a:rPr b="0" i="0" lang="en-GB" sz="1200" u="none" cap="none" strike="noStrik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0" i="0" sz="1200" u="none" cap="none" strike="noStrike"/>
          </a:p>
        </p:txBody>
      </p:sp>
      <p:sp>
        <p:nvSpPr>
          <p:cNvPr id="160" name="Google Shape;160;p30"/>
          <p:cNvSpPr/>
          <p:nvPr/>
        </p:nvSpPr>
        <p:spPr>
          <a:xfrm>
            <a:off x="1080475" y="3203275"/>
            <a:ext cx="24033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200"/>
              <a:buFont typeface="Montserrat"/>
              <a:buNone/>
            </a:pPr>
            <a:r>
              <a:rPr lang="en-GB" sz="1200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Phase 3: Comprehensive Coverage (Week 5-6)</a:t>
            </a:r>
            <a:endParaRPr b="0" i="0" sz="1200" u="none" cap="none" strike="noStrike"/>
          </a:p>
        </p:txBody>
      </p:sp>
      <p:sp>
        <p:nvSpPr>
          <p:cNvPr id="161" name="Google Shape;161;p30"/>
          <p:cNvSpPr/>
          <p:nvPr/>
        </p:nvSpPr>
        <p:spPr>
          <a:xfrm>
            <a:off x="4467299" y="2914331"/>
            <a:ext cx="49266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DCD7E5"/>
                </a:solidFill>
                <a:latin typeface="Heebo Light"/>
                <a:ea typeface="Heebo Light"/>
                <a:cs typeface="Heebo Light"/>
                <a:sym typeface="Heebo Light"/>
              </a:rPr>
              <a:t>Complete medium-priority vulnerability remediation</a:t>
            </a:r>
            <a:endParaRPr sz="900">
              <a:solidFill>
                <a:srgbClr val="DCD7E5"/>
              </a:solidFill>
              <a:latin typeface="Heebo Light"/>
              <a:ea typeface="Heebo Light"/>
              <a:cs typeface="Heebo Light"/>
              <a:sym typeface="Heebo Light"/>
            </a:endParaRPr>
          </a:p>
          <a:p>
            <a:pPr indent="0" lvl="0" marL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DCD7E5"/>
                </a:solidFill>
                <a:latin typeface="Heebo Light"/>
                <a:ea typeface="Heebo Light"/>
                <a:cs typeface="Heebo Light"/>
                <a:sym typeface="Heebo Light"/>
              </a:rPr>
              <a:t>Address low-priority issues across all systems</a:t>
            </a:r>
            <a:endParaRPr sz="900">
              <a:solidFill>
                <a:srgbClr val="DCD7E5"/>
              </a:solidFill>
              <a:latin typeface="Heebo Light"/>
              <a:ea typeface="Heebo Light"/>
              <a:cs typeface="Heebo Light"/>
              <a:sym typeface="Heebo Light"/>
            </a:endParaRPr>
          </a:p>
          <a:p>
            <a:pPr indent="0" lvl="0" marL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DCD7E5"/>
                </a:solidFill>
                <a:latin typeface="Heebo Light"/>
                <a:ea typeface="Heebo Light"/>
                <a:cs typeface="Heebo Light"/>
                <a:sym typeface="Heebo Light"/>
              </a:rPr>
              <a:t>Implement system hardening measures (e.g., SSH algorithm improvements)</a:t>
            </a:r>
            <a:endParaRPr sz="900">
              <a:solidFill>
                <a:srgbClr val="DCD7E5"/>
              </a:solidFill>
              <a:latin typeface="Heebo Light"/>
              <a:ea typeface="Heebo Light"/>
              <a:cs typeface="Heebo Light"/>
              <a:sym typeface="Heebo Light"/>
            </a:endParaRPr>
          </a:p>
          <a:p>
            <a:pPr indent="0" lvl="0" marL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DCD7E5"/>
                </a:solidFill>
                <a:latin typeface="Heebo Light"/>
                <a:ea typeface="Heebo Light"/>
                <a:cs typeface="Heebo Light"/>
                <a:sym typeface="Heebo Light"/>
              </a:rPr>
              <a:t>Conduct final round of testing and vulnerability scans</a:t>
            </a:r>
            <a:endParaRPr sz="900">
              <a:solidFill>
                <a:srgbClr val="DCD7E5"/>
              </a:solidFill>
              <a:latin typeface="Heebo Light"/>
              <a:ea typeface="Heebo Light"/>
              <a:cs typeface="Heebo Light"/>
              <a:sym typeface="Heebo Light"/>
            </a:endParaRPr>
          </a:p>
          <a:p>
            <a:pPr indent="0" lvl="0" marL="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000"/>
              <a:buFont typeface="Heebo Light"/>
              <a:buNone/>
            </a:pPr>
            <a:r>
              <a:t/>
            </a:r>
            <a:endParaRPr sz="900">
              <a:solidFill>
                <a:srgbClr val="DCD7E5"/>
              </a:solidFill>
              <a:latin typeface="Heebo Light"/>
              <a:ea typeface="Heebo Light"/>
              <a:cs typeface="Heebo Light"/>
              <a:sym typeface="Heebo Light"/>
            </a:endParaRPr>
          </a:p>
        </p:txBody>
      </p:sp>
      <p:sp>
        <p:nvSpPr>
          <p:cNvPr id="162" name="Google Shape;162;p30"/>
          <p:cNvSpPr/>
          <p:nvPr/>
        </p:nvSpPr>
        <p:spPr>
          <a:xfrm>
            <a:off x="3599036" y="3824213"/>
            <a:ext cx="5050200" cy="7200"/>
          </a:xfrm>
          <a:prstGeom prst="roundRect">
            <a:avLst>
              <a:gd fmla="val 727274" name="adj"/>
            </a:avLst>
          </a:prstGeom>
          <a:solidFill>
            <a:srgbClr val="4A2C85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0"/>
          <p:cNvSpPr/>
          <p:nvPr/>
        </p:nvSpPr>
        <p:spPr>
          <a:xfrm>
            <a:off x="432950" y="3892000"/>
            <a:ext cx="4289100" cy="910500"/>
          </a:xfrm>
          <a:prstGeom prst="roundRect">
            <a:avLst>
              <a:gd fmla="val 5706" name="adj"/>
            </a:avLst>
          </a:prstGeom>
          <a:solidFill>
            <a:srgbClr val="31136C"/>
          </a:solidFill>
          <a:ln cap="flat" cmpd="sng" w="9525">
            <a:solidFill>
              <a:srgbClr val="4A2C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0"/>
          <p:cNvSpPr/>
          <p:nvPr/>
        </p:nvSpPr>
        <p:spPr>
          <a:xfrm>
            <a:off x="561380" y="4223593"/>
            <a:ext cx="1023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200"/>
              <a:buFont typeface="Montserrat"/>
              <a:buNone/>
            </a:pPr>
            <a:r>
              <a:rPr b="0" i="0" lang="en-GB" sz="1200" u="none" cap="none" strike="noStrike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0" i="0" sz="1200" u="none" cap="none" strike="noStrike"/>
          </a:p>
        </p:txBody>
      </p:sp>
      <p:sp>
        <p:nvSpPr>
          <p:cNvPr id="165" name="Google Shape;165;p30"/>
          <p:cNvSpPr/>
          <p:nvPr/>
        </p:nvSpPr>
        <p:spPr>
          <a:xfrm>
            <a:off x="1231974" y="4223600"/>
            <a:ext cx="22518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200"/>
              <a:buFont typeface="Montserrat"/>
              <a:buNone/>
            </a:pPr>
            <a:r>
              <a:rPr lang="en-GB" sz="1200">
                <a:solidFill>
                  <a:srgbClr val="DCD7E5"/>
                </a:solidFill>
                <a:latin typeface="Montserrat"/>
                <a:ea typeface="Montserrat"/>
                <a:cs typeface="Montserrat"/>
                <a:sym typeface="Montserrat"/>
              </a:rPr>
              <a:t>Ongoing Maintenance:</a:t>
            </a:r>
            <a:endParaRPr b="0" i="0" sz="1200" u="none" cap="none" strike="noStrike"/>
          </a:p>
        </p:txBody>
      </p:sp>
      <p:sp>
        <p:nvSpPr>
          <p:cNvPr id="166" name="Google Shape;166;p30"/>
          <p:cNvSpPr/>
          <p:nvPr/>
        </p:nvSpPr>
        <p:spPr>
          <a:xfrm>
            <a:off x="4984801" y="3954074"/>
            <a:ext cx="38916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DCD7E5"/>
                </a:solidFill>
                <a:latin typeface="Heebo Light"/>
                <a:ea typeface="Heebo Light"/>
                <a:cs typeface="Heebo Light"/>
                <a:sym typeface="Heebo Light"/>
              </a:rPr>
              <a:t>Establish regular vulnerability scanning schedule</a:t>
            </a:r>
            <a:endParaRPr sz="900">
              <a:solidFill>
                <a:srgbClr val="DCD7E5"/>
              </a:solidFill>
              <a:latin typeface="Heebo Light"/>
              <a:ea typeface="Heebo Light"/>
              <a:cs typeface="Heebo Light"/>
              <a:sym typeface="Heebo Light"/>
            </a:endParaRPr>
          </a:p>
          <a:p>
            <a:pPr indent="0" lvl="0" marL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DCD7E5"/>
                </a:solidFill>
                <a:latin typeface="Heebo Light"/>
                <a:ea typeface="Heebo Light"/>
                <a:cs typeface="Heebo Light"/>
                <a:sym typeface="Heebo Light"/>
              </a:rPr>
              <a:t>Implement continuous monitoring for new security advisories</a:t>
            </a:r>
            <a:endParaRPr sz="900">
              <a:solidFill>
                <a:srgbClr val="DCD7E5"/>
              </a:solidFill>
              <a:latin typeface="Heebo Light"/>
              <a:ea typeface="Heebo Light"/>
              <a:cs typeface="Heebo Light"/>
              <a:sym typeface="Heebo Light"/>
            </a:endParaRPr>
          </a:p>
          <a:p>
            <a:pPr indent="0" lvl="0" marL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DCD7E5"/>
                </a:solidFill>
                <a:latin typeface="Heebo Light"/>
                <a:ea typeface="Heebo Light"/>
                <a:cs typeface="Heebo Light"/>
                <a:sym typeface="Heebo Light"/>
              </a:rPr>
              <a:t>Conduct quarterly reviews of security configurations</a:t>
            </a:r>
            <a:endParaRPr sz="900">
              <a:solidFill>
                <a:srgbClr val="DCD7E5"/>
              </a:solidFill>
              <a:latin typeface="Heebo Light"/>
              <a:ea typeface="Heebo Light"/>
              <a:cs typeface="Heebo Light"/>
              <a:sym typeface="Heebo Light"/>
            </a:endParaRPr>
          </a:p>
          <a:p>
            <a:pPr indent="0" lvl="0" marL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DCD7E5"/>
                </a:solidFill>
                <a:latin typeface="Heebo Light"/>
                <a:ea typeface="Heebo Light"/>
                <a:cs typeface="Heebo Light"/>
                <a:sym typeface="Heebo Light"/>
              </a:rPr>
              <a:t>Provide regular security awareness training for staff</a:t>
            </a:r>
            <a:endParaRPr sz="900">
              <a:solidFill>
                <a:srgbClr val="DCD7E5"/>
              </a:solidFill>
              <a:latin typeface="Heebo Light"/>
              <a:ea typeface="Heebo Light"/>
              <a:cs typeface="Heebo Light"/>
              <a:sym typeface="Heebo Light"/>
            </a:endParaRPr>
          </a:p>
          <a:p>
            <a:pPr indent="0" lvl="0" marL="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DCD7E5"/>
              </a:buClr>
              <a:buSzPts val="1000"/>
              <a:buFont typeface="Heebo Light"/>
              <a:buNone/>
            </a:pPr>
            <a:r>
              <a:t/>
            </a:r>
            <a:endParaRPr sz="900">
              <a:solidFill>
                <a:srgbClr val="DCD7E5"/>
              </a:solidFill>
              <a:latin typeface="Heebo Light"/>
              <a:ea typeface="Heebo Light"/>
              <a:cs typeface="Heebo Light"/>
              <a:sym typeface="Heebo Light"/>
            </a:endParaRPr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8120" y="4725450"/>
            <a:ext cx="1535400" cy="3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0"/>
          <p:cNvSpPr txBox="1"/>
          <p:nvPr/>
        </p:nvSpPr>
        <p:spPr>
          <a:xfrm>
            <a:off x="93950" y="4678850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8120" y="4725450"/>
            <a:ext cx="1535400" cy="3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1"/>
          <p:cNvSpPr txBox="1"/>
          <p:nvPr/>
        </p:nvSpPr>
        <p:spPr>
          <a:xfrm>
            <a:off x="3123675" y="1648350"/>
            <a:ext cx="30000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100">
                <a:solidFill>
                  <a:srgbClr val="F2F0F4"/>
                </a:solidFill>
                <a:latin typeface="Barlow"/>
                <a:ea typeface="Barlow"/>
                <a:cs typeface="Barlow"/>
                <a:sym typeface="Barlow"/>
              </a:rPr>
              <a:t>THANK</a:t>
            </a:r>
            <a:endParaRPr b="1" sz="47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4572000" y="230165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2F0F4"/>
                </a:solidFill>
                <a:latin typeface="Barlow"/>
                <a:ea typeface="Barlow"/>
                <a:cs typeface="Barlow"/>
                <a:sym typeface="Barlow"/>
              </a:rPr>
              <a:t>You!</a:t>
            </a:r>
            <a:endParaRPr sz="48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