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pectra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pectral-bold.fntdata"/><Relationship Id="rId12" Type="http://schemas.openxmlformats.org/officeDocument/2006/relationships/font" Target="fonts/Spectra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ectral-boldItalic.fntdata"/><Relationship Id="rId14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90d01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90d01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890d019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890d019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90d019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90d019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890d019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890d019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90d019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90d019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u">
                <a:latin typeface="Spectral"/>
                <a:ea typeface="Spectral"/>
                <a:cs typeface="Spectral"/>
                <a:sym typeface="Spectral"/>
              </a:rPr>
              <a:t>Alapfogalmak</a:t>
            </a:r>
            <a:endParaRPr i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66000" y="4639800"/>
            <a:ext cx="27780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készítette:Kele Gabriella</a:t>
            </a:r>
            <a:endParaRPr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45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u" sz="3220">
                <a:latin typeface="Spectral"/>
                <a:ea typeface="Spectral"/>
                <a:cs typeface="Spectral"/>
                <a:sym typeface="Spectral"/>
              </a:rPr>
              <a:t>Mik a számítógépes szoftverek?</a:t>
            </a:r>
            <a:endParaRPr b="1" sz="322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16700"/>
            <a:ext cx="85206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4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olyan programok és alkalmazások, amelyeket számítógógépek digitális, eszközök használnak az adatok feldolgozására, műveletek végrehajtására és felhasználói funkciók biztosítására.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41150" y="2163300"/>
            <a:ext cx="5124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szoftvereket 2 fő csoportba sorolhatjuk:</a:t>
            </a:r>
            <a:endParaRPr b="1" sz="1900" u="sng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43675" y="2696950"/>
            <a:ext cx="211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5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Rendszerszoftver</a:t>
            </a:r>
            <a:r>
              <a:rPr lang="hu" sz="13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210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62775" y="2747200"/>
            <a:ext cx="4380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4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Alkalmazások (vagy alkalmazás-szoftverek)</a:t>
            </a:r>
            <a:r>
              <a:rPr lang="hu" sz="14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220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86775" y="3040300"/>
            <a:ext cx="36936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50"/>
              <a:buFont typeface="Spectral"/>
              <a:buChar char="●"/>
            </a:pPr>
            <a:r>
              <a:rPr lang="hu" sz="12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felelősek a számítógép működésének irányításáért és a hardver erőforrásainak kezeléséért</a:t>
            </a:r>
            <a:endParaRPr sz="12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250"/>
              <a:buFont typeface="Spectral"/>
              <a:buChar char="●"/>
            </a:pPr>
            <a:r>
              <a:rPr lang="hu" sz="12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közéjük tartoznak a meghajtók (driver) is, amelyek a hardvereszközökkel való kommunikációt biztosítják.</a:t>
            </a:r>
            <a:endParaRPr sz="12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878800" y="3040300"/>
            <a:ext cx="33936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50"/>
              <a:buFont typeface="Spectral"/>
              <a:buChar char="●"/>
            </a:pPr>
            <a:r>
              <a:rPr lang="hu" sz="12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olyan </a:t>
            </a:r>
            <a:r>
              <a:rPr lang="hu" sz="12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programok, amelyek különböző feladatokat végeznek el a felhasználók számára.</a:t>
            </a:r>
            <a:endParaRPr sz="12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1000"/>
              </a:spcAft>
              <a:buClr>
                <a:srgbClr val="3C4043"/>
              </a:buClr>
              <a:buSzPts val="1250"/>
              <a:buFont typeface="Spectral"/>
              <a:buChar char="●"/>
            </a:pPr>
            <a:r>
              <a:rPr lang="hu" sz="12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pl.: irodai szoftverek, böngészők, játékok</a:t>
            </a:r>
            <a:endParaRPr sz="12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919300" y="48600"/>
            <a:ext cx="32247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hu" sz="2345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Melyek a szoftverek fajtái és legfontosabb tulajdonságai?</a:t>
            </a:r>
            <a:endParaRPr b="1" sz="2345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6950" y="48600"/>
            <a:ext cx="6305400" cy="5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hu" sz="3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b="1" lang="hu" sz="15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hu" sz="15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Operációs rendszerek:</a:t>
            </a:r>
            <a:endParaRPr b="1" sz="15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146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463"/>
              <a:buFont typeface="Roboto"/>
              <a:buChar char="●"/>
            </a:pPr>
            <a:r>
              <a:rPr b="1"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Fő cél:</a:t>
            </a:r>
            <a:r>
              <a:rPr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A számítógép hardvereszközeinek irányítása és kezelése.</a:t>
            </a:r>
            <a:endParaRPr sz="14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146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63"/>
              <a:buFont typeface="Roboto"/>
              <a:buChar char="●"/>
            </a:pPr>
            <a:r>
              <a:rPr b="1"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Példák:</a:t>
            </a:r>
            <a:r>
              <a:rPr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Windows, macOS, Linux.</a:t>
            </a:r>
            <a:endParaRPr sz="14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b="1" lang="hu" sz="15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2. Alkalmazások:</a:t>
            </a:r>
            <a:endParaRPr b="1" sz="15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146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463"/>
              <a:buFont typeface="Roboto"/>
              <a:buChar char="●"/>
            </a:pPr>
            <a:r>
              <a:rPr b="1"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Fő cél:</a:t>
            </a:r>
            <a:r>
              <a:rPr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Különböző feladatok végrehajtása a felhasználók számára.</a:t>
            </a:r>
            <a:endParaRPr sz="14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146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63"/>
              <a:buFont typeface="Roboto"/>
              <a:buChar char="●"/>
            </a:pPr>
            <a:r>
              <a:rPr b="1"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Példák:</a:t>
            </a:r>
            <a:r>
              <a:rPr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Microsoft Office (Word, Excel), webböngészők (Chrome, Firefox), Photoshop.</a:t>
            </a:r>
            <a:endParaRPr sz="14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b="1" lang="hu" sz="15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3. Fejlesztői eszközök:</a:t>
            </a:r>
            <a:endParaRPr b="1" sz="15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146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463"/>
              <a:buFont typeface="Roboto"/>
              <a:buChar char="●"/>
            </a:pPr>
            <a:r>
              <a:rPr b="1"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Fő cél:</a:t>
            </a:r>
            <a:r>
              <a:rPr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Szoftverfejlesztés támogatása, programozás és tesztelés.</a:t>
            </a:r>
            <a:endParaRPr sz="14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146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63"/>
              <a:buFont typeface="Roboto"/>
              <a:buChar char="●"/>
            </a:pPr>
            <a:r>
              <a:rPr b="1"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Példák:</a:t>
            </a:r>
            <a:r>
              <a:rPr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Visual Studio, Eclipse, Sublime Text.</a:t>
            </a:r>
            <a:endParaRPr sz="14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b="1" lang="hu" sz="15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4. Adatbázis-kezelő rendszerek (DBMS):</a:t>
            </a:r>
            <a:endParaRPr b="1" sz="15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146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463"/>
              <a:buFont typeface="Roboto"/>
              <a:buChar char="●"/>
            </a:pPr>
            <a:r>
              <a:rPr b="1"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Fő cél:</a:t>
            </a:r>
            <a:r>
              <a:rPr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Adatok tárolása, rendezése és hozzáférhetőség biztosítása.</a:t>
            </a:r>
            <a:endParaRPr sz="14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146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63"/>
              <a:buFont typeface="Roboto"/>
              <a:buChar char="●"/>
            </a:pPr>
            <a:r>
              <a:rPr b="1"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Példák:</a:t>
            </a:r>
            <a:r>
              <a:rPr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MySQL, Oracle Database, Microsoft SQL Server.</a:t>
            </a:r>
            <a:endParaRPr sz="14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b="1" lang="hu" sz="15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5. Játékszoftverek:</a:t>
            </a:r>
            <a:endParaRPr b="1" sz="15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1469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463"/>
              <a:buFont typeface="Roboto"/>
              <a:buChar char="●"/>
            </a:pPr>
            <a:r>
              <a:rPr b="1"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Fő cél:</a:t>
            </a:r>
            <a:r>
              <a:rPr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Szórakoztatás és játékélmény biztosítása.</a:t>
            </a:r>
            <a:endParaRPr sz="14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146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63"/>
              <a:buFont typeface="Roboto"/>
              <a:buChar char="●"/>
            </a:pPr>
            <a:r>
              <a:rPr b="1"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Példák:</a:t>
            </a:r>
            <a:r>
              <a:rPr lang="hu" sz="1462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Fortnite, Minecraft, League of Legends.</a:t>
            </a:r>
            <a:endParaRPr sz="14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2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362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537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73550" y="17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5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Fontos tulajdonságok:</a:t>
            </a:r>
            <a:endParaRPr b="1" sz="43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425875" y="801400"/>
            <a:ext cx="7823400" cy="4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Spectral"/>
              <a:buChar char="➔"/>
            </a:pPr>
            <a:r>
              <a:rPr lang="hu" sz="186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Használhatóság</a:t>
            </a:r>
            <a:endParaRPr sz="186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35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Spectral"/>
              <a:buChar char="◆"/>
            </a:pPr>
            <a:r>
              <a:rPr lang="hu" sz="149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használhatóság, érthetőség</a:t>
            </a:r>
            <a:endParaRPr sz="149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70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Spectral"/>
              <a:buChar char="➔"/>
            </a:pPr>
            <a:r>
              <a:rPr lang="hu" sz="186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teljesítmény</a:t>
            </a:r>
            <a:endParaRPr sz="186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35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Spectral"/>
              <a:buChar char="◆"/>
            </a:pPr>
            <a:r>
              <a:rPr lang="hu" sz="149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hatékonyság</a:t>
            </a:r>
            <a:endParaRPr sz="149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70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Spectral"/>
              <a:buChar char="➔"/>
            </a:pPr>
            <a:r>
              <a:rPr lang="hu" sz="186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megbízhatóság</a:t>
            </a:r>
            <a:endParaRPr sz="186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35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Spectral"/>
              <a:buChar char="◆"/>
            </a:pPr>
            <a:r>
              <a:rPr lang="hu" sz="149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stabilitás </a:t>
            </a:r>
            <a:endParaRPr sz="149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70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Spectral"/>
              <a:buChar char="➔"/>
            </a:pPr>
            <a:r>
              <a:rPr lang="hu" sz="186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Skálázhatóság</a:t>
            </a:r>
            <a:endParaRPr sz="186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35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Spectral"/>
              <a:buChar char="◆"/>
            </a:pPr>
            <a:r>
              <a:rPr lang="hu" sz="149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alkalmazkodás méretekhez, felhasználóhoz</a:t>
            </a:r>
            <a:endParaRPr sz="149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70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Spectral"/>
              <a:buChar char="➔"/>
            </a:pPr>
            <a:r>
              <a:rPr lang="hu" sz="186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Biztonság</a:t>
            </a:r>
            <a:endParaRPr sz="186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35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Spectral"/>
              <a:buChar char="◆"/>
            </a:pPr>
            <a:r>
              <a:rPr lang="hu" sz="149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megfelelő biztonság intézkedések</a:t>
            </a:r>
            <a:endParaRPr sz="149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70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Spectral"/>
              <a:buChar char="➔"/>
            </a:pPr>
            <a:r>
              <a:rPr lang="hu" sz="186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Frissíthetőség</a:t>
            </a:r>
            <a:endParaRPr sz="186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35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Spectral"/>
              <a:buChar char="◆"/>
            </a:pPr>
            <a:r>
              <a:rPr lang="hu" sz="149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karbantarthatóság,  </a:t>
            </a:r>
            <a:r>
              <a:rPr lang="hu" sz="149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új</a:t>
            </a:r>
            <a:r>
              <a:rPr lang="hu" sz="1495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funkciók, biztonsági javítások</a:t>
            </a:r>
            <a:endParaRPr sz="1495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450" u="sng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Mi az operációs rendszer fogalma, feladatai, fajtái?</a:t>
            </a:r>
            <a:endParaRPr b="1" sz="4200" u="sng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7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egy szoftver, amely irányítja és kezeli a számítógép hardvereszközeit, lehetővé teszi az alkalmazások futtatását. Egyfajta közvetítő szerepet tölt be a hardver és a felhasználók között, biztosítva a számítógép működését és az alkalmazásoknak a megfelelő környezetet.</a:t>
            </a:r>
            <a:endParaRPr sz="2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511000" y="3571450"/>
            <a:ext cx="59142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10500" y="2960975"/>
            <a:ext cx="81045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50"/>
              <a:buFont typeface="Spectral"/>
              <a:buChar char="●"/>
            </a:pPr>
            <a:r>
              <a:rPr lang="hu" sz="17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felügyeli a hardvereszközöket, kezeli a memóriát, és irányítja a perifériákat</a:t>
            </a:r>
            <a:endParaRPr sz="17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750"/>
              <a:buFont typeface="Spectral"/>
              <a:buChar char="●"/>
            </a:pPr>
            <a:r>
              <a:rPr lang="hu" sz="17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felelős a fájlok tárolásáért, szervezéséért és hozzáférhetőségéért.(a fájlok létrehozását, törlését, másolását és mozgatását.)</a:t>
            </a:r>
            <a:endParaRPr sz="17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Spectral"/>
              <a:buChar char="●"/>
            </a:pPr>
            <a:r>
              <a:rPr lang="hu" sz="17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döntéseket hoz a futó folyamatok ütemezésével kapcsolatban, hogy hatékonyan </a:t>
            </a:r>
            <a:r>
              <a:rPr lang="hu" sz="18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használja a rendelkezésre álló erőforrásokat.</a:t>
            </a:r>
            <a:endParaRPr sz="18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u" sz="17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80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801300" y="2480175"/>
            <a:ext cx="1610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2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Feladatai:</a:t>
            </a:r>
            <a:endParaRPr b="1" sz="2200" u="sng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433000" y="400625"/>
            <a:ext cx="8616300" cy="46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Spectral"/>
              <a:buChar char="●"/>
            </a:pPr>
            <a:r>
              <a:rPr lang="hu" sz="1850" u="sng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felel a memóriaterületek kezeléséért,</a:t>
            </a:r>
            <a:r>
              <a:rPr lang="hu" sz="18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beleértve a virtuális memóriát is.</a:t>
            </a:r>
            <a:endParaRPr sz="18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Spectral"/>
              <a:buChar char="●"/>
            </a:pPr>
            <a:r>
              <a:rPr lang="hu" sz="1850" u="sng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biztosít egy felhasználói interfészt,</a:t>
            </a:r>
            <a:r>
              <a:rPr lang="hu" sz="18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amely lehet karakteres vagy grafikus, és lehetővé teszi a felhasználók számára az interakciót a számítógéppel.</a:t>
            </a:r>
            <a:endParaRPr sz="18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Spectral"/>
              <a:buChar char="●"/>
            </a:pPr>
            <a:r>
              <a:rPr lang="hu" sz="1850" u="sng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parancssorokat használnak</a:t>
            </a:r>
            <a:r>
              <a:rPr lang="hu" sz="18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a felhasználókkal való kommunikációhoz. Példa: DOS</a:t>
            </a:r>
            <a:endParaRPr sz="18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Spectral"/>
              <a:buChar char="●"/>
            </a:pPr>
            <a:r>
              <a:rPr lang="hu" sz="1850" u="sng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grafikus elemeket </a:t>
            </a:r>
            <a:r>
              <a:rPr lang="hu" sz="18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használnak a felhasználók interakciójához</a:t>
            </a:r>
            <a:endParaRPr sz="18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Spectral"/>
              <a:buChar char="●"/>
            </a:pPr>
            <a:r>
              <a:rPr lang="hu" sz="18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rendszerek, amelyek kifejezetten a </a:t>
            </a:r>
            <a:r>
              <a:rPr lang="hu" sz="1850" u="sng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hálózati kommunikációra és feladatokra</a:t>
            </a:r>
            <a:r>
              <a:rPr lang="hu" sz="18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 vannak optimalizálva.</a:t>
            </a:r>
            <a:endParaRPr sz="18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4043"/>
              </a:buClr>
              <a:buSzPts val="1850"/>
              <a:buFont typeface="Spectral"/>
              <a:buChar char="●"/>
            </a:pPr>
            <a:r>
              <a:rPr lang="hu" sz="185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Kis méretű és erőforrásokkal gazdálkodó rendszerek, amelyek be vannak ágyazva más eszközökbe</a:t>
            </a:r>
            <a:endParaRPr sz="185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