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14.1.1.5. Egy főre jutó bruttó és nettó jövedelem jövedelmi ötödök (kvintilisek) szerint [forint/fő/év]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pattFill prst="ltDnDiag">
              <a:fgClr>
                <a:schemeClr val="accent2">
                  <a:shade val="65000"/>
                </a:schemeClr>
              </a:fgClr>
              <a:bgClr>
                <a:schemeClr val="accent2">
                  <a:shade val="65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shade val="65000"/>
                </a:schemeClr>
              </a:solidFill>
            </a:ln>
            <a:effectLst/>
            <a:sp3d>
              <a:contourClr>
                <a:schemeClr val="accent2">
                  <a:shade val="65000"/>
                </a:schemeClr>
              </a:contourClr>
            </a:sp3d>
          </c:spPr>
          <c:invertIfNegative val="0"/>
          <c:cat>
            <c:strRef>
              <c:f>Munka1!$A$2:$A$15</c:f>
              <c:strCache>
                <c:ptCount val="14"/>
                <c:pt idx="0">
                  <c:v>Bruttó jövedelem</c:v>
                </c:pt>
                <c:pt idx="1">
                  <c:v>1. jövedelmi ötöd</c:v>
                </c:pt>
                <c:pt idx="2">
                  <c:v>2. jövedelmi ötöd</c:v>
                </c:pt>
                <c:pt idx="3">
                  <c:v>3. jövedelmi ötöd</c:v>
                </c:pt>
                <c:pt idx="4">
                  <c:v>4. jövedelmi ötöd</c:v>
                </c:pt>
                <c:pt idx="5">
                  <c:v>5. jövedelmi ötöd</c:v>
                </c:pt>
                <c:pt idx="6">
                  <c:v>összesen</c:v>
                </c:pt>
                <c:pt idx="7">
                  <c:v>Nettó jövedelem</c:v>
                </c:pt>
                <c:pt idx="8">
                  <c:v>1. jövedelmi ötöd</c:v>
                </c:pt>
                <c:pt idx="9">
                  <c:v>2. jövedelmi ötöd</c:v>
                </c:pt>
                <c:pt idx="10">
                  <c:v>3. jövedelmi ötöd</c:v>
                </c:pt>
                <c:pt idx="11">
                  <c:v>4. jövedelmi ötöd</c:v>
                </c:pt>
                <c:pt idx="12">
                  <c:v>5. jövedelmi ötöd</c:v>
                </c:pt>
                <c:pt idx="13">
                  <c:v>összesen</c:v>
                </c:pt>
              </c:strCache>
            </c:strRef>
          </c:cat>
          <c:val>
            <c:numRef>
              <c:f>Munka1!$B$2:$B$15</c:f>
              <c:numCache>
                <c:formatCode>#,##0</c:formatCode>
                <c:ptCount val="14"/>
                <c:pt idx="1">
                  <c:v>1143556.1743372607</c:v>
                </c:pt>
                <c:pt idx="2">
                  <c:v>1780888.5635710359</c:v>
                </c:pt>
                <c:pt idx="3">
                  <c:v>2283808.9883750831</c:v>
                </c:pt>
                <c:pt idx="4">
                  <c:v>2796945.7940189294</c:v>
                </c:pt>
                <c:pt idx="5">
                  <c:v>5104929.4915795838</c:v>
                </c:pt>
                <c:pt idx="6">
                  <c:v>2622150.1341987546</c:v>
                </c:pt>
                <c:pt idx="8">
                  <c:v>852852.67050406721</c:v>
                </c:pt>
                <c:pt idx="9">
                  <c:v>1271318.8533359971</c:v>
                </c:pt>
                <c:pt idx="10">
                  <c:v>1697921.6509030492</c:v>
                </c:pt>
                <c:pt idx="11">
                  <c:v>2117960.0507145068</c:v>
                </c:pt>
                <c:pt idx="12">
                  <c:v>3665975.3539345446</c:v>
                </c:pt>
                <c:pt idx="13">
                  <c:v>1921305.930532743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F-4268-9955-3B87BC11D25C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Munka1!$A$2:$A$15</c:f>
              <c:strCache>
                <c:ptCount val="14"/>
                <c:pt idx="0">
                  <c:v>Bruttó jövedelem</c:v>
                </c:pt>
                <c:pt idx="1">
                  <c:v>1. jövedelmi ötöd</c:v>
                </c:pt>
                <c:pt idx="2">
                  <c:v>2. jövedelmi ötöd</c:v>
                </c:pt>
                <c:pt idx="3">
                  <c:v>3. jövedelmi ötöd</c:v>
                </c:pt>
                <c:pt idx="4">
                  <c:v>4. jövedelmi ötöd</c:v>
                </c:pt>
                <c:pt idx="5">
                  <c:v>5. jövedelmi ötöd</c:v>
                </c:pt>
                <c:pt idx="6">
                  <c:v>összesen</c:v>
                </c:pt>
                <c:pt idx="7">
                  <c:v>Nettó jövedelem</c:v>
                </c:pt>
                <c:pt idx="8">
                  <c:v>1. jövedelmi ötöd</c:v>
                </c:pt>
                <c:pt idx="9">
                  <c:v>2. jövedelmi ötöd</c:v>
                </c:pt>
                <c:pt idx="10">
                  <c:v>3. jövedelmi ötöd</c:v>
                </c:pt>
                <c:pt idx="11">
                  <c:v>4. jövedelmi ötöd</c:v>
                </c:pt>
                <c:pt idx="12">
                  <c:v>5. jövedelmi ötöd</c:v>
                </c:pt>
                <c:pt idx="13">
                  <c:v>összesen</c:v>
                </c:pt>
              </c:strCache>
            </c:strRef>
          </c:cat>
          <c:val>
            <c:numRef>
              <c:f>Munka1!$C$2:$C$15</c:f>
              <c:numCache>
                <c:formatCode>#,##0</c:formatCode>
                <c:ptCount val="14"/>
                <c:pt idx="1">
                  <c:v>1245950.9047843448</c:v>
                </c:pt>
                <c:pt idx="2">
                  <c:v>2075455.6827557562</c:v>
                </c:pt>
                <c:pt idx="3">
                  <c:v>2731287.4345007469</c:v>
                </c:pt>
                <c:pt idx="4">
                  <c:v>3340107.0697305715</c:v>
                </c:pt>
                <c:pt idx="5">
                  <c:v>6026814.6027085539</c:v>
                </c:pt>
                <c:pt idx="6">
                  <c:v>3084472.131974984</c:v>
                </c:pt>
                <c:pt idx="8">
                  <c:v>925667.17985049647</c:v>
                </c:pt>
                <c:pt idx="9">
                  <c:v>1475879.7214801477</c:v>
                </c:pt>
                <c:pt idx="10">
                  <c:v>2015347.8279436217</c:v>
                </c:pt>
                <c:pt idx="11">
                  <c:v>2507107.4697814602</c:v>
                </c:pt>
                <c:pt idx="12">
                  <c:v>4298100.2206390705</c:v>
                </c:pt>
                <c:pt idx="13">
                  <c:v>2244806.1953401007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F-4268-9955-3B87BC11D25C}"/>
            </c:ext>
          </c:extLst>
        </c:ser>
        <c:ser>
          <c:idx val="2"/>
          <c:order val="2"/>
          <c:tx>
            <c:strRef>
              <c:f>Munka1!#REF!</c:f>
              <c:strCache>
                <c:ptCount val="1"/>
                <c:pt idx="0">
                  <c:v>#REF!</c:v>
                </c:pt>
              </c:strCache>
            </c:strRef>
          </c:tx>
          <c:spPr>
            <a:pattFill prst="ltDnDiag">
              <a:fgClr>
                <a:schemeClr val="accent2">
                  <a:tint val="65000"/>
                </a:schemeClr>
              </a:fgClr>
              <a:bgClr>
                <a:schemeClr val="accent2">
                  <a:tint val="65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tint val="65000"/>
                </a:schemeClr>
              </a:solidFill>
            </a:ln>
            <a:effectLst/>
            <a:sp3d>
              <a:contourClr>
                <a:schemeClr val="accent2">
                  <a:tint val="65000"/>
                </a:schemeClr>
              </a:contourClr>
            </a:sp3d>
          </c:spPr>
          <c:invertIfNegative val="0"/>
          <c:cat>
            <c:strRef>
              <c:f>Munka1!$A$2:$A$15</c:f>
              <c:strCache>
                <c:ptCount val="14"/>
                <c:pt idx="0">
                  <c:v>Bruttó jövedelem</c:v>
                </c:pt>
                <c:pt idx="1">
                  <c:v>1. jövedelmi ötöd</c:v>
                </c:pt>
                <c:pt idx="2">
                  <c:v>2. jövedelmi ötöd</c:v>
                </c:pt>
                <c:pt idx="3">
                  <c:v>3. jövedelmi ötöd</c:v>
                </c:pt>
                <c:pt idx="4">
                  <c:v>4. jövedelmi ötöd</c:v>
                </c:pt>
                <c:pt idx="5">
                  <c:v>5. jövedelmi ötöd</c:v>
                </c:pt>
                <c:pt idx="6">
                  <c:v>összesen</c:v>
                </c:pt>
                <c:pt idx="7">
                  <c:v>Nettó jövedelem</c:v>
                </c:pt>
                <c:pt idx="8">
                  <c:v>1. jövedelmi ötöd</c:v>
                </c:pt>
                <c:pt idx="9">
                  <c:v>2. jövedelmi ötöd</c:v>
                </c:pt>
                <c:pt idx="10">
                  <c:v>3. jövedelmi ötöd</c:v>
                </c:pt>
                <c:pt idx="11">
                  <c:v>4. jövedelmi ötöd</c:v>
                </c:pt>
                <c:pt idx="12">
                  <c:v>5. jövedelmi ötöd</c:v>
                </c:pt>
                <c:pt idx="13">
                  <c:v>összesen</c:v>
                </c:pt>
              </c:strCache>
            </c:strRef>
          </c:cat>
          <c:val>
            <c:numRef>
              <c:f>Munka1!#REF!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DF-4268-9955-3B87BC11D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357973072"/>
        <c:axId val="336499040"/>
        <c:axId val="0"/>
      </c:bar3DChart>
      <c:catAx>
        <c:axId val="35797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36499040"/>
        <c:crosses val="autoZero"/>
        <c:auto val="1"/>
        <c:lblAlgn val="ctr"/>
        <c:lblOffset val="100"/>
        <c:noMultiLvlLbl val="0"/>
      </c:catAx>
      <c:valAx>
        <c:axId val="33649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79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FF5E4-93FF-409E-B978-AC23981ED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E85F4C-CB40-4B4E-AC97-22254F9E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550482-AFAB-44B3-B4DA-83925AD5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CEB9F9-8974-47D0-ABBA-698CF404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6C871E-116B-4BD7-9296-25C7287C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B564D-45E3-448B-9C6C-E2E44AC3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EB8EFE-C192-4119-9E8E-CAAB24A5B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D10B81-24C4-4E7A-9B01-AA05E03F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5D9E62-FEBC-47A8-914F-549B3581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0C4F16-5964-4BA6-850E-67F068A9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B0C158-D16E-432D-8365-8C754D7C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4F7DD3A-B3DF-4376-A9E3-9D49DD6A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23744-6B82-474D-A79F-111D049F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B54FE4-83CA-486F-8AC7-6320EE97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84F28E-FF10-44E5-953B-4469FC2F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D450EA-97FA-4161-8744-10318714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F2A7A-E8FF-4639-A0C8-5A6062CA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0556DD-0BB5-43A6-BD93-5882E239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B2ED90-D70D-4F2D-89E8-29F42E1B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90965C-A35B-4C1B-8ED6-D33E9CE1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65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F31221-A5EC-4F0A-BE4B-55EDB445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5D2FBA-52A2-4512-82B5-F90A62FD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04E9E6-F383-4371-A143-5C7719BE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2FCC73-6C15-492F-BA99-0E8EEC7E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E8B56F-1EB0-4756-A739-31D2A3AE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38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056D2-86EB-4D50-8EAD-46EF7E63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BEB310-7395-4466-9250-D8C75C743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03C003-9E09-4949-AFEC-FFB72826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D38A70-E657-4FF0-B0A0-7C880BEE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F3D873-A585-43C1-B830-0E1A65E4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E87B51-B9B0-4065-B5C5-4FAE928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80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F5672A-487F-4013-B289-E1B74B2F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7BA3E9-E2CC-41DC-9C2F-19250A7B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DD7D04-AA36-44DE-A486-BE6EA532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0EB093B-F575-4437-A15B-F4AD2AE59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4C911B4-B330-4690-98FE-CAA693A00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655C429-0E0F-4587-A5C2-DD21F072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6A97324-60ED-43A7-82D3-ABBF4EF5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20B89D-89AF-4A3F-8FCE-FA59615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7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2A7E10-B700-4957-B04A-3AD9ECD9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49A61E-2A6B-4904-B61C-78CCF9B7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C113A-6F1A-40F0-AD56-05706162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F6763D-8D6E-48F3-BB22-651658DF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683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9E23505-F62C-4F7D-845A-784E897F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D6E6CDC-15AD-49F6-9A33-B56AEAD4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968B51-4438-404D-AD48-A620A620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1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FCAA75-BC88-4C52-A7F6-8AF3B5C7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7E036A-CE91-44BD-80D6-03930E1F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18BC45-D58A-4DFF-8E3D-EB08F7AB7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D47888-E50A-4D08-BC52-1543F9B7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0E4FAA-A45E-4BDC-A213-91AB8BA1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8BE421-4154-467E-AB1F-998204A1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02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2F934-0919-4194-B927-01824BAD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2DC36B-AF20-42BC-82DE-A28657729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63BBC9-F05F-4FFB-B4B7-2A750300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0DB466-5E16-4402-938B-FC41A414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C380B8-F28D-4E95-9008-7DFEF07D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0C827A-692B-41D8-9612-F6151287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922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>
            <a:alpha val="3686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1341AF4-5D2F-462F-812C-B246245D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B30EC5-959E-4311-940A-66511F07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C082E7-2319-4B42-99CB-458FE02C6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DB15F-9093-4ADC-A16C-4CBBC66DA2B3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45BF25-D99F-4542-9D84-59AF3D226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C30C83-38A0-4440-AB8E-A3A5030F0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8126-2107-4E00-B08A-CF6A1C8314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8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AAA573-E0B1-4B10-B99A-931432657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Egy főre jutó bruttó és nettó jövedelmek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E82F05-3B65-4380-ABFB-6433D19F8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Kele Gabriella</a:t>
            </a:r>
          </a:p>
        </p:txBody>
      </p:sp>
      <p:sp>
        <p:nvSpPr>
          <p:cNvPr id="4" name="Csillag: 5 ágú 3">
            <a:extLst>
              <a:ext uri="{FF2B5EF4-FFF2-40B4-BE49-F238E27FC236}">
                <a16:creationId xmlns:a16="http://schemas.microsoft.com/office/drawing/2014/main" id="{5F0AEB5A-C828-4F99-B8A1-03450A021E6A}"/>
              </a:ext>
            </a:extLst>
          </p:cNvPr>
          <p:cNvSpPr/>
          <p:nvPr/>
        </p:nvSpPr>
        <p:spPr>
          <a:xfrm>
            <a:off x="7875270" y="4469130"/>
            <a:ext cx="1931670" cy="1748790"/>
          </a:xfrm>
          <a:prstGeom prst="star5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sillag: 5 ágú 4">
            <a:extLst>
              <a:ext uri="{FF2B5EF4-FFF2-40B4-BE49-F238E27FC236}">
                <a16:creationId xmlns:a16="http://schemas.microsoft.com/office/drawing/2014/main" id="{DBB721A6-2973-4EB6-8A86-9CB53803324C}"/>
              </a:ext>
            </a:extLst>
          </p:cNvPr>
          <p:cNvSpPr/>
          <p:nvPr/>
        </p:nvSpPr>
        <p:spPr>
          <a:xfrm>
            <a:off x="628650" y="571500"/>
            <a:ext cx="895350" cy="891540"/>
          </a:xfrm>
          <a:prstGeom prst="star5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Csillag: 5 ágú 5">
            <a:extLst>
              <a:ext uri="{FF2B5EF4-FFF2-40B4-BE49-F238E27FC236}">
                <a16:creationId xmlns:a16="http://schemas.microsoft.com/office/drawing/2014/main" id="{4FC6E32D-CCF2-41FA-B5B5-63B98D5CC370}"/>
              </a:ext>
            </a:extLst>
          </p:cNvPr>
          <p:cNvSpPr/>
          <p:nvPr/>
        </p:nvSpPr>
        <p:spPr>
          <a:xfrm>
            <a:off x="2994660" y="3749040"/>
            <a:ext cx="685800" cy="628650"/>
          </a:xfrm>
          <a:prstGeom prst="star5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586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478BE-A9B2-4A3C-BFA4-DB3D8215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F644CA83-A318-4C5B-80FA-546EDD746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294221"/>
              </p:ext>
            </p:extLst>
          </p:nvPr>
        </p:nvGraphicFramePr>
        <p:xfrm>
          <a:off x="310660" y="365125"/>
          <a:ext cx="11570680" cy="626427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7068">
                  <a:extLst>
                    <a:ext uri="{9D8B030D-6E8A-4147-A177-3AD203B41FA5}">
                      <a16:colId xmlns:a16="http://schemas.microsoft.com/office/drawing/2014/main" val="3275846131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1880849149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1684067176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1731856481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1092404051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4093044207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2785335630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4274918537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3474051482"/>
                    </a:ext>
                  </a:extLst>
                </a:gridCol>
                <a:gridCol w="1157068">
                  <a:extLst>
                    <a:ext uri="{9D8B030D-6E8A-4147-A177-3AD203B41FA5}">
                      <a16:colId xmlns:a16="http://schemas.microsoft.com/office/drawing/2014/main" val="1413310858"/>
                    </a:ext>
                  </a:extLst>
                </a:gridCol>
              </a:tblGrid>
              <a:tr h="552368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hu-HU" sz="1400" u="none" strike="noStrike" dirty="0">
                          <a:effectLst/>
                        </a:rPr>
                        <a:t>14.1.1.10. Egy főre jutó bruttó és nettó jövedelem a referenciaszemély korcsoportja és iskolai végzettsége szerint [forint/fő/év]</a:t>
                      </a:r>
                      <a:endParaRPr lang="hu-H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hu-HU" sz="8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hu-HU" sz="8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hu-HU" sz="800" b="1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391919"/>
                  </a:ext>
                </a:extLst>
              </a:tr>
              <a:tr h="74059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Megnevezés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Összesen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Referenciaszemély korcsoportja: 25 évesnél fiatalabb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Referenciaszemély korcsoportja: 25–54 éves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Referenciaszemély korcsoportja: 55–64 éves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Referenciaszemély korcsoportja: 65 éves és idősebb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Referenciaszemély iskolai végzettsége: alapfokú vagy niincs iskolai végzettsége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Referenciaszemély iskolai végzettsége: középfokú érettségi nélkül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Referenciaszemély iskolai végzettsége: középfokú érettségivel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Referenciaszemély iskolai végzettsége: felsőfokú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7897885"/>
                  </a:ext>
                </a:extLst>
              </a:tr>
              <a:tr h="552368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2020</a:t>
                      </a:r>
                      <a:endParaRPr lang="hu-H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38673"/>
                  </a:ext>
                </a:extLst>
              </a:tr>
              <a:tr h="552368">
                <a:tc>
                  <a:txBody>
                    <a:bodyPr/>
                    <a:lstStyle/>
                    <a:p>
                      <a:pPr algn="l" fontAlgn="ctr"/>
                      <a:r>
                        <a:rPr lang="hu-HU" sz="800" u="none" strike="noStrike">
                          <a:effectLst/>
                        </a:rPr>
                        <a:t>Bruttó jövedelem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2 238 468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1 838 688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2 262 346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2 468 750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2 010 891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1 388 832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1 969 400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2 293 809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2 982 867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5308573"/>
                  </a:ext>
                </a:extLst>
              </a:tr>
              <a:tr h="552368">
                <a:tc>
                  <a:txBody>
                    <a:bodyPr/>
                    <a:lstStyle/>
                    <a:p>
                      <a:pPr algn="l" fontAlgn="ctr"/>
                      <a:r>
                        <a:rPr lang="hu-HU" sz="800" u="none" strike="noStrike">
                          <a:effectLst/>
                        </a:rPr>
                        <a:t>Nettó jövedelem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 dirty="0">
                          <a:effectLst/>
                        </a:rPr>
                        <a:t>1 766 965</a:t>
                      </a:r>
                      <a:endParaRPr lang="hu-H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1 250 211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1 725 540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1 954 148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1 829 732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1 091 747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1 550 012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1 810 487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2 362 492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010469"/>
                  </a:ext>
                </a:extLst>
              </a:tr>
              <a:tr h="552368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2021</a:t>
                      </a:r>
                      <a:endParaRPr lang="hu-H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06401"/>
                  </a:ext>
                </a:extLst>
              </a:tr>
              <a:tr h="552368">
                <a:tc>
                  <a:txBody>
                    <a:bodyPr/>
                    <a:lstStyle/>
                    <a:p>
                      <a:pPr algn="l" fontAlgn="ctr"/>
                      <a:r>
                        <a:rPr lang="hu-HU" sz="800" u="none" strike="noStrike">
                          <a:effectLst/>
                        </a:rPr>
                        <a:t>Bruttó jövedelem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2 622 150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2 399 717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2 651 343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2 930 969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2 278 673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1 683 265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2 225 512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2 650 473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3 560 718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984996"/>
                  </a:ext>
                </a:extLst>
              </a:tr>
              <a:tr h="552368">
                <a:tc>
                  <a:txBody>
                    <a:bodyPr/>
                    <a:lstStyle/>
                    <a:p>
                      <a:pPr algn="l" fontAlgn="ctr"/>
                      <a:r>
                        <a:rPr lang="hu-HU" sz="800" u="none" strike="noStrike">
                          <a:effectLst/>
                        </a:rPr>
                        <a:t>Nettó jövedelem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1 921 306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1 719 217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1 844 504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2 093 019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2 057 831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1 331 498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1 658 550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1 956 955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2 503 100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5613214"/>
                  </a:ext>
                </a:extLst>
              </a:tr>
              <a:tr h="552368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hu-HU" sz="800" u="none" strike="noStrike">
                          <a:effectLst/>
                        </a:rPr>
                        <a:t>2022</a:t>
                      </a:r>
                      <a:endParaRPr lang="hu-H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7859"/>
                  </a:ext>
                </a:extLst>
              </a:tr>
              <a:tr h="552368">
                <a:tc>
                  <a:txBody>
                    <a:bodyPr/>
                    <a:lstStyle/>
                    <a:p>
                      <a:pPr algn="l" fontAlgn="ctr"/>
                      <a:r>
                        <a:rPr lang="hu-HU" sz="800" u="none" strike="noStrike">
                          <a:effectLst/>
                        </a:rPr>
                        <a:t>Bruttó jövedelem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 dirty="0">
                          <a:effectLst/>
                        </a:rPr>
                        <a:t>3 084 472</a:t>
                      </a:r>
                      <a:endParaRPr lang="hu-HU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2 246 851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3 079 507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3 464 445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2 923 251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1 793 317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2 488 468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>
                          <a:effectLst/>
                        </a:rPr>
                        <a:t>3 058 614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800" u="none" strike="noStrike" dirty="0">
                          <a:effectLst/>
                        </a:rPr>
                        <a:t>4 310 251</a:t>
                      </a:r>
                      <a:endParaRPr lang="hu-HU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383317"/>
                  </a:ext>
                </a:extLst>
              </a:tr>
              <a:tr h="552368">
                <a:tc>
                  <a:txBody>
                    <a:bodyPr/>
                    <a:lstStyle/>
                    <a:p>
                      <a:pPr algn="l" fontAlgn="ctr"/>
                      <a:r>
                        <a:rPr lang="hu-HU" sz="800" u="none" strike="noStrike">
                          <a:effectLst/>
                        </a:rPr>
                        <a:t>Nettó jövedelem</a:t>
                      </a:r>
                      <a:endParaRPr lang="hu-H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2 244 806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1 641 548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2 220 916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2 537 813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2 180 207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1 358 795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1 836 182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>
                          <a:effectLst/>
                        </a:rPr>
                        <a:t>2 235 544</a:t>
                      </a:r>
                      <a:endParaRPr lang="hu-HU" sz="8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800" u="none" strike="noStrike" dirty="0">
                          <a:effectLst/>
                        </a:rPr>
                        <a:t>3 075 996</a:t>
                      </a:r>
                      <a:endParaRPr lang="hu-HU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082848"/>
                  </a:ext>
                </a:extLst>
              </a:tr>
            </a:tbl>
          </a:graphicData>
        </a:graphic>
      </p:graphicFrame>
      <p:pic>
        <p:nvPicPr>
          <p:cNvPr id="2050" name="Picture 2" descr="How to save money for your higher education while working - The Economic  Times">
            <a:extLst>
              <a:ext uri="{FF2B5EF4-FFF2-40B4-BE49-F238E27FC236}">
                <a16:creationId xmlns:a16="http://schemas.microsoft.com/office/drawing/2014/main" id="{19D30BDC-CC43-4644-A831-E3956ACD0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28" y="1493581"/>
            <a:ext cx="5343144" cy="400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96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DCB3B-DA06-447C-A872-FF0EDD2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299211"/>
            <a:ext cx="10515600" cy="1325563"/>
          </a:xfrm>
        </p:spPr>
        <p:txBody>
          <a:bodyPr/>
          <a:lstStyle/>
          <a:p>
            <a:endParaRPr lang="hu-HU" dirty="0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309A925F-9922-4451-AE78-AE23CBAA0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12186"/>
              </p:ext>
            </p:extLst>
          </p:nvPr>
        </p:nvGraphicFramePr>
        <p:xfrm>
          <a:off x="186880" y="1252729"/>
          <a:ext cx="8883968" cy="5114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Jövedelem és fogyasztás – Központi Statisztikai Hivatal">
            <a:extLst>
              <a:ext uri="{FF2B5EF4-FFF2-40B4-BE49-F238E27FC236}">
                <a16:creationId xmlns:a16="http://schemas.microsoft.com/office/drawing/2014/main" id="{3FC447F1-F386-405E-A91B-67E1E174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983" y="531238"/>
            <a:ext cx="2934945" cy="19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23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802D2-5E57-4857-BAD7-5D55AB3A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3074" name="Picture 2" descr="Thank you for watching - YouTube | Thank you for watching aesthetic video,  Intro youtube, Youtube editing">
            <a:extLst>
              <a:ext uri="{FF2B5EF4-FFF2-40B4-BE49-F238E27FC236}">
                <a16:creationId xmlns:a16="http://schemas.microsoft.com/office/drawing/2014/main" id="{FD1E5769-A5EE-413D-AD64-9EF9E6C063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57" y="1783080"/>
            <a:ext cx="6843089" cy="38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44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289</Words>
  <Application>Microsoft Office PowerPoint</Application>
  <PresentationFormat>Szélesvásznú</PresentationFormat>
  <Paragraphs>78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Egy főre jutó bruttó és nettó jövedelmek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Kele Gabriella</dc:creator>
  <cp:lastModifiedBy>Kele Gabriella</cp:lastModifiedBy>
  <cp:revision>4</cp:revision>
  <dcterms:created xsi:type="dcterms:W3CDTF">2024-02-19T13:44:07Z</dcterms:created>
  <dcterms:modified xsi:type="dcterms:W3CDTF">2024-02-19T14:09:58Z</dcterms:modified>
</cp:coreProperties>
</file>