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5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6AB3B-787C-F418-F55F-351E67F06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9CA0C2-B5B2-63D1-4111-CB45A8318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0944F4-D62E-92CC-298E-C88B2105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375-87AD-42CE-86B7-8C0F7B583D4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DFB994-639C-9A28-3DCD-1BBE7701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5C3599-3DC5-FD19-1782-9902FACC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DA82-38DA-4088-B0D3-42C09162A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5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AEFC9-6898-D884-A1F8-80D5168F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BC8629-1FC7-8D03-2D88-C657B3839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428FF-60F9-4FF8-5F76-C77EAB82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375-87AD-42CE-86B7-8C0F7B583D4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06C91-8A21-FB53-865B-8BD884C1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11C31-D09A-E6D8-EFCF-101440A8C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DA82-38DA-4088-B0D3-42C09162A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861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875AB07-A592-3870-B502-0A1379123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D10BB8-2F58-EBE8-9AC9-F3E7D79EF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22409-B38F-0AC7-B43C-BE496F6E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375-87AD-42CE-86B7-8C0F7B583D4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E39430-9595-C7D1-D046-4F4F8BBA6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E14D47-CB60-5B0A-A5FF-1072DEC9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DA82-38DA-4088-B0D3-42C09162A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5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F9F24-63FC-2A5D-42BA-96F3BD7C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F31E3A-1FCF-C3AC-FADF-D8432AD46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08FCB-CF4E-43CC-408B-3C0C3D18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375-87AD-42CE-86B7-8C0F7B583D4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A87B44-C4C9-9575-2C91-F4F6BC4A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1D7A6-6D38-DCC2-AFE5-890155D39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DA82-38DA-4088-B0D3-42C09162A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15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5BD83-B440-0D8C-9D66-91E6D4D04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383D5D-D03D-934D-BC2B-ADBD55D92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9887E-27B5-58FD-43FE-F723DF34F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375-87AD-42CE-86B7-8C0F7B583D4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3BBFF-FF85-31AB-C4D7-EAD16690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68CD3-7D5B-3560-3646-A57747DA7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DA82-38DA-4088-B0D3-42C09162A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54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22D390-7360-6751-BA64-7F8FCEB06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14D233-79B8-AC6C-0EEE-D6237EB124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63273A-63AD-08A3-4548-81FE63266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B4BDDC-D7D4-CC9E-FB27-FF5F58E7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375-87AD-42CE-86B7-8C0F7B583D4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A7611E-FB0A-EB1E-DDAA-3EA556D0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10187D-40E5-2E4D-0547-B8B574BEC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DA82-38DA-4088-B0D3-42C09162A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15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25A78-302D-C39A-DA43-B5F89BF1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8B9C09-E73F-6356-6BEE-F5E558440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A74A32-DB91-1ECA-594E-06ED6BE3F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C7CAD8-EE2C-5A31-FDF7-0965D7C05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F38CA4-54D9-6D66-EB8E-4C534A255A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214B017-A9BC-A829-E839-D611150D7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375-87AD-42CE-86B7-8C0F7B583D4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B1C1F6-0A2B-D83A-8921-2AF0E6FB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8EE7CC-19EF-2377-3456-B263360A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DA82-38DA-4088-B0D3-42C09162A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7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0494A-0F37-05F8-A6FA-4B9D2CB2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D3A0E5-212B-8C33-BCF8-ADE7B4B73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375-87AD-42CE-86B7-8C0F7B583D4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C5A43C-C0D0-90F1-7C88-09FE729F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A91645-064D-46CD-F5F0-ADA2CF68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DA82-38DA-4088-B0D3-42C09162A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37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E302E77-CBB2-26CA-DDCF-77742751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375-87AD-42CE-86B7-8C0F7B583D4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BFE4E6-0363-6431-F50B-D06F5291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8035D4-B257-060E-9417-D13DE884C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DA82-38DA-4088-B0D3-42C09162A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38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EB30F-D27B-349B-7D0F-C23E11D1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ADD71-7BEA-39EC-F46A-758DCCD89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385473-6DB0-8603-8E3F-127CAEBBB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F70B36-680D-09A2-1D28-FC32C9B3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375-87AD-42CE-86B7-8C0F7B583D4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844E8E-1049-A61E-361A-0E980F56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6E1FFC-81BE-4F09-D18B-EED11CE6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DA82-38DA-4088-B0D3-42C09162A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76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FD803-69FA-B879-A312-CFA4A0C9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F61D53-AF81-6191-8B9A-00C7E93F9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709C3F-4B5B-5A04-C65E-A8D046D53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5388E6-1464-8C66-4672-104EF64E8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6E375-87AD-42CE-86B7-8C0F7B583D4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B2A41B-16AF-BC19-6859-34759D995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D2E183-3AD4-CBC9-3188-DC161373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DA82-38DA-4088-B0D3-42C09162A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01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CF4E21-787A-9C4B-2AFA-3A1385B1D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E05EC7-0CAF-D512-2604-CA96C6425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688C67-59C9-961E-1329-95E022A49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6E375-87AD-42CE-86B7-8C0F7B583D41}" type="datetimeFigureOut">
              <a:rPr lang="zh-CN" altLang="en-US" smtClean="0"/>
              <a:t>2024/12/20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E8E95-4D38-D904-4BFA-BF39D7C0E9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B5ACE-175A-81F7-B5D4-31FC3A624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0DA82-38DA-4088-B0D3-42C09162A2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543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4D8EC-49F5-E226-2693-E0866B5D1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72EE06F-0591-76CB-EC7C-4CB5E5F78A8E}"/>
              </a:ext>
            </a:extLst>
          </p:cNvPr>
          <p:cNvGrpSpPr/>
          <p:nvPr/>
        </p:nvGrpSpPr>
        <p:grpSpPr>
          <a:xfrm>
            <a:off x="801672" y="934004"/>
            <a:ext cx="10543660" cy="5290768"/>
            <a:chOff x="801672" y="934004"/>
            <a:chExt cx="10543660" cy="5290768"/>
          </a:xfrm>
        </p:grpSpPr>
        <p:sp>
          <p:nvSpPr>
            <p:cNvPr id="4" name="Google Shape;358;p22">
              <a:extLst>
                <a:ext uri="{FF2B5EF4-FFF2-40B4-BE49-F238E27FC236}">
                  <a16:creationId xmlns:a16="http://schemas.microsoft.com/office/drawing/2014/main" id="{C5236B96-40BE-A6A6-C5E4-64FEB2323C12}"/>
                </a:ext>
              </a:extLst>
            </p:cNvPr>
            <p:cNvSpPr/>
            <p:nvPr/>
          </p:nvSpPr>
          <p:spPr>
            <a:xfrm>
              <a:off x="1080557" y="4890936"/>
              <a:ext cx="1055068" cy="4359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070C0"/>
                </a:gs>
                <a:gs pos="100000">
                  <a:schemeClr val="accent5">
                    <a:lumMod val="60000"/>
                    <a:lumOff val="40000"/>
                  </a:schemeClr>
                </a:gs>
                <a:gs pos="0">
                  <a:schemeClr val="accent6">
                    <a:lumMod val="20000"/>
                    <a:lumOff val="80000"/>
                  </a:schemeClr>
                </a:gs>
              </a:gsLst>
              <a:lin ang="13500032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666666"/>
                  </a:solidFill>
                </a:rPr>
                <a:t>Scalar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666666"/>
                  </a:solidFill>
                </a:rPr>
                <a:t>inputs</a:t>
              </a:r>
              <a:endParaRPr sz="1100" b="1" dirty="0">
                <a:solidFill>
                  <a:srgbClr val="666666"/>
                </a:solidFill>
              </a:endParaRPr>
            </a:p>
          </p:txBody>
        </p:sp>
        <p:sp>
          <p:nvSpPr>
            <p:cNvPr id="5" name="Google Shape;358;p22">
              <a:extLst>
                <a:ext uri="{FF2B5EF4-FFF2-40B4-BE49-F238E27FC236}">
                  <a16:creationId xmlns:a16="http://schemas.microsoft.com/office/drawing/2014/main" id="{4B5C8EA3-4918-921A-C017-A40D21679D0E}"/>
                </a:ext>
              </a:extLst>
            </p:cNvPr>
            <p:cNvSpPr/>
            <p:nvPr/>
          </p:nvSpPr>
          <p:spPr>
            <a:xfrm>
              <a:off x="1080556" y="1813993"/>
              <a:ext cx="1055068" cy="4359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D8EDBA">
                    <a:alpha val="57647"/>
                  </a:srgbClr>
                </a:gs>
                <a:gs pos="100000">
                  <a:srgbClr val="FE9696">
                    <a:alpha val="73725"/>
                  </a:srgbClr>
                </a:gs>
              </a:gsLst>
              <a:lin ang="13500032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solidFill>
                    <a:srgbClr val="666666"/>
                  </a:solidFill>
                </a:rPr>
                <a:t>Sequence inputs</a:t>
              </a:r>
              <a:endParaRPr sz="1100" b="1" dirty="0">
                <a:solidFill>
                  <a:srgbClr val="666666"/>
                </a:solidFill>
              </a:endParaRPr>
            </a:p>
          </p:txBody>
        </p:sp>
        <p:cxnSp>
          <p:nvCxnSpPr>
            <p:cNvPr id="24" name="Google Shape;395;p22">
              <a:extLst>
                <a:ext uri="{FF2B5EF4-FFF2-40B4-BE49-F238E27FC236}">
                  <a16:creationId xmlns:a16="http://schemas.microsoft.com/office/drawing/2014/main" id="{AE966E0B-98EB-77C2-8EC0-A34BD86C8D01}"/>
                </a:ext>
              </a:extLst>
            </p:cNvPr>
            <p:cNvCxnSpPr>
              <a:cxnSpLocks/>
              <a:stCxn id="5" idx="3"/>
              <a:endCxn id="34" idx="0"/>
            </p:cNvCxnSpPr>
            <p:nvPr/>
          </p:nvCxnSpPr>
          <p:spPr>
            <a:xfrm flipV="1">
              <a:off x="2135624" y="2030772"/>
              <a:ext cx="740825" cy="1171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" name="Google Shape;395;p22">
              <a:extLst>
                <a:ext uri="{FF2B5EF4-FFF2-40B4-BE49-F238E27FC236}">
                  <a16:creationId xmlns:a16="http://schemas.microsoft.com/office/drawing/2014/main" id="{8A39AC4A-4B13-053C-6E74-3B036C2A8C2D}"/>
                </a:ext>
              </a:extLst>
            </p:cNvPr>
            <p:cNvCxnSpPr>
              <a:cxnSpLocks/>
              <a:stCxn id="4" idx="3"/>
              <a:endCxn id="36" idx="0"/>
            </p:cNvCxnSpPr>
            <p:nvPr/>
          </p:nvCxnSpPr>
          <p:spPr>
            <a:xfrm>
              <a:off x="2135625" y="5108886"/>
              <a:ext cx="740825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" name="Google Shape;357;p22">
              <a:extLst>
                <a:ext uri="{FF2B5EF4-FFF2-40B4-BE49-F238E27FC236}">
                  <a16:creationId xmlns:a16="http://schemas.microsoft.com/office/drawing/2014/main" id="{AAB0757E-B25B-ED1F-C6B0-5B8FBA12FFBC}"/>
                </a:ext>
              </a:extLst>
            </p:cNvPr>
            <p:cNvSpPr/>
            <p:nvPr/>
          </p:nvSpPr>
          <p:spPr>
            <a:xfrm rot="16200000">
              <a:off x="2290177" y="1859544"/>
              <a:ext cx="1515000" cy="342456"/>
            </a:xfrm>
            <a:prstGeom prst="roundRect">
              <a:avLst>
                <a:gd name="adj" fmla="val 28518"/>
              </a:avLst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32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666666"/>
                  </a:solidFill>
                </a:rPr>
                <a:t>Embedding</a:t>
              </a:r>
              <a:endParaRPr sz="1100" dirty="0">
                <a:solidFill>
                  <a:srgbClr val="666666"/>
                </a:solidFill>
              </a:endParaRPr>
            </a:p>
          </p:txBody>
        </p:sp>
        <p:sp>
          <p:nvSpPr>
            <p:cNvPr id="36" name="Google Shape;357;p22">
              <a:extLst>
                <a:ext uri="{FF2B5EF4-FFF2-40B4-BE49-F238E27FC236}">
                  <a16:creationId xmlns:a16="http://schemas.microsoft.com/office/drawing/2014/main" id="{BF0D0D39-B17B-6D46-8594-9F67CB182E99}"/>
                </a:ext>
              </a:extLst>
            </p:cNvPr>
            <p:cNvSpPr/>
            <p:nvPr/>
          </p:nvSpPr>
          <p:spPr>
            <a:xfrm rot="16200000">
              <a:off x="2290178" y="4937658"/>
              <a:ext cx="1515000" cy="342456"/>
            </a:xfrm>
            <a:prstGeom prst="roundRect">
              <a:avLst>
                <a:gd name="adj" fmla="val 28518"/>
              </a:avLst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32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666666"/>
                  </a:solidFill>
                </a:rPr>
                <a:t>Embedding</a:t>
              </a:r>
              <a:endParaRPr sz="1100" dirty="0">
                <a:solidFill>
                  <a:srgbClr val="666666"/>
                </a:solidFill>
              </a:endParaRPr>
            </a:p>
          </p:txBody>
        </p:sp>
        <p:sp>
          <p:nvSpPr>
            <p:cNvPr id="41" name="Google Shape;356;p22">
              <a:extLst>
                <a:ext uri="{FF2B5EF4-FFF2-40B4-BE49-F238E27FC236}">
                  <a16:creationId xmlns:a16="http://schemas.microsoft.com/office/drawing/2014/main" id="{1721D94C-51F1-B5DD-DDA0-5D82F673B60A}"/>
                </a:ext>
              </a:extLst>
            </p:cNvPr>
            <p:cNvSpPr/>
            <p:nvPr/>
          </p:nvSpPr>
          <p:spPr>
            <a:xfrm>
              <a:off x="3777766" y="1716216"/>
              <a:ext cx="1333883" cy="6291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7E9D4"/>
                </a:gs>
                <a:gs pos="100000">
                  <a:srgbClr val="E6B94E"/>
                </a:gs>
              </a:gsLst>
              <a:lin ang="2700006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solidFill>
                    <a:srgbClr val="666666"/>
                  </a:solidFill>
                </a:rPr>
                <a:t>Sequence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666666"/>
                  </a:solidFill>
                </a:rPr>
                <a:t>Encoder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666666"/>
                  </a:solidFill>
                </a:rPr>
                <a:t>TCN/LSTM/TF-E</a:t>
              </a:r>
            </a:p>
          </p:txBody>
        </p:sp>
        <p:sp>
          <p:nvSpPr>
            <p:cNvPr id="44" name="Google Shape;356;p22">
              <a:extLst>
                <a:ext uri="{FF2B5EF4-FFF2-40B4-BE49-F238E27FC236}">
                  <a16:creationId xmlns:a16="http://schemas.microsoft.com/office/drawing/2014/main" id="{FAD30A8C-EBEC-B288-71ED-7D11544BFC61}"/>
                </a:ext>
              </a:extLst>
            </p:cNvPr>
            <p:cNvSpPr/>
            <p:nvPr/>
          </p:nvSpPr>
          <p:spPr>
            <a:xfrm>
              <a:off x="3777767" y="4794331"/>
              <a:ext cx="1333883" cy="6291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6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solidFill>
                    <a:srgbClr val="666666"/>
                  </a:solidFill>
                </a:rPr>
                <a:t>Scalar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666666"/>
                  </a:solidFill>
                </a:rPr>
                <a:t>Encoder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666666"/>
                  </a:solidFill>
                </a:rPr>
                <a:t>MLP</a:t>
              </a:r>
            </a:p>
          </p:txBody>
        </p:sp>
        <p:cxnSp>
          <p:nvCxnSpPr>
            <p:cNvPr id="45" name="Google Shape;395;p22">
              <a:extLst>
                <a:ext uri="{FF2B5EF4-FFF2-40B4-BE49-F238E27FC236}">
                  <a16:creationId xmlns:a16="http://schemas.microsoft.com/office/drawing/2014/main" id="{23A73CE5-A294-A7D2-BBFD-F17CB6D4A88F}"/>
                </a:ext>
              </a:extLst>
            </p:cNvPr>
            <p:cNvCxnSpPr>
              <a:cxnSpLocks/>
              <a:stCxn id="34" idx="2"/>
              <a:endCxn id="41" idx="1"/>
            </p:cNvCxnSpPr>
            <p:nvPr/>
          </p:nvCxnSpPr>
          <p:spPr>
            <a:xfrm flipV="1">
              <a:off x="3218905" y="2030771"/>
              <a:ext cx="558861" cy="1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8" name="Google Shape;395;p22">
              <a:extLst>
                <a:ext uri="{FF2B5EF4-FFF2-40B4-BE49-F238E27FC236}">
                  <a16:creationId xmlns:a16="http://schemas.microsoft.com/office/drawing/2014/main" id="{E512C05D-8AFB-713D-EE7E-FDD678B0C280}"/>
                </a:ext>
              </a:extLst>
            </p:cNvPr>
            <p:cNvCxnSpPr>
              <a:cxnSpLocks/>
              <a:stCxn id="36" idx="2"/>
              <a:endCxn id="44" idx="1"/>
            </p:cNvCxnSpPr>
            <p:nvPr/>
          </p:nvCxnSpPr>
          <p:spPr>
            <a:xfrm>
              <a:off x="3218906" y="5108886"/>
              <a:ext cx="558861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1" name="Google Shape;356;p22">
              <a:extLst>
                <a:ext uri="{FF2B5EF4-FFF2-40B4-BE49-F238E27FC236}">
                  <a16:creationId xmlns:a16="http://schemas.microsoft.com/office/drawing/2014/main" id="{5CF460BB-784E-87E0-0DCF-D51400E719B9}"/>
                </a:ext>
              </a:extLst>
            </p:cNvPr>
            <p:cNvSpPr/>
            <p:nvPr/>
          </p:nvSpPr>
          <p:spPr>
            <a:xfrm>
              <a:off x="6096000" y="1716217"/>
              <a:ext cx="1269939" cy="6291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2700006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solidFill>
                    <a:srgbClr val="666666"/>
                  </a:solidFill>
                </a:rPr>
                <a:t>Decoder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666666"/>
                  </a:solidFill>
                </a:rPr>
                <a:t>MLP</a:t>
              </a:r>
            </a:p>
          </p:txBody>
        </p:sp>
        <p:sp>
          <p:nvSpPr>
            <p:cNvPr id="52" name="Google Shape;356;p22">
              <a:extLst>
                <a:ext uri="{FF2B5EF4-FFF2-40B4-BE49-F238E27FC236}">
                  <a16:creationId xmlns:a16="http://schemas.microsoft.com/office/drawing/2014/main" id="{7E543FAC-7A23-90B8-2F28-794505038B41}"/>
                </a:ext>
              </a:extLst>
            </p:cNvPr>
            <p:cNvSpPr/>
            <p:nvPr/>
          </p:nvSpPr>
          <p:spPr>
            <a:xfrm>
              <a:off x="6109206" y="4794332"/>
              <a:ext cx="1269939" cy="62911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chemeClr val="accent3"/>
                </a:gs>
              </a:gsLst>
              <a:lin ang="2700006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solidFill>
                    <a:srgbClr val="666666"/>
                  </a:solidFill>
                </a:rPr>
                <a:t>Decoder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666666"/>
                  </a:solidFill>
                </a:rPr>
                <a:t>MLP</a:t>
              </a:r>
            </a:p>
          </p:txBody>
        </p:sp>
        <p:sp>
          <p:nvSpPr>
            <p:cNvPr id="53" name="Google Shape;356;p22">
              <a:extLst>
                <a:ext uri="{FF2B5EF4-FFF2-40B4-BE49-F238E27FC236}">
                  <a16:creationId xmlns:a16="http://schemas.microsoft.com/office/drawing/2014/main" id="{22C22ABA-CC11-E6F3-2B6C-20039DD02DC8}"/>
                </a:ext>
              </a:extLst>
            </p:cNvPr>
            <p:cNvSpPr/>
            <p:nvPr/>
          </p:nvSpPr>
          <p:spPr>
            <a:xfrm>
              <a:off x="8302072" y="1716217"/>
              <a:ext cx="1269939" cy="629110"/>
            </a:xfrm>
            <a:prstGeom prst="roundRect">
              <a:avLst>
                <a:gd name="adj" fmla="val 16667"/>
              </a:avLst>
            </a:prstGeom>
            <a:gradFill>
              <a:gsLst>
                <a:gs pos="1000">
                  <a:schemeClr val="accent3">
                    <a:lumMod val="40000"/>
                    <a:lumOff val="6000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2700006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solidFill>
                    <a:srgbClr val="666666"/>
                  </a:solidFill>
                </a:rPr>
                <a:t>Projector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666666"/>
                  </a:solidFill>
                </a:rPr>
                <a:t>Dense</a:t>
              </a:r>
            </a:p>
          </p:txBody>
        </p:sp>
        <p:sp>
          <p:nvSpPr>
            <p:cNvPr id="55" name="Google Shape;356;p22">
              <a:extLst>
                <a:ext uri="{FF2B5EF4-FFF2-40B4-BE49-F238E27FC236}">
                  <a16:creationId xmlns:a16="http://schemas.microsoft.com/office/drawing/2014/main" id="{8F21D106-5810-BFAD-F0A9-57FAE7651C1E}"/>
                </a:ext>
              </a:extLst>
            </p:cNvPr>
            <p:cNvSpPr/>
            <p:nvPr/>
          </p:nvSpPr>
          <p:spPr>
            <a:xfrm>
              <a:off x="8302072" y="4794332"/>
              <a:ext cx="1269939" cy="629110"/>
            </a:xfrm>
            <a:prstGeom prst="roundRect">
              <a:avLst>
                <a:gd name="adj" fmla="val 16667"/>
              </a:avLst>
            </a:prstGeom>
            <a:gradFill>
              <a:gsLst>
                <a:gs pos="1000">
                  <a:schemeClr val="accent3">
                    <a:lumMod val="40000"/>
                    <a:lumOff val="60000"/>
                  </a:schemeClr>
                </a:gs>
                <a:gs pos="100000">
                  <a:schemeClr val="tx2">
                    <a:lumMod val="20000"/>
                    <a:lumOff val="80000"/>
                  </a:schemeClr>
                </a:gs>
              </a:gsLst>
              <a:lin ang="2700006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solidFill>
                    <a:srgbClr val="666666"/>
                  </a:solidFill>
                </a:rPr>
                <a:t>Projector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>
                  <a:solidFill>
                    <a:srgbClr val="666666"/>
                  </a:solidFill>
                </a:rPr>
                <a:t>Dense</a:t>
              </a:r>
            </a:p>
          </p:txBody>
        </p:sp>
        <p:cxnSp>
          <p:nvCxnSpPr>
            <p:cNvPr id="56" name="Google Shape;395;p22">
              <a:extLst>
                <a:ext uri="{FF2B5EF4-FFF2-40B4-BE49-F238E27FC236}">
                  <a16:creationId xmlns:a16="http://schemas.microsoft.com/office/drawing/2014/main" id="{DA04C3DA-3A7F-C23E-3399-7D538DA33E88}"/>
                </a:ext>
              </a:extLst>
            </p:cNvPr>
            <p:cNvCxnSpPr>
              <a:cxnSpLocks/>
              <a:stCxn id="51" idx="3"/>
              <a:endCxn id="53" idx="1"/>
            </p:cNvCxnSpPr>
            <p:nvPr/>
          </p:nvCxnSpPr>
          <p:spPr>
            <a:xfrm>
              <a:off x="7365939" y="2030772"/>
              <a:ext cx="936133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9" name="Google Shape;395;p22">
              <a:extLst>
                <a:ext uri="{FF2B5EF4-FFF2-40B4-BE49-F238E27FC236}">
                  <a16:creationId xmlns:a16="http://schemas.microsoft.com/office/drawing/2014/main" id="{A63E0793-DB8D-7A2C-7C5B-EC8F4094A624}"/>
                </a:ext>
              </a:extLst>
            </p:cNvPr>
            <p:cNvCxnSpPr>
              <a:cxnSpLocks/>
              <a:endCxn id="81" idx="0"/>
            </p:cNvCxnSpPr>
            <p:nvPr/>
          </p:nvCxnSpPr>
          <p:spPr>
            <a:xfrm>
              <a:off x="7810595" y="2030771"/>
              <a:ext cx="0" cy="1233844"/>
            </a:xfrm>
            <a:prstGeom prst="straightConnector1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5" name="Google Shape;395;p22">
              <a:extLst>
                <a:ext uri="{FF2B5EF4-FFF2-40B4-BE49-F238E27FC236}">
                  <a16:creationId xmlns:a16="http://schemas.microsoft.com/office/drawing/2014/main" id="{ECAAE4DF-C45F-AE8C-DF4C-09F2E85BFC30}"/>
                </a:ext>
              </a:extLst>
            </p:cNvPr>
            <p:cNvCxnSpPr>
              <a:cxnSpLocks/>
              <a:stCxn id="52" idx="3"/>
              <a:endCxn id="55" idx="1"/>
            </p:cNvCxnSpPr>
            <p:nvPr/>
          </p:nvCxnSpPr>
          <p:spPr>
            <a:xfrm>
              <a:off x="7379145" y="5108887"/>
              <a:ext cx="922927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8" name="Google Shape;395;p22">
              <a:extLst>
                <a:ext uri="{FF2B5EF4-FFF2-40B4-BE49-F238E27FC236}">
                  <a16:creationId xmlns:a16="http://schemas.microsoft.com/office/drawing/2014/main" id="{668D10B5-B778-9C98-5942-B82B8C2C5535}"/>
                </a:ext>
              </a:extLst>
            </p:cNvPr>
            <p:cNvCxnSpPr>
              <a:cxnSpLocks/>
              <a:endCxn id="81" idx="2"/>
            </p:cNvCxnSpPr>
            <p:nvPr/>
          </p:nvCxnSpPr>
          <p:spPr>
            <a:xfrm flipV="1">
              <a:off x="7810595" y="3893725"/>
              <a:ext cx="0" cy="1215161"/>
            </a:xfrm>
            <a:prstGeom prst="straightConnector1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Google Shape;356;p22">
                  <a:extLst>
                    <a:ext uri="{FF2B5EF4-FFF2-40B4-BE49-F238E27FC236}">
                      <a16:creationId xmlns:a16="http://schemas.microsoft.com/office/drawing/2014/main" id="{23EDB997-9C15-376D-6066-A3EE0C561A04}"/>
                    </a:ext>
                  </a:extLst>
                </p:cNvPr>
                <p:cNvSpPr/>
                <p:nvPr/>
              </p:nvSpPr>
              <p:spPr>
                <a:xfrm>
                  <a:off x="7143653" y="3264615"/>
                  <a:ext cx="1333883" cy="629110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chemeClr val="accent6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lumMod val="40000"/>
                        <a:lumOff val="60000"/>
                      </a:schemeClr>
                    </a:gs>
                  </a:gsLst>
                  <a:lin ang="2700006" scaled="0"/>
                </a:gradFill>
                <a:ln w="19050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100" b="1" dirty="0">
                      <a:solidFill>
                        <a:srgbClr val="666666"/>
                      </a:solidFill>
                    </a:rPr>
                    <a:t>Decoder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b="1" dirty="0">
                      <a:solidFill>
                        <a:srgbClr val="666666"/>
                      </a:solidFill>
                    </a:rPr>
                    <a:t>Distillation Loss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1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𝑑𝑒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666666"/>
                    </a:solidFill>
                  </a:endParaRPr>
                </a:p>
              </p:txBody>
            </p:sp>
          </mc:Choice>
          <mc:Fallback>
            <p:sp>
              <p:nvSpPr>
                <p:cNvPr id="81" name="Google Shape;356;p22">
                  <a:extLst>
                    <a:ext uri="{FF2B5EF4-FFF2-40B4-BE49-F238E27FC236}">
                      <a16:creationId xmlns:a16="http://schemas.microsoft.com/office/drawing/2014/main" id="{23EDB997-9C15-376D-6066-A3EE0C561A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3653" y="3264615"/>
                  <a:ext cx="1333883" cy="629110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19050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8CE534AB-EDC9-F1E3-6F0C-B15A835BF999}"/>
                    </a:ext>
                  </a:extLst>
                </p:cNvPr>
                <p:cNvSpPr txBox="1"/>
                <p:nvPr/>
              </p:nvSpPr>
              <p:spPr>
                <a:xfrm>
                  <a:off x="7710625" y="2492300"/>
                  <a:ext cx="101126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100" b="1" dirty="0"/>
                    <a:t>Latent Variable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8CE534AB-EDC9-F1E3-6F0C-B15A835BF9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0625" y="2492300"/>
                  <a:ext cx="1011260" cy="430887"/>
                </a:xfrm>
                <a:prstGeom prst="rect">
                  <a:avLst/>
                </a:prstGeom>
                <a:blipFill>
                  <a:blip r:embed="rId3"/>
                  <a:stretch>
                    <a:fillRect t="-1408" b="-84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30506536-2C42-767A-1385-7048A60522EF}"/>
                    </a:ext>
                  </a:extLst>
                </p:cNvPr>
                <p:cNvSpPr txBox="1"/>
                <p:nvPr/>
              </p:nvSpPr>
              <p:spPr>
                <a:xfrm>
                  <a:off x="7729894" y="4091948"/>
                  <a:ext cx="101126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100" b="1" dirty="0"/>
                    <a:t>Latent Variable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>
            <p:sp>
              <p:nvSpPr>
                <p:cNvPr id="86" name="文本框 85">
                  <a:extLst>
                    <a:ext uri="{FF2B5EF4-FFF2-40B4-BE49-F238E27FC236}">
                      <a16:creationId xmlns:a16="http://schemas.microsoft.com/office/drawing/2014/main" id="{30506536-2C42-767A-1385-7048A60522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894" y="4091948"/>
                  <a:ext cx="1011260" cy="430887"/>
                </a:xfrm>
                <a:prstGeom prst="rect">
                  <a:avLst/>
                </a:prstGeom>
                <a:blipFill>
                  <a:blip r:embed="rId4"/>
                  <a:stretch>
                    <a:fillRect t="-1408" b="-84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Google Shape;395;p22">
              <a:extLst>
                <a:ext uri="{FF2B5EF4-FFF2-40B4-BE49-F238E27FC236}">
                  <a16:creationId xmlns:a16="http://schemas.microsoft.com/office/drawing/2014/main" id="{3DC4E4DC-9979-EA51-E8F3-075232FF2684}"/>
                </a:ext>
              </a:extLst>
            </p:cNvPr>
            <p:cNvCxnSpPr>
              <a:cxnSpLocks/>
              <a:stCxn id="41" idx="3"/>
              <a:endCxn id="51" idx="1"/>
            </p:cNvCxnSpPr>
            <p:nvPr/>
          </p:nvCxnSpPr>
          <p:spPr>
            <a:xfrm>
              <a:off x="5111649" y="2030771"/>
              <a:ext cx="984351" cy="1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" name="Google Shape;395;p22">
              <a:extLst>
                <a:ext uri="{FF2B5EF4-FFF2-40B4-BE49-F238E27FC236}">
                  <a16:creationId xmlns:a16="http://schemas.microsoft.com/office/drawing/2014/main" id="{4D8D9650-C222-0CF9-9A72-D88B336E7703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>
              <a:off x="5587738" y="2030771"/>
              <a:ext cx="0" cy="1233844"/>
            </a:xfrm>
            <a:prstGeom prst="straightConnector1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" name="Google Shape;395;p22">
              <a:extLst>
                <a:ext uri="{FF2B5EF4-FFF2-40B4-BE49-F238E27FC236}">
                  <a16:creationId xmlns:a16="http://schemas.microsoft.com/office/drawing/2014/main" id="{988E7FA6-46DA-CB09-4E56-138072CE83FD}"/>
                </a:ext>
              </a:extLst>
            </p:cNvPr>
            <p:cNvCxnSpPr>
              <a:cxnSpLocks/>
              <a:stCxn id="44" idx="3"/>
              <a:endCxn id="52" idx="1"/>
            </p:cNvCxnSpPr>
            <p:nvPr/>
          </p:nvCxnSpPr>
          <p:spPr>
            <a:xfrm>
              <a:off x="5111650" y="5108886"/>
              <a:ext cx="997556" cy="1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Google Shape;395;p22">
              <a:extLst>
                <a:ext uri="{FF2B5EF4-FFF2-40B4-BE49-F238E27FC236}">
                  <a16:creationId xmlns:a16="http://schemas.microsoft.com/office/drawing/2014/main" id="{C57472CE-C9F8-5C86-583D-44BE9CB88D10}"/>
                </a:ext>
              </a:extLst>
            </p:cNvPr>
            <p:cNvCxnSpPr>
              <a:cxnSpLocks/>
              <a:endCxn id="91" idx="2"/>
            </p:cNvCxnSpPr>
            <p:nvPr/>
          </p:nvCxnSpPr>
          <p:spPr>
            <a:xfrm flipV="1">
              <a:off x="5587738" y="3893725"/>
              <a:ext cx="0" cy="1215161"/>
            </a:xfrm>
            <a:prstGeom prst="straightConnector1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Google Shape;356;p22">
                  <a:extLst>
                    <a:ext uri="{FF2B5EF4-FFF2-40B4-BE49-F238E27FC236}">
                      <a16:creationId xmlns:a16="http://schemas.microsoft.com/office/drawing/2014/main" id="{AC0942C3-2C52-960B-E09A-6F9CCFD12EFF}"/>
                    </a:ext>
                  </a:extLst>
                </p:cNvPr>
                <p:cNvSpPr/>
                <p:nvPr/>
              </p:nvSpPr>
              <p:spPr>
                <a:xfrm>
                  <a:off x="4920796" y="3264615"/>
                  <a:ext cx="1333883" cy="629110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chemeClr val="accent6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lumMod val="40000"/>
                        <a:lumOff val="60000"/>
                      </a:schemeClr>
                    </a:gs>
                  </a:gsLst>
                  <a:lin ang="2700006" scaled="0"/>
                </a:gradFill>
                <a:ln w="19050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100" b="1" dirty="0">
                      <a:solidFill>
                        <a:srgbClr val="666666"/>
                      </a:solidFill>
                    </a:rPr>
                    <a:t>Encoder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b="1" dirty="0">
                      <a:solidFill>
                        <a:srgbClr val="666666"/>
                      </a:solidFill>
                    </a:rPr>
                    <a:t>Distillation Loss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11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1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𝑒𝑛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666666"/>
                    </a:solidFill>
                  </a:endParaRPr>
                </a:p>
              </p:txBody>
            </p:sp>
          </mc:Choice>
          <mc:Fallback>
            <p:sp>
              <p:nvSpPr>
                <p:cNvPr id="91" name="Google Shape;356;p22">
                  <a:extLst>
                    <a:ext uri="{FF2B5EF4-FFF2-40B4-BE49-F238E27FC236}">
                      <a16:creationId xmlns:a16="http://schemas.microsoft.com/office/drawing/2014/main" id="{AC0942C3-2C52-960B-E09A-6F9CCFD12E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0796" y="3264615"/>
                  <a:ext cx="1333883" cy="629110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5"/>
                  <a:stretch>
                    <a:fillRect/>
                  </a:stretch>
                </a:blipFill>
                <a:ln w="19050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1AE18ECC-9117-1F51-106C-372642FC9BA1}"/>
                    </a:ext>
                  </a:extLst>
                </p:cNvPr>
                <p:cNvSpPr txBox="1"/>
                <p:nvPr/>
              </p:nvSpPr>
              <p:spPr>
                <a:xfrm>
                  <a:off x="5535520" y="2509117"/>
                  <a:ext cx="101126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100" b="1" dirty="0"/>
                    <a:t>Latent Variable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1AE18ECC-9117-1F51-106C-372642FC9B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520" y="2509117"/>
                  <a:ext cx="1011260" cy="430887"/>
                </a:xfrm>
                <a:prstGeom prst="rect">
                  <a:avLst/>
                </a:prstGeom>
                <a:blipFill>
                  <a:blip r:embed="rId6"/>
                  <a:stretch>
                    <a:fillRect t="-1429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39DEF045-0C8F-3A93-4142-5C3C72751A4D}"/>
                    </a:ext>
                  </a:extLst>
                </p:cNvPr>
                <p:cNvSpPr txBox="1"/>
                <p:nvPr/>
              </p:nvSpPr>
              <p:spPr>
                <a:xfrm>
                  <a:off x="5535520" y="4104645"/>
                  <a:ext cx="101126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100" b="1" dirty="0"/>
                    <a:t>Latent Variable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a14:m>
                  <a:endParaRPr lang="zh-CN" altLang="en-US" sz="1100" dirty="0"/>
                </a:p>
              </p:txBody>
            </p:sp>
          </mc:Choice>
          <mc:Fallback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39DEF045-0C8F-3A93-4142-5C3C72751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520" y="4104645"/>
                  <a:ext cx="1011260" cy="430887"/>
                </a:xfrm>
                <a:prstGeom prst="rect">
                  <a:avLst/>
                </a:prstGeom>
                <a:blipFill>
                  <a:blip r:embed="rId7"/>
                  <a:stretch>
                    <a:fillRect t="-1408" b="-84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Google Shape;379;p22">
              <a:extLst>
                <a:ext uri="{FF2B5EF4-FFF2-40B4-BE49-F238E27FC236}">
                  <a16:creationId xmlns:a16="http://schemas.microsoft.com/office/drawing/2014/main" id="{CD75C069-BE40-2DAF-8247-8BFC82BEC2C5}"/>
                </a:ext>
              </a:extLst>
            </p:cNvPr>
            <p:cNvSpPr/>
            <p:nvPr/>
          </p:nvSpPr>
          <p:spPr>
            <a:xfrm>
              <a:off x="2223195" y="3303402"/>
              <a:ext cx="1003272" cy="541204"/>
            </a:xfrm>
            <a:prstGeom prst="roundRect">
              <a:avLst>
                <a:gd name="adj" fmla="val 28518"/>
              </a:avLst>
            </a:prstGeom>
            <a:gradFill>
              <a:gsLst>
                <a:gs pos="0">
                  <a:srgbClr val="69D4F4">
                    <a:alpha val="26274"/>
                  </a:srgbClr>
                </a:gs>
                <a:gs pos="100000">
                  <a:srgbClr val="9F39D5">
                    <a:alpha val="16862"/>
                  </a:srgbClr>
                </a:gs>
              </a:gsLst>
              <a:lin ang="13500032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666666"/>
                  </a:solidFill>
                </a:rPr>
                <a:t>Crash </a:t>
              </a:r>
              <a:r>
                <a:rPr lang="en-US" altLang="zh-CN" sz="1100" b="1" dirty="0">
                  <a:solidFill>
                    <a:srgbClr val="666666"/>
                  </a:solidFill>
                </a:rPr>
                <a:t>Data</a:t>
              </a:r>
              <a:endParaRPr sz="1100" b="1" dirty="0">
                <a:solidFill>
                  <a:srgbClr val="666666"/>
                </a:solidFill>
              </a:endParaRPr>
            </a:p>
          </p:txBody>
        </p:sp>
        <p:sp>
          <p:nvSpPr>
            <p:cNvPr id="99" name="Google Shape;379;p22">
              <a:extLst>
                <a:ext uri="{FF2B5EF4-FFF2-40B4-BE49-F238E27FC236}">
                  <a16:creationId xmlns:a16="http://schemas.microsoft.com/office/drawing/2014/main" id="{7BCAE6E6-E6B1-62B5-6928-7A25E429EB3F}"/>
                </a:ext>
              </a:extLst>
            </p:cNvPr>
            <p:cNvSpPr/>
            <p:nvPr/>
          </p:nvSpPr>
          <p:spPr>
            <a:xfrm>
              <a:off x="888967" y="3304444"/>
              <a:ext cx="889485" cy="541204"/>
            </a:xfrm>
            <a:prstGeom prst="roundRect">
              <a:avLst>
                <a:gd name="adj" fmla="val 28518"/>
              </a:avLst>
            </a:prstGeom>
            <a:gradFill>
              <a:gsLst>
                <a:gs pos="100000">
                  <a:schemeClr val="accent2">
                    <a:lumMod val="40000"/>
                    <a:lumOff val="6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</a:gsLst>
              <a:lin ang="13500032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666666"/>
                  </a:solidFill>
                </a:rPr>
                <a:t>Vehicle Variables</a:t>
              </a:r>
              <a:endParaRPr sz="1100" b="1" dirty="0">
                <a:solidFill>
                  <a:srgbClr val="666666"/>
                </a:solidFill>
              </a:endParaRPr>
            </a:p>
          </p:txBody>
        </p:sp>
        <p:cxnSp>
          <p:nvCxnSpPr>
            <p:cNvPr id="100" name="Google Shape;395;p22">
              <a:extLst>
                <a:ext uri="{FF2B5EF4-FFF2-40B4-BE49-F238E27FC236}">
                  <a16:creationId xmlns:a16="http://schemas.microsoft.com/office/drawing/2014/main" id="{A0274DCC-B75B-F4B6-81B7-62D76A881D37}"/>
                </a:ext>
              </a:extLst>
            </p:cNvPr>
            <p:cNvCxnSpPr>
              <a:cxnSpLocks/>
              <a:stCxn id="98" idx="1"/>
              <a:endCxn id="99" idx="3"/>
            </p:cNvCxnSpPr>
            <p:nvPr/>
          </p:nvCxnSpPr>
          <p:spPr>
            <a:xfrm flipH="1">
              <a:off x="1778452" y="3574004"/>
              <a:ext cx="444743" cy="1042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" name="Google Shape;395;p22">
              <a:extLst>
                <a:ext uri="{FF2B5EF4-FFF2-40B4-BE49-F238E27FC236}">
                  <a16:creationId xmlns:a16="http://schemas.microsoft.com/office/drawing/2014/main" id="{A6FB2CA1-4C5D-1E52-D324-6828C7E656D7}"/>
                </a:ext>
              </a:extLst>
            </p:cNvPr>
            <p:cNvCxnSpPr>
              <a:cxnSpLocks/>
              <a:stCxn id="99" idx="0"/>
              <a:endCxn id="5" idx="2"/>
            </p:cNvCxnSpPr>
            <p:nvPr/>
          </p:nvCxnSpPr>
          <p:spPr>
            <a:xfrm flipV="1">
              <a:off x="1333710" y="2249893"/>
              <a:ext cx="274380" cy="1054551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6" name="Google Shape;395;p22">
              <a:extLst>
                <a:ext uri="{FF2B5EF4-FFF2-40B4-BE49-F238E27FC236}">
                  <a16:creationId xmlns:a16="http://schemas.microsoft.com/office/drawing/2014/main" id="{FBE4433C-ED2F-D714-AEFF-F4EE1F7CBB88}"/>
                </a:ext>
              </a:extLst>
            </p:cNvPr>
            <p:cNvCxnSpPr>
              <a:cxnSpLocks/>
              <a:stCxn id="99" idx="2"/>
              <a:endCxn id="4" idx="0"/>
            </p:cNvCxnSpPr>
            <p:nvPr/>
          </p:nvCxnSpPr>
          <p:spPr>
            <a:xfrm>
              <a:off x="1333710" y="3845648"/>
              <a:ext cx="274381" cy="1045288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1" name="Google Shape;379;p22">
              <a:extLst>
                <a:ext uri="{FF2B5EF4-FFF2-40B4-BE49-F238E27FC236}">
                  <a16:creationId xmlns:a16="http://schemas.microsoft.com/office/drawing/2014/main" id="{5341F9E2-DE64-96E5-1733-C3284669E961}"/>
                </a:ext>
              </a:extLst>
            </p:cNvPr>
            <p:cNvSpPr/>
            <p:nvPr/>
          </p:nvSpPr>
          <p:spPr>
            <a:xfrm>
              <a:off x="3644927" y="3303402"/>
              <a:ext cx="1003272" cy="541204"/>
            </a:xfrm>
            <a:prstGeom prst="roundRect">
              <a:avLst>
                <a:gd name="adj" fmla="val 28518"/>
              </a:avLst>
            </a:prstGeom>
            <a:gradFill>
              <a:gsLst>
                <a:gs pos="0">
                  <a:srgbClr val="E494CB"/>
                </a:gs>
                <a:gs pos="100000">
                  <a:srgbClr val="BED5EC">
                    <a:alpha val="16471"/>
                  </a:srgbClr>
                </a:gs>
              </a:gsLst>
              <a:lin ang="13500032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666666"/>
                  </a:solidFill>
                </a:rPr>
                <a:t>Occupant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666666"/>
                  </a:solidFill>
                </a:rPr>
                <a:t>&amp; Restraint Variables</a:t>
              </a:r>
              <a:endParaRPr sz="1100" b="1" dirty="0">
                <a:solidFill>
                  <a:srgbClr val="666666"/>
                </a:solidFill>
              </a:endParaRPr>
            </a:p>
          </p:txBody>
        </p:sp>
        <p:sp>
          <p:nvSpPr>
            <p:cNvPr id="120" name="Google Shape;357;p22">
              <a:extLst>
                <a:ext uri="{FF2B5EF4-FFF2-40B4-BE49-F238E27FC236}">
                  <a16:creationId xmlns:a16="http://schemas.microsoft.com/office/drawing/2014/main" id="{67995BC3-8E3A-B319-66BE-B9A66C084FD0}"/>
                </a:ext>
              </a:extLst>
            </p:cNvPr>
            <p:cNvSpPr/>
            <p:nvPr/>
          </p:nvSpPr>
          <p:spPr>
            <a:xfrm>
              <a:off x="3628361" y="2732089"/>
              <a:ext cx="1033875" cy="342456"/>
            </a:xfrm>
            <a:prstGeom prst="roundRect">
              <a:avLst>
                <a:gd name="adj" fmla="val 28518"/>
              </a:avLst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32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666666"/>
                  </a:solidFill>
                </a:rPr>
                <a:t>Embedding</a:t>
              </a:r>
              <a:endParaRPr sz="1100" dirty="0">
                <a:solidFill>
                  <a:srgbClr val="666666"/>
                </a:solidFill>
              </a:endParaRPr>
            </a:p>
          </p:txBody>
        </p:sp>
        <p:sp>
          <p:nvSpPr>
            <p:cNvPr id="121" name="Google Shape;357;p22">
              <a:extLst>
                <a:ext uri="{FF2B5EF4-FFF2-40B4-BE49-F238E27FC236}">
                  <a16:creationId xmlns:a16="http://schemas.microsoft.com/office/drawing/2014/main" id="{8E64C79F-6E4D-4879-A386-B0C5F4D7EEF6}"/>
                </a:ext>
              </a:extLst>
            </p:cNvPr>
            <p:cNvSpPr/>
            <p:nvPr/>
          </p:nvSpPr>
          <p:spPr>
            <a:xfrm>
              <a:off x="3628361" y="4036832"/>
              <a:ext cx="1033875" cy="342456"/>
            </a:xfrm>
            <a:prstGeom prst="roundRect">
              <a:avLst>
                <a:gd name="adj" fmla="val 28518"/>
              </a:avLst>
            </a:prstGeom>
            <a:gradFill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3500032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rgbClr val="666666"/>
                  </a:solidFill>
                </a:rPr>
                <a:t>Embedding</a:t>
              </a:r>
              <a:endParaRPr sz="1100" dirty="0">
                <a:solidFill>
                  <a:srgbClr val="666666"/>
                </a:solidFill>
              </a:endParaRPr>
            </a:p>
          </p:txBody>
        </p:sp>
        <p:cxnSp>
          <p:nvCxnSpPr>
            <p:cNvPr id="122" name="Google Shape;395;p22">
              <a:extLst>
                <a:ext uri="{FF2B5EF4-FFF2-40B4-BE49-F238E27FC236}">
                  <a16:creationId xmlns:a16="http://schemas.microsoft.com/office/drawing/2014/main" id="{2880907E-8A3D-48CB-5927-1F6BFA60CED3}"/>
                </a:ext>
              </a:extLst>
            </p:cNvPr>
            <p:cNvCxnSpPr>
              <a:cxnSpLocks/>
              <a:stCxn id="98" idx="3"/>
              <a:endCxn id="111" idx="1"/>
            </p:cNvCxnSpPr>
            <p:nvPr/>
          </p:nvCxnSpPr>
          <p:spPr>
            <a:xfrm>
              <a:off x="3226467" y="3574004"/>
              <a:ext cx="41846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6" name="Google Shape;395;p22">
              <a:extLst>
                <a:ext uri="{FF2B5EF4-FFF2-40B4-BE49-F238E27FC236}">
                  <a16:creationId xmlns:a16="http://schemas.microsoft.com/office/drawing/2014/main" id="{BBD17D1D-54C9-46FA-FB14-2F94BF29666C}"/>
                </a:ext>
              </a:extLst>
            </p:cNvPr>
            <p:cNvCxnSpPr>
              <a:cxnSpLocks/>
              <a:stCxn id="111" idx="2"/>
              <a:endCxn id="121" idx="0"/>
            </p:cNvCxnSpPr>
            <p:nvPr/>
          </p:nvCxnSpPr>
          <p:spPr>
            <a:xfrm flipH="1">
              <a:off x="4145299" y="3844606"/>
              <a:ext cx="1264" cy="192226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7" name="Google Shape;395;p22">
              <a:extLst>
                <a:ext uri="{FF2B5EF4-FFF2-40B4-BE49-F238E27FC236}">
                  <a16:creationId xmlns:a16="http://schemas.microsoft.com/office/drawing/2014/main" id="{FEBB100E-65A8-7C5C-4A15-63A004A11A32}"/>
                </a:ext>
              </a:extLst>
            </p:cNvPr>
            <p:cNvCxnSpPr>
              <a:cxnSpLocks/>
              <a:stCxn id="111" idx="0"/>
              <a:endCxn id="120" idx="2"/>
            </p:cNvCxnSpPr>
            <p:nvPr/>
          </p:nvCxnSpPr>
          <p:spPr>
            <a:xfrm flipH="1" flipV="1">
              <a:off x="4145299" y="3074545"/>
              <a:ext cx="1264" cy="228857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0" name="Google Shape;395;p22">
              <a:extLst>
                <a:ext uri="{FF2B5EF4-FFF2-40B4-BE49-F238E27FC236}">
                  <a16:creationId xmlns:a16="http://schemas.microsoft.com/office/drawing/2014/main" id="{C13805D7-34B2-5368-1449-F1B749754FF6}"/>
                </a:ext>
              </a:extLst>
            </p:cNvPr>
            <p:cNvCxnSpPr>
              <a:cxnSpLocks/>
              <a:stCxn id="121" idx="2"/>
              <a:endCxn id="52" idx="1"/>
            </p:cNvCxnSpPr>
            <p:nvPr/>
          </p:nvCxnSpPr>
          <p:spPr>
            <a:xfrm>
              <a:off x="4145299" y="4379288"/>
              <a:ext cx="1963907" cy="729599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" name="Google Shape;395;p22">
              <a:extLst>
                <a:ext uri="{FF2B5EF4-FFF2-40B4-BE49-F238E27FC236}">
                  <a16:creationId xmlns:a16="http://schemas.microsoft.com/office/drawing/2014/main" id="{FEFAB873-A01F-0EA8-1EF2-BDE719C1EC6D}"/>
                </a:ext>
              </a:extLst>
            </p:cNvPr>
            <p:cNvCxnSpPr>
              <a:cxnSpLocks/>
              <a:stCxn id="120" idx="0"/>
              <a:endCxn id="51" idx="1"/>
            </p:cNvCxnSpPr>
            <p:nvPr/>
          </p:nvCxnSpPr>
          <p:spPr>
            <a:xfrm flipV="1">
              <a:off x="4145299" y="2030772"/>
              <a:ext cx="1950701" cy="701317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2" name="Google Shape;358;p22">
              <a:extLst>
                <a:ext uri="{FF2B5EF4-FFF2-40B4-BE49-F238E27FC236}">
                  <a16:creationId xmlns:a16="http://schemas.microsoft.com/office/drawing/2014/main" id="{DE8D8A05-9EDB-EF08-C738-B2913AADAE55}"/>
                </a:ext>
              </a:extLst>
            </p:cNvPr>
            <p:cNvSpPr/>
            <p:nvPr/>
          </p:nvSpPr>
          <p:spPr>
            <a:xfrm>
              <a:off x="10056376" y="1812821"/>
              <a:ext cx="823291" cy="4359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3">
                    <a:lumMod val="40000"/>
                    <a:lumOff val="60000"/>
                  </a:schemeClr>
                </a:gs>
                <a:gs pos="100000">
                  <a:srgbClr val="FE9696">
                    <a:alpha val="73725"/>
                  </a:srgbClr>
                </a:gs>
              </a:gsLst>
              <a:lin ang="13500032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sz="1100" b="1" dirty="0">
                  <a:solidFill>
                    <a:srgbClr val="666666"/>
                  </a:solidFill>
                </a:rPr>
                <a:t>Outputs</a:t>
              </a:r>
              <a:endParaRPr sz="1100" b="1" dirty="0">
                <a:solidFill>
                  <a:srgbClr val="666666"/>
                </a:solidFill>
              </a:endParaRPr>
            </a:p>
          </p:txBody>
        </p:sp>
        <p:sp>
          <p:nvSpPr>
            <p:cNvPr id="183" name="Google Shape;358;p22">
              <a:extLst>
                <a:ext uri="{FF2B5EF4-FFF2-40B4-BE49-F238E27FC236}">
                  <a16:creationId xmlns:a16="http://schemas.microsoft.com/office/drawing/2014/main" id="{224B6F87-E834-7F30-0207-F2E65A1B4258}"/>
                </a:ext>
              </a:extLst>
            </p:cNvPr>
            <p:cNvSpPr/>
            <p:nvPr/>
          </p:nvSpPr>
          <p:spPr>
            <a:xfrm>
              <a:off x="10056375" y="4899287"/>
              <a:ext cx="823292" cy="4359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0070C0"/>
                </a:gs>
                <a:gs pos="100000">
                  <a:schemeClr val="accent5">
                    <a:lumMod val="60000"/>
                    <a:lumOff val="40000"/>
                  </a:schemeClr>
                </a:gs>
                <a:gs pos="0">
                  <a:schemeClr val="accent3">
                    <a:lumMod val="40000"/>
                    <a:lumOff val="60000"/>
                  </a:schemeClr>
                </a:gs>
              </a:gsLst>
              <a:lin ang="13500032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666666"/>
                  </a:solidFill>
                </a:rPr>
                <a:t>Outputs</a:t>
              </a:r>
              <a:endParaRPr sz="1100" b="1" dirty="0">
                <a:solidFill>
                  <a:srgbClr val="666666"/>
                </a:solidFill>
              </a:endParaRPr>
            </a:p>
          </p:txBody>
        </p:sp>
        <p:sp>
          <p:nvSpPr>
            <p:cNvPr id="185" name="Google Shape;379;p22">
              <a:extLst>
                <a:ext uri="{FF2B5EF4-FFF2-40B4-BE49-F238E27FC236}">
                  <a16:creationId xmlns:a16="http://schemas.microsoft.com/office/drawing/2014/main" id="{A6330339-5E80-71CA-A91B-06B939BB8D38}"/>
                </a:ext>
              </a:extLst>
            </p:cNvPr>
            <p:cNvSpPr/>
            <p:nvPr/>
          </p:nvSpPr>
          <p:spPr>
            <a:xfrm>
              <a:off x="9828143" y="3303402"/>
              <a:ext cx="1279755" cy="541204"/>
            </a:xfrm>
            <a:prstGeom prst="roundRect">
              <a:avLst>
                <a:gd name="adj" fmla="val 28518"/>
              </a:avLst>
            </a:prstGeom>
            <a:gradFill>
              <a:gsLst>
                <a:gs pos="53000">
                  <a:schemeClr val="accent3">
                    <a:lumMod val="40000"/>
                    <a:lumOff val="60000"/>
                  </a:schemeClr>
                </a:gs>
                <a:gs pos="100000">
                  <a:schemeClr val="accent2">
                    <a:lumMod val="40000"/>
                    <a:lumOff val="60000"/>
                  </a:schemeClr>
                </a:gs>
                <a:gs pos="0">
                  <a:schemeClr val="accent5">
                    <a:lumMod val="40000"/>
                    <a:lumOff val="60000"/>
                  </a:schemeClr>
                </a:gs>
              </a:gsLst>
              <a:lin ang="13500032" scaled="0"/>
            </a:gradFill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666666"/>
                  </a:solidFill>
                </a:rPr>
                <a:t>Ground-truth</a:t>
              </a:r>
              <a:endParaRPr sz="1100" b="1" dirty="0">
                <a:solidFill>
                  <a:srgbClr val="666666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Google Shape;356;p22">
                  <a:extLst>
                    <a:ext uri="{FF2B5EF4-FFF2-40B4-BE49-F238E27FC236}">
                      <a16:creationId xmlns:a16="http://schemas.microsoft.com/office/drawing/2014/main" id="{F911C295-7AAD-122D-E789-EA645504AEB6}"/>
                    </a:ext>
                  </a:extLst>
                </p:cNvPr>
                <p:cNvSpPr/>
                <p:nvPr/>
              </p:nvSpPr>
              <p:spPr>
                <a:xfrm>
                  <a:off x="9801078" y="4073326"/>
                  <a:ext cx="1333883" cy="629110"/>
                </a:xfrm>
                <a:prstGeom prst="roundRect">
                  <a:avLst>
                    <a:gd name="adj" fmla="val 16667"/>
                  </a:avLst>
                </a:prstGeom>
                <a:gradFill>
                  <a:gsLst>
                    <a:gs pos="0">
                      <a:srgbClr val="DAC2EC"/>
                    </a:gs>
                    <a:gs pos="100000">
                      <a:srgbClr val="F0A4EE"/>
                    </a:gs>
                  </a:gsLst>
                  <a:lin ang="2700006" scaled="0"/>
                </a:gradFill>
                <a:ln w="19050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altLang="zh-CN" sz="1100" b="1" dirty="0">
                      <a:solidFill>
                        <a:srgbClr val="666666"/>
                      </a:solidFill>
                    </a:rPr>
                    <a:t>Prediction </a:t>
                  </a:r>
                  <a:r>
                    <a:rPr lang="en-US" sz="1100" b="1" dirty="0">
                      <a:solidFill>
                        <a:srgbClr val="666666"/>
                      </a:solidFill>
                    </a:rPr>
                    <a:t>Loss</a:t>
                  </a: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1100" b="0" i="1" smtClean="0">
                                <a:solidFill>
                                  <a:srgbClr val="666666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rgbClr val="666666"/>
                    </a:solidFill>
                  </a:endParaRPr>
                </a:p>
              </p:txBody>
            </p:sp>
          </mc:Choice>
          <mc:Fallback>
            <p:sp>
              <p:nvSpPr>
                <p:cNvPr id="186" name="Google Shape;356;p22">
                  <a:extLst>
                    <a:ext uri="{FF2B5EF4-FFF2-40B4-BE49-F238E27FC236}">
                      <a16:creationId xmlns:a16="http://schemas.microsoft.com/office/drawing/2014/main" id="{F911C295-7AAD-122D-E789-EA645504AE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1078" y="4073326"/>
                  <a:ext cx="1333883" cy="629110"/>
                </a:xfrm>
                <a:prstGeom prst="roundRect">
                  <a:avLst>
                    <a:gd name="adj" fmla="val 16667"/>
                  </a:avLst>
                </a:prstGeom>
                <a:blipFill>
                  <a:blip r:embed="rId8"/>
                  <a:stretch>
                    <a:fillRect/>
                  </a:stretch>
                </a:blipFill>
                <a:ln w="19050" cap="flat" cmpd="sng">
                  <a:solidFill>
                    <a:srgbClr val="99999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Google Shape;395;p22">
              <a:extLst>
                <a:ext uri="{FF2B5EF4-FFF2-40B4-BE49-F238E27FC236}">
                  <a16:creationId xmlns:a16="http://schemas.microsoft.com/office/drawing/2014/main" id="{C1B50BB6-1CEF-7487-AD4D-32DB679C1306}"/>
                </a:ext>
              </a:extLst>
            </p:cNvPr>
            <p:cNvCxnSpPr>
              <a:cxnSpLocks/>
              <a:stCxn id="53" idx="3"/>
              <a:endCxn id="182" idx="1"/>
            </p:cNvCxnSpPr>
            <p:nvPr/>
          </p:nvCxnSpPr>
          <p:spPr>
            <a:xfrm flipV="1">
              <a:off x="9572011" y="2030771"/>
              <a:ext cx="484365" cy="1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0" name="Google Shape;395;p22">
              <a:extLst>
                <a:ext uri="{FF2B5EF4-FFF2-40B4-BE49-F238E27FC236}">
                  <a16:creationId xmlns:a16="http://schemas.microsoft.com/office/drawing/2014/main" id="{AACA1854-DE35-4840-22A5-3AA6EC02837E}"/>
                </a:ext>
              </a:extLst>
            </p:cNvPr>
            <p:cNvCxnSpPr>
              <a:cxnSpLocks/>
              <a:stCxn id="55" idx="3"/>
              <a:endCxn id="183" idx="1"/>
            </p:cNvCxnSpPr>
            <p:nvPr/>
          </p:nvCxnSpPr>
          <p:spPr>
            <a:xfrm>
              <a:off x="9572011" y="5108887"/>
              <a:ext cx="484364" cy="835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3" name="Google Shape;395;p22">
              <a:extLst>
                <a:ext uri="{FF2B5EF4-FFF2-40B4-BE49-F238E27FC236}">
                  <a16:creationId xmlns:a16="http://schemas.microsoft.com/office/drawing/2014/main" id="{393E0AA4-0969-0438-EE44-2894B17E1981}"/>
                </a:ext>
              </a:extLst>
            </p:cNvPr>
            <p:cNvCxnSpPr>
              <a:cxnSpLocks/>
              <a:stCxn id="185" idx="2"/>
              <a:endCxn id="186" idx="0"/>
            </p:cNvCxnSpPr>
            <p:nvPr/>
          </p:nvCxnSpPr>
          <p:spPr>
            <a:xfrm flipH="1">
              <a:off x="10468020" y="3844606"/>
              <a:ext cx="1" cy="22872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6" name="Google Shape;395;p22">
              <a:extLst>
                <a:ext uri="{FF2B5EF4-FFF2-40B4-BE49-F238E27FC236}">
                  <a16:creationId xmlns:a16="http://schemas.microsoft.com/office/drawing/2014/main" id="{C4A68E18-1257-D39B-ADA3-DA0355457BF4}"/>
                </a:ext>
              </a:extLst>
            </p:cNvPr>
            <p:cNvCxnSpPr>
              <a:cxnSpLocks/>
              <a:stCxn id="183" idx="0"/>
              <a:endCxn id="186" idx="2"/>
            </p:cNvCxnSpPr>
            <p:nvPr/>
          </p:nvCxnSpPr>
          <p:spPr>
            <a:xfrm flipH="1" flipV="1">
              <a:off x="10468020" y="4702436"/>
              <a:ext cx="1" cy="196851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99" name="矩形: 圆角 198">
              <a:extLst>
                <a:ext uri="{FF2B5EF4-FFF2-40B4-BE49-F238E27FC236}">
                  <a16:creationId xmlns:a16="http://schemas.microsoft.com/office/drawing/2014/main" id="{5AD78F31-1D8C-0B43-C6E9-DC4EBE1CA98F}"/>
                </a:ext>
              </a:extLst>
            </p:cNvPr>
            <p:cNvSpPr/>
            <p:nvPr/>
          </p:nvSpPr>
          <p:spPr>
            <a:xfrm>
              <a:off x="4880619" y="2468935"/>
              <a:ext cx="3840833" cy="2210137"/>
            </a:xfrm>
            <a:prstGeom prst="roundRect">
              <a:avLst/>
            </a:prstGeom>
            <a:noFill/>
            <a:ln w="19050">
              <a:solidFill>
                <a:schemeClr val="accent6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文本框 204">
              <a:extLst>
                <a:ext uri="{FF2B5EF4-FFF2-40B4-BE49-F238E27FC236}">
                  <a16:creationId xmlns:a16="http://schemas.microsoft.com/office/drawing/2014/main" id="{221894B6-7120-5F2A-7A86-6A5E5BE1E49F}"/>
                </a:ext>
              </a:extLst>
            </p:cNvPr>
            <p:cNvSpPr txBox="1"/>
            <p:nvPr/>
          </p:nvSpPr>
          <p:spPr>
            <a:xfrm>
              <a:off x="8699348" y="3282570"/>
              <a:ext cx="110689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6"/>
                  </a:solidFill>
                </a:rPr>
                <a:t>Knowledge</a:t>
              </a:r>
            </a:p>
            <a:p>
              <a:pPr algn="ctr"/>
              <a:r>
                <a:rPr lang="en-US" altLang="zh-CN" sz="1400" b="1" dirty="0">
                  <a:solidFill>
                    <a:schemeClr val="accent6"/>
                  </a:solidFill>
                </a:rPr>
                <a:t>Distillation</a:t>
              </a:r>
            </a:p>
            <a:p>
              <a:pPr algn="ctr"/>
              <a:r>
                <a:rPr lang="en-US" altLang="zh-CN" sz="1400" b="1" dirty="0">
                  <a:solidFill>
                    <a:schemeClr val="accent6"/>
                  </a:solidFill>
                </a:rPr>
                <a:t>(KD)</a:t>
              </a:r>
              <a:endParaRPr lang="zh-CN" altLang="en-US" sz="1400" b="1" dirty="0">
                <a:solidFill>
                  <a:schemeClr val="accent6"/>
                </a:solidFill>
              </a:endParaRPr>
            </a:p>
          </p:txBody>
        </p:sp>
        <p:sp>
          <p:nvSpPr>
            <p:cNvPr id="207" name="矩形: 圆角 206">
              <a:extLst>
                <a:ext uri="{FF2B5EF4-FFF2-40B4-BE49-F238E27FC236}">
                  <a16:creationId xmlns:a16="http://schemas.microsoft.com/office/drawing/2014/main" id="{31E69215-B307-F335-51BD-C9CDFDF03BC2}"/>
                </a:ext>
              </a:extLst>
            </p:cNvPr>
            <p:cNvSpPr/>
            <p:nvPr/>
          </p:nvSpPr>
          <p:spPr>
            <a:xfrm>
              <a:off x="801673" y="934004"/>
              <a:ext cx="10543659" cy="2224958"/>
            </a:xfrm>
            <a:prstGeom prst="roundRect">
              <a:avLst/>
            </a:prstGeom>
            <a:noFill/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14D1F13A-5E21-2D36-17EE-104A9FDA5657}"/>
                </a:ext>
              </a:extLst>
            </p:cNvPr>
            <p:cNvSpPr txBox="1"/>
            <p:nvPr/>
          </p:nvSpPr>
          <p:spPr>
            <a:xfrm>
              <a:off x="8477536" y="1039723"/>
              <a:ext cx="17942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2"/>
                  </a:solidFill>
                </a:rPr>
                <a:t>Post-Crash </a:t>
              </a:r>
            </a:p>
            <a:p>
              <a:pPr algn="ctr"/>
              <a:r>
                <a:rPr lang="en-US" altLang="zh-CN" sz="1400" b="1" dirty="0">
                  <a:solidFill>
                    <a:schemeClr val="accent2"/>
                  </a:solidFill>
                </a:rPr>
                <a:t>Teacher Model</a:t>
              </a:r>
              <a:endParaRPr lang="zh-CN" alt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209" name="矩形: 圆角 208">
              <a:extLst>
                <a:ext uri="{FF2B5EF4-FFF2-40B4-BE49-F238E27FC236}">
                  <a16:creationId xmlns:a16="http://schemas.microsoft.com/office/drawing/2014/main" id="{C20A2A82-86F7-31C8-9D95-EF9C0FDAB9D3}"/>
                </a:ext>
              </a:extLst>
            </p:cNvPr>
            <p:cNvSpPr/>
            <p:nvPr/>
          </p:nvSpPr>
          <p:spPr>
            <a:xfrm>
              <a:off x="801672" y="3999814"/>
              <a:ext cx="10543659" cy="2224958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278536C0-1702-E800-A7E1-45AB1D80CAE3}"/>
                </a:ext>
              </a:extLst>
            </p:cNvPr>
            <p:cNvSpPr txBox="1"/>
            <p:nvPr/>
          </p:nvSpPr>
          <p:spPr>
            <a:xfrm>
              <a:off x="8477536" y="5568283"/>
              <a:ext cx="179423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>
                  <a:solidFill>
                    <a:schemeClr val="accent1"/>
                  </a:solidFill>
                </a:rPr>
                <a:t>Pre-Crash </a:t>
              </a:r>
            </a:p>
            <a:p>
              <a:pPr algn="ctr"/>
              <a:r>
                <a:rPr lang="en-US" altLang="zh-CN" sz="1400" b="1" dirty="0">
                  <a:solidFill>
                    <a:schemeClr val="accent1"/>
                  </a:solidFill>
                </a:rPr>
                <a:t>Student Model</a:t>
              </a:r>
              <a:endParaRPr lang="zh-CN" altLang="en-US" sz="14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94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宽屏</PresentationFormat>
  <Paragraphs>47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祎 王</dc:creator>
  <cp:lastModifiedBy>祎 王</cp:lastModifiedBy>
  <cp:revision>1</cp:revision>
  <dcterms:created xsi:type="dcterms:W3CDTF">2024-12-20T08:59:17Z</dcterms:created>
  <dcterms:modified xsi:type="dcterms:W3CDTF">2024-12-20T09:00:07Z</dcterms:modified>
</cp:coreProperties>
</file>