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354"/>
  </p:normalViewPr>
  <p:slideViewPr>
    <p:cSldViewPr snapToGrid="0" snapToObjects="1">
      <p:cViewPr varScale="1">
        <p:scale>
          <a:sx n="152" d="100"/>
          <a:sy n="152" d="100"/>
        </p:scale>
        <p:origin x="14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E8094-404F-40CA-BE44-D0FC80469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40118-1E0C-4B91-9552-9EC7055B4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40118-1E0C-4B91-9552-9EC7055B4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EE69-2E78-1945-BC16-4D31710F65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57D0-87E6-174D-9BF4-DAEBE12571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26"/>
          <p:cNvSpPr/>
          <p:nvPr/>
        </p:nvSpPr>
        <p:spPr>
          <a:xfrm>
            <a:off x="96222" y="4107756"/>
            <a:ext cx="3293427" cy="2709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28"/>
          <p:cNvSpPr/>
          <p:nvPr/>
        </p:nvSpPr>
        <p:spPr>
          <a:xfrm>
            <a:off x="8852755" y="780692"/>
            <a:ext cx="3267084" cy="6011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Comparison of model prediction effect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04077" y="815369"/>
            <a:ext cx="5207876" cy="3709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514650" y="4446302"/>
            <a:ext cx="5208272" cy="2370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96793" y="804793"/>
            <a:ext cx="3281725" cy="3351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8" name="TextBox 77"/>
          <p:cNvSpPr txBox="1"/>
          <p:nvPr/>
        </p:nvSpPr>
        <p:spPr>
          <a:xfrm>
            <a:off x="2731859" y="10307"/>
            <a:ext cx="702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PRECISE: A Pre-Crash Injury Severity Estimation Model</a:t>
            </a:r>
            <a:endParaRPr lang="en-US" altLang="zh-CN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631016" y="406930"/>
            <a:ext cx="52298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Zijian He, Jiajie Shen, Yi Wang, Mingkun Zhang, Yiquan Zhao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74353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5660" y="814214"/>
            <a:ext cx="330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A1410"/>
                </a:solidFill>
              </a:rPr>
              <a:t>Introduction</a:t>
            </a:r>
            <a:endParaRPr lang="en-US" altLang="zh-CN" sz="1400" b="1" dirty="0">
              <a:solidFill>
                <a:srgbClr val="7A141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47296" y="815369"/>
            <a:ext cx="814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A1410"/>
                </a:solidFill>
              </a:rPr>
              <a:t>Method </a:t>
            </a:r>
            <a:endParaRPr lang="en-US" altLang="zh-CN" sz="1400" b="1" dirty="0">
              <a:solidFill>
                <a:srgbClr val="7A141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446780" y="804794"/>
            <a:ext cx="0" cy="601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787838" y="804794"/>
            <a:ext cx="0" cy="601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Tsinghua Universit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" y="30154"/>
            <a:ext cx="513707" cy="5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-1821" y="507060"/>
            <a:ext cx="12413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/>
              <a:t>Tsinghua University</a:t>
            </a:r>
            <a:endParaRPr lang="zh-CN" altLang="en-US" sz="1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39668" y="5180997"/>
            <a:ext cx="3191073" cy="30670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A1410"/>
                </a:solidFill>
              </a:rPr>
              <a:t>Motivation</a:t>
            </a:r>
            <a:endParaRPr lang="en-US" altLang="zh-CN" sz="1400" dirty="0"/>
          </a:p>
        </p:txBody>
      </p:sp>
      <p:sp>
        <p:nvSpPr>
          <p:cNvPr id="46" name="Rectangle 139"/>
          <p:cNvSpPr/>
          <p:nvPr/>
        </p:nvSpPr>
        <p:spPr>
          <a:xfrm>
            <a:off x="8873073" y="4581936"/>
            <a:ext cx="32467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b="1" dirty="0">
                <a:solidFill>
                  <a:srgbClr val="7A1410"/>
                </a:solidFill>
              </a:rPr>
              <a:t>Showcases</a:t>
            </a:r>
            <a:endParaRPr lang="en-US" altLang="zh-CN" sz="1400" b="1" dirty="0">
              <a:solidFill>
                <a:srgbClr val="7A1410"/>
              </a:solidFill>
            </a:endParaRPr>
          </a:p>
        </p:txBody>
      </p:sp>
      <p:sp>
        <p:nvSpPr>
          <p:cNvPr id="47" name="Rectangle 139"/>
          <p:cNvSpPr/>
          <p:nvPr/>
        </p:nvSpPr>
        <p:spPr>
          <a:xfrm>
            <a:off x="8834424" y="2215538"/>
            <a:ext cx="326708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A1410"/>
                </a:solidFill>
              </a:rPr>
              <a:t>Analysis</a:t>
            </a:r>
            <a:endParaRPr lang="en-US" altLang="zh-CN" sz="1400" b="1" dirty="0">
              <a:solidFill>
                <a:srgbClr val="7A1410"/>
              </a:solidFill>
            </a:endParaRPr>
          </a:p>
        </p:txBody>
      </p:sp>
      <p:sp>
        <p:nvSpPr>
          <p:cNvPr id="48" name="TextBox 91"/>
          <p:cNvSpPr txBox="1"/>
          <p:nvPr/>
        </p:nvSpPr>
        <p:spPr>
          <a:xfrm>
            <a:off x="8896660" y="801006"/>
            <a:ext cx="3142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altLang="zh-CN" sz="1400" b="1" dirty="0">
                <a:solidFill>
                  <a:srgbClr val="7A1410"/>
                </a:solidFill>
              </a:rPr>
              <a:t>Description of Main Experiment Results</a:t>
            </a:r>
            <a:endParaRPr lang="en-US" altLang="zh-CN" sz="1400" b="1" dirty="0">
              <a:solidFill>
                <a:srgbClr val="7A141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256" y="4721065"/>
            <a:ext cx="33546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i="1" dirty="0"/>
              <a:t>Characteristics and application of pre-crash and post-crash occupant injury prediction</a:t>
            </a:r>
            <a:endParaRPr lang="en-US" altLang="zh-CN" sz="1100" i="1" dirty="0"/>
          </a:p>
        </p:txBody>
      </p:sp>
      <p:sp>
        <p:nvSpPr>
          <p:cNvPr id="2" name="矩形 1"/>
          <p:cNvSpPr/>
          <p:nvPr/>
        </p:nvSpPr>
        <p:spPr>
          <a:xfrm>
            <a:off x="169840" y="1087030"/>
            <a:ext cx="3135630" cy="2127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 algn="l" fontAlgn="auto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Road traffic accidents cause millions of fatalities and injuries worldwide each year.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 fontAlgn="auto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Intelligent vehicles offer new opportunities to reduce collision injuries.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 fontAlgn="auto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However, the high computational cost of injury prediction models limits real-time application.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 fontAlgn="auto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We propose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 PRECISE, a lightweight pre-crash injury severity estimation model</a:t>
            </a:r>
            <a:r>
              <a:rPr kumimoji="1" lang="en-US" altLang="zh-CN" sz="1200" dirty="0">
                <a:solidFill>
                  <a:schemeClr val="tx1"/>
                </a:solidFill>
              </a:rPr>
              <a:t> that improves accuracy while maintaining efficiency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through knowledge distillation</a:t>
            </a:r>
            <a:r>
              <a:rPr kumimoji="1" lang="en-US" altLang="zh-CN" sz="1200" dirty="0">
                <a:solidFill>
                  <a:schemeClr val="tx1"/>
                </a:solidFill>
              </a:rPr>
              <a:t>.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840" y="5487670"/>
            <a:ext cx="3135630" cy="12230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Use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Knowledge Distillation (KD) </a:t>
            </a:r>
            <a:r>
              <a:rPr kumimoji="1" lang="en-US" altLang="zh-CN" sz="1200" dirty="0">
                <a:solidFill>
                  <a:schemeClr val="tx1"/>
                </a:solidFill>
              </a:rPr>
              <a:t>to transfer knowledge from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a post-crash model </a:t>
            </a:r>
            <a:r>
              <a:rPr kumimoji="1" lang="en-US" altLang="zh-CN" sz="1200" dirty="0">
                <a:solidFill>
                  <a:schemeClr val="tx1"/>
                </a:solidFill>
              </a:rPr>
              <a:t>to a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lightweight pre-crash injury prediction model</a:t>
            </a:r>
            <a:r>
              <a:rPr kumimoji="1" lang="en-US" altLang="zh-CN" sz="1200" dirty="0">
                <a:solidFill>
                  <a:schemeClr val="tx1"/>
                </a:solidFill>
              </a:rPr>
              <a:t>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/>
                </a:solidFill>
              </a:rPr>
              <a:t>Enhance prediction accuracy while ensuring computational efficiency.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1080" y="1118235"/>
            <a:ext cx="5085447" cy="13764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KD-based Framework: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Teacher Model: </a:t>
            </a:r>
            <a:r>
              <a:rPr kumimoji="1" lang="en-US" altLang="zh-CN" sz="1200" dirty="0">
                <a:solidFill>
                  <a:schemeClr val="tx1"/>
                </a:solidFill>
              </a:rPr>
              <a:t>Post-crash model using TCN, LSTM, or Transformer Encoder (TF-E) for detailed crash pulse data processing and high-accuracy injury prediction.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Student Model:</a:t>
            </a:r>
            <a:r>
              <a:rPr kumimoji="1" lang="en-US" altLang="zh-CN" sz="1200" dirty="0">
                <a:solidFill>
                  <a:schemeClr val="tx1"/>
                </a:solidFill>
              </a:rPr>
              <a:t> Lightweight pre-crash model using Multilayer Perceptron (MLP) to process simplified vehicle data while learning from the teacher’s intermediate representations to improve prediction performance.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660" y="1087030"/>
            <a:ext cx="3166202" cy="115532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Dataset: </a:t>
            </a:r>
            <a:r>
              <a:rPr kumimoji="1" lang="en-US" altLang="zh-CN" sz="1200" dirty="0">
                <a:solidFill>
                  <a:schemeClr val="tx1"/>
                </a:solidFill>
              </a:rPr>
              <a:t>5777 rear-end collisions.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Accuracy: </a:t>
            </a:r>
            <a:r>
              <a:rPr kumimoji="1" lang="en-US" altLang="zh-CN" sz="1200" dirty="0">
                <a:solidFill>
                  <a:schemeClr val="tx1"/>
                </a:solidFill>
              </a:rPr>
              <a:t>KD-guided student model achieved 83.5% AIS six-class accuracy, nearing the teacher model.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Efficiency: </a:t>
            </a:r>
            <a:r>
              <a:rPr kumimoji="1" lang="en-US" altLang="zh-CN" sz="1200" dirty="0">
                <a:solidFill>
                  <a:schemeClr val="tx1"/>
                </a:solidFill>
              </a:rPr>
              <a:t>The prediction time is only about 26% of the teacher model's.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6660" y="2494694"/>
            <a:ext cx="3166202" cy="20627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Ablation Study: </a:t>
            </a:r>
            <a:r>
              <a:rPr kumimoji="1" lang="en-US" altLang="zh-CN" sz="1200" dirty="0">
                <a:solidFill>
                  <a:schemeClr val="tx1"/>
                </a:solidFill>
              </a:rPr>
              <a:t>With the same model structure and inputs, adding KD reduces the student's RMSE by 25% , increase R² by 0.45.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Problem Mitigation: </a:t>
            </a:r>
            <a:r>
              <a:rPr kumimoji="1" lang="en-US" altLang="zh-CN" sz="1200" dirty="0">
                <a:solidFill>
                  <a:schemeClr val="tx1"/>
                </a:solidFill>
              </a:rPr>
              <a:t>KD mitigates performance degradation in pre-crash model caused by insufficient input information through intermediate-layer supervision.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Efficiency Balance: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KD balances accuracy and efficiency for real-time predictions.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/>
                </a:solidFill>
              </a:rPr>
              <a:t>Project value: </a:t>
            </a:r>
            <a:r>
              <a:rPr kumimoji="1" lang="en-US" altLang="zh-CN" sz="1200" dirty="0">
                <a:solidFill>
                  <a:schemeClr val="tx1"/>
                </a:solidFill>
              </a:rPr>
              <a:t>Balances prediction accuracy with computational efficiency.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-174" t="1777" r="1198" b="2677"/>
          <a:stretch>
            <a:fillRect/>
          </a:stretch>
        </p:blipFill>
        <p:spPr>
          <a:xfrm>
            <a:off x="147139" y="3312090"/>
            <a:ext cx="3173193" cy="140452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80" y="2552235"/>
            <a:ext cx="5080307" cy="2468912"/>
          </a:xfrm>
          <a:prstGeom prst="rect">
            <a:avLst/>
          </a:prstGeom>
          <a:effectLst>
            <a:softEdge rad="25400"/>
          </a:effectLst>
        </p:spPr>
      </p:pic>
      <p:grpSp>
        <p:nvGrpSpPr>
          <p:cNvPr id="31" name="组合 30"/>
          <p:cNvGrpSpPr/>
          <p:nvPr/>
        </p:nvGrpSpPr>
        <p:grpSpPr>
          <a:xfrm>
            <a:off x="3561080" y="5316556"/>
            <a:ext cx="5110718" cy="1452149"/>
            <a:chOff x="3901329" y="1704734"/>
            <a:chExt cx="5081149" cy="458812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1329" y="1704734"/>
              <a:ext cx="5081149" cy="45881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901329" y="1719290"/>
                  <a:ext cx="5063463" cy="14427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 fontAlgn="auto">
                    <a:lnSpc>
                      <a:spcPct val="1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b="1" dirty="0"/>
                    <a:t>Teacher model:</a:t>
                  </a:r>
                  <a:endParaRPr lang="en-US" altLang="zh-CN" sz="1200" b="1" dirty="0"/>
                </a:p>
                <a:p>
                  <a:pPr fontAlgn="auto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𝐿𝑖𝑛𝑒𝑎𝑟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𝑀𝐿𝑃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𝑆𝑒𝑞𝐸𝑛𝑐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𝑠𝑒𝑞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𝐸𝑚𝑏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200" dirty="0"/>
                </a:p>
                <a:p>
                  <a:pPr marL="228600" indent="-228600" fontAlgn="auto">
                    <a:lnSpc>
                      <a:spcPct val="1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b="1" dirty="0"/>
                    <a:t>Student model:</a:t>
                  </a:r>
                  <a:endParaRPr lang="en-US" altLang="zh-CN" sz="1200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𝐿𝑖𝑛𝑒𝑎𝑟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𝑀𝐿𝑃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𝑆𝑐𝑎𝐸𝑛𝑐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𝑠𝑐𝑎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𝐸𝑚𝑏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𝐼𝑛𝑝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200" dirty="0"/>
                </a:p>
                <a:p>
                  <a:pPr marL="228600" indent="-228600" fontAlgn="auto">
                    <a:lnSpc>
                      <a:spcPct val="1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b="1" dirty="0"/>
                    <a:t>Loss:</a:t>
                  </a:r>
                  <a:r>
                    <a:rPr lang="en-US" altLang="zh-CN" sz="1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200" dirty="0"/>
                    <a:t>，</a:t>
                  </a:r>
                  <a:r>
                    <a:rPr lang="en-US" altLang="zh-CN" sz="1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200" dirty="0"/>
                    <a:t>，</a:t>
                  </a:r>
                  <a:r>
                    <a:rPr lang="en-US" altLang="zh-CN" sz="1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200" dirty="0"/>
                </a:p>
                <a:p>
                  <a:pPr fontAlgn="auto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𝐾𝐷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329" y="1719290"/>
                  <a:ext cx="5063463" cy="144276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5" name="文本框 284"/>
          <p:cNvSpPr txBox="1"/>
          <p:nvPr/>
        </p:nvSpPr>
        <p:spPr>
          <a:xfrm>
            <a:off x="3561080" y="5021147"/>
            <a:ext cx="5085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i="1" dirty="0"/>
              <a:t>KD-based framework of lightweight pre-crash occupant injury prediction models</a:t>
            </a:r>
            <a:endParaRPr lang="en-US" altLang="zh-CN" sz="1100" i="1" dirty="0"/>
          </a:p>
        </p:txBody>
      </p:sp>
      <p:pic>
        <p:nvPicPr>
          <p:cNvPr id="286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873085" y="4826059"/>
            <a:ext cx="3203003" cy="181378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7" name="文本框 286"/>
          <p:cNvSpPr txBox="1"/>
          <p:nvPr/>
        </p:nvSpPr>
        <p:spPr>
          <a:xfrm>
            <a:off x="8852755" y="6564441"/>
            <a:ext cx="3267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i="1" dirty="0"/>
              <a:t>Comparison of model prediction effect</a:t>
            </a:r>
            <a:endParaRPr lang="en-US" altLang="zh-CN" sz="11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演示</Application>
  <PresentationFormat>宽屏</PresentationFormat>
  <Paragraphs>54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Cambria Math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BoleiZhou</dc:creator>
  <cp:lastModifiedBy>何子健(2024210301)</cp:lastModifiedBy>
  <cp:revision>298</cp:revision>
  <dcterms:created xsi:type="dcterms:W3CDTF">2016-06-16T04:05:00Z</dcterms:created>
  <dcterms:modified xsi:type="dcterms:W3CDTF">2024-12-20T15:28:48Z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91C4AC7B6FEE49CCAC5A066F33D4A0B2_12</vt:lpwstr>
  </property>
  <property fmtid="{D5CDD505-2E9C-101B-9397-08002B2CF9AE}" pid="3" name="KSOProductBuildVer">
    <vt:lpwstr>2052-12.1.0.19302</vt:lpwstr>
  </property>
</Properties>
</file>