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9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6AB3B-787C-F418-F55F-351E67F06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9CA0C2-B5B2-63D1-4111-CB45A8318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944F4-D62E-92CC-298E-C88B2105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375-87AD-42CE-86B7-8C0F7B583D4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FB994-639C-9A28-3DCD-1BBE7701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C3599-3DC5-FD19-1782-9902FACC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DA82-38DA-4088-B0D3-42C09162A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AEFC9-6898-D884-A1F8-80D5168F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BC8629-1FC7-8D03-2D88-C657B3839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428FF-60F9-4FF8-5F76-C77EAB82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375-87AD-42CE-86B7-8C0F7B583D4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06C91-8A21-FB53-865B-8BD884C1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11C31-D09A-E6D8-EFCF-101440A8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DA82-38DA-4088-B0D3-42C09162A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6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75AB07-A592-3870-B502-0A1379123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D10BB8-2F58-EBE8-9AC9-F3E7D79EF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22409-B38F-0AC7-B43C-BE496F6E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375-87AD-42CE-86B7-8C0F7B583D4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39430-9595-C7D1-D046-4F4F8BBA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4D47-CB60-5B0A-A5FF-1072DEC9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DA82-38DA-4088-B0D3-42C09162A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5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F9F24-63FC-2A5D-42BA-96F3BD7C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31E3A-1FCF-C3AC-FADF-D8432AD4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08FCB-CF4E-43CC-408B-3C0C3D18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375-87AD-42CE-86B7-8C0F7B583D4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87B44-C4C9-9575-2C91-F4F6BC4A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1D7A6-6D38-DCC2-AFE5-890155D3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DA82-38DA-4088-B0D3-42C09162A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5BD83-B440-0D8C-9D66-91E6D4D0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83D5D-D03D-934D-BC2B-ADBD55D92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9887E-27B5-58FD-43FE-F723DF34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375-87AD-42CE-86B7-8C0F7B583D4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3BBFF-FF85-31AB-C4D7-EAD16690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68CD3-7D5B-3560-3646-A57747DA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DA82-38DA-4088-B0D3-42C09162A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54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2D390-7360-6751-BA64-7F8FCEB0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4D233-79B8-AC6C-0EEE-D6237EB12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63273A-63AD-08A3-4548-81FE6326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B4BDDC-D7D4-CC9E-FB27-FF5F58E7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375-87AD-42CE-86B7-8C0F7B583D4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A7611E-FB0A-EB1E-DDAA-3EA556D0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10187D-40E5-2E4D-0547-B8B574BE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DA82-38DA-4088-B0D3-42C09162A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5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25A78-302D-C39A-DA43-B5F89BF1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B9C09-E73F-6356-6BEE-F5E558440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A74A32-DB91-1ECA-594E-06ED6BE3F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C7CAD8-EE2C-5A31-FDF7-0965D7C05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F38CA4-54D9-6D66-EB8E-4C534A255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14B017-A9BC-A829-E839-D611150D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375-87AD-42CE-86B7-8C0F7B583D4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B1C1F6-0A2B-D83A-8921-2AF0E6FB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8EE7CC-19EF-2377-3456-B263360A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DA82-38DA-4088-B0D3-42C09162A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7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0494A-0F37-05F8-A6FA-4B9D2CB2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D3A0E5-212B-8C33-BCF8-ADE7B4B7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375-87AD-42CE-86B7-8C0F7B583D4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C5A43C-C0D0-90F1-7C88-09FE729F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A91645-064D-46CD-F5F0-ADA2CF68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DA82-38DA-4088-B0D3-42C09162A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37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302E77-CBB2-26CA-DDCF-77742751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375-87AD-42CE-86B7-8C0F7B583D4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BFE4E6-0363-6431-F50B-D06F5291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8035D4-B257-060E-9417-D13DE884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DA82-38DA-4088-B0D3-42C09162A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38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EB30F-D27B-349B-7D0F-C23E11D1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ADD71-7BEA-39EC-F46A-758DCCD8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385473-6DB0-8603-8E3F-127CAEBBB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F70B36-680D-09A2-1D28-FC32C9B3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375-87AD-42CE-86B7-8C0F7B583D4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844E8E-1049-A61E-361A-0E980F56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6E1FFC-81BE-4F09-D18B-EED11CE6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DA82-38DA-4088-B0D3-42C09162A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76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FD803-69FA-B879-A312-CFA4A0C9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F61D53-AF81-6191-8B9A-00C7E93F9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709C3F-4B5B-5A04-C65E-A8D046D53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5388E6-1464-8C66-4672-104EF64E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375-87AD-42CE-86B7-8C0F7B583D4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2A41B-16AF-BC19-6859-34759D99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D2E183-3AD4-CBC9-3188-DC161373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DA82-38DA-4088-B0D3-42C09162A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1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CF4E21-787A-9C4B-2AFA-3A1385B1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E05EC7-0CAF-D512-2604-CA96C6425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88C67-59C9-961E-1329-95E022A49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6E375-87AD-42CE-86B7-8C0F7B583D41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E8E95-4D38-D904-4BFA-BF39D7C0E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B5ACE-175A-81F7-B5D4-31FC3A624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DA82-38DA-4088-B0D3-42C09162A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54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4D8EC-49F5-E226-2693-E0866B5D1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72EE06F-0591-76CB-EC7C-4CB5E5F78A8E}"/>
              </a:ext>
            </a:extLst>
          </p:cNvPr>
          <p:cNvGrpSpPr/>
          <p:nvPr/>
        </p:nvGrpSpPr>
        <p:grpSpPr>
          <a:xfrm>
            <a:off x="801672" y="934004"/>
            <a:ext cx="10543660" cy="5290768"/>
            <a:chOff x="801672" y="934004"/>
            <a:chExt cx="10543660" cy="5290768"/>
          </a:xfrm>
        </p:grpSpPr>
        <p:sp>
          <p:nvSpPr>
            <p:cNvPr id="4" name="Google Shape;358;p22">
              <a:extLst>
                <a:ext uri="{FF2B5EF4-FFF2-40B4-BE49-F238E27FC236}">
                  <a16:creationId xmlns:a16="http://schemas.microsoft.com/office/drawing/2014/main" id="{C5236B96-40BE-A6A6-C5E4-64FEB2323C12}"/>
                </a:ext>
              </a:extLst>
            </p:cNvPr>
            <p:cNvSpPr/>
            <p:nvPr/>
          </p:nvSpPr>
          <p:spPr>
            <a:xfrm>
              <a:off x="1080557" y="4890936"/>
              <a:ext cx="1055068" cy="435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70C0"/>
                </a:gs>
                <a:gs pos="100000">
                  <a:schemeClr val="accent5">
                    <a:lumMod val="60000"/>
                    <a:lumOff val="40000"/>
                  </a:schemeClr>
                </a:gs>
                <a:gs pos="0">
                  <a:schemeClr val="accent6">
                    <a:lumMod val="20000"/>
                    <a:lumOff val="80000"/>
                  </a:scheme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666666"/>
                  </a:solidFill>
                </a:rPr>
                <a:t>Scalar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666666"/>
                  </a:solidFill>
                </a:rPr>
                <a:t>inputs</a:t>
              </a:r>
              <a:endParaRPr sz="1100" b="1" dirty="0">
                <a:solidFill>
                  <a:srgbClr val="666666"/>
                </a:solidFill>
              </a:endParaRPr>
            </a:p>
          </p:txBody>
        </p:sp>
        <p:sp>
          <p:nvSpPr>
            <p:cNvPr id="5" name="Google Shape;358;p22">
              <a:extLst>
                <a:ext uri="{FF2B5EF4-FFF2-40B4-BE49-F238E27FC236}">
                  <a16:creationId xmlns:a16="http://schemas.microsoft.com/office/drawing/2014/main" id="{4B5C8EA3-4918-921A-C017-A40D21679D0E}"/>
                </a:ext>
              </a:extLst>
            </p:cNvPr>
            <p:cNvSpPr/>
            <p:nvPr/>
          </p:nvSpPr>
          <p:spPr>
            <a:xfrm>
              <a:off x="1080556" y="1813993"/>
              <a:ext cx="1055068" cy="435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8EDBA">
                    <a:alpha val="57647"/>
                  </a:srgb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solidFill>
                    <a:srgbClr val="666666"/>
                  </a:solidFill>
                </a:rPr>
                <a:t>Sequence inputs</a:t>
              </a:r>
              <a:endParaRPr sz="1100" b="1" dirty="0">
                <a:solidFill>
                  <a:srgbClr val="666666"/>
                </a:solidFill>
              </a:endParaRPr>
            </a:p>
          </p:txBody>
        </p:sp>
        <p:cxnSp>
          <p:nvCxnSpPr>
            <p:cNvPr id="24" name="Google Shape;395;p22">
              <a:extLst>
                <a:ext uri="{FF2B5EF4-FFF2-40B4-BE49-F238E27FC236}">
                  <a16:creationId xmlns:a16="http://schemas.microsoft.com/office/drawing/2014/main" id="{AE966E0B-98EB-77C2-8EC0-A34BD86C8D01}"/>
                </a:ext>
              </a:extLst>
            </p:cNvPr>
            <p:cNvCxnSpPr>
              <a:cxnSpLocks/>
              <a:stCxn id="5" idx="3"/>
              <a:endCxn id="34" idx="0"/>
            </p:cNvCxnSpPr>
            <p:nvPr/>
          </p:nvCxnSpPr>
          <p:spPr>
            <a:xfrm flipV="1">
              <a:off x="2135624" y="2030772"/>
              <a:ext cx="740825" cy="1171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" name="Google Shape;395;p22">
              <a:extLst>
                <a:ext uri="{FF2B5EF4-FFF2-40B4-BE49-F238E27FC236}">
                  <a16:creationId xmlns:a16="http://schemas.microsoft.com/office/drawing/2014/main" id="{8A39AC4A-4B13-053C-6E74-3B036C2A8C2D}"/>
                </a:ext>
              </a:extLst>
            </p:cNvPr>
            <p:cNvCxnSpPr>
              <a:cxnSpLocks/>
              <a:stCxn id="4" idx="3"/>
              <a:endCxn id="36" idx="0"/>
            </p:cNvCxnSpPr>
            <p:nvPr/>
          </p:nvCxnSpPr>
          <p:spPr>
            <a:xfrm>
              <a:off x="2135625" y="5108886"/>
              <a:ext cx="740825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" name="Google Shape;357;p22">
              <a:extLst>
                <a:ext uri="{FF2B5EF4-FFF2-40B4-BE49-F238E27FC236}">
                  <a16:creationId xmlns:a16="http://schemas.microsoft.com/office/drawing/2014/main" id="{AAB0757E-B25B-ED1F-C6B0-5B8FBA12FFBC}"/>
                </a:ext>
              </a:extLst>
            </p:cNvPr>
            <p:cNvSpPr/>
            <p:nvPr/>
          </p:nvSpPr>
          <p:spPr>
            <a:xfrm rot="16200000">
              <a:off x="2290177" y="1859544"/>
              <a:ext cx="1515000" cy="342456"/>
            </a:xfrm>
            <a:prstGeom prst="roundRect">
              <a:avLst>
                <a:gd name="adj" fmla="val 28518"/>
              </a:avLst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666666"/>
                  </a:solidFill>
                </a:rPr>
                <a:t>Embedding</a:t>
              </a:r>
              <a:endParaRPr sz="1100" dirty="0">
                <a:solidFill>
                  <a:srgbClr val="666666"/>
                </a:solidFill>
              </a:endParaRPr>
            </a:p>
          </p:txBody>
        </p:sp>
        <p:sp>
          <p:nvSpPr>
            <p:cNvPr id="36" name="Google Shape;357;p22">
              <a:extLst>
                <a:ext uri="{FF2B5EF4-FFF2-40B4-BE49-F238E27FC236}">
                  <a16:creationId xmlns:a16="http://schemas.microsoft.com/office/drawing/2014/main" id="{BF0D0D39-B17B-6D46-8594-9F67CB182E99}"/>
                </a:ext>
              </a:extLst>
            </p:cNvPr>
            <p:cNvSpPr/>
            <p:nvPr/>
          </p:nvSpPr>
          <p:spPr>
            <a:xfrm rot="16200000">
              <a:off x="2290178" y="4937658"/>
              <a:ext cx="1515000" cy="342456"/>
            </a:xfrm>
            <a:prstGeom prst="roundRect">
              <a:avLst>
                <a:gd name="adj" fmla="val 28518"/>
              </a:avLst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666666"/>
                  </a:solidFill>
                </a:rPr>
                <a:t>Embedding</a:t>
              </a:r>
              <a:endParaRPr sz="1100" dirty="0">
                <a:solidFill>
                  <a:srgbClr val="666666"/>
                </a:solidFill>
              </a:endParaRPr>
            </a:p>
          </p:txBody>
        </p:sp>
        <p:sp>
          <p:nvSpPr>
            <p:cNvPr id="41" name="Google Shape;356;p22">
              <a:extLst>
                <a:ext uri="{FF2B5EF4-FFF2-40B4-BE49-F238E27FC236}">
                  <a16:creationId xmlns:a16="http://schemas.microsoft.com/office/drawing/2014/main" id="{1721D94C-51F1-B5DD-DDA0-5D82F673B60A}"/>
                </a:ext>
              </a:extLst>
            </p:cNvPr>
            <p:cNvSpPr/>
            <p:nvPr/>
          </p:nvSpPr>
          <p:spPr>
            <a:xfrm>
              <a:off x="3777766" y="1716216"/>
              <a:ext cx="1333883" cy="6291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7E9D4"/>
                </a:gs>
                <a:gs pos="100000">
                  <a:srgbClr val="E6B94E"/>
                </a:gs>
              </a:gsLst>
              <a:lin ang="2700006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solidFill>
                    <a:srgbClr val="666666"/>
                  </a:solidFill>
                </a:rPr>
                <a:t>Sequence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666666"/>
                  </a:solidFill>
                </a:rPr>
                <a:t>Encoder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666666"/>
                  </a:solidFill>
                </a:rPr>
                <a:t>TCN/LSTM/TF-E</a:t>
              </a:r>
            </a:p>
          </p:txBody>
        </p:sp>
        <p:sp>
          <p:nvSpPr>
            <p:cNvPr id="44" name="Google Shape;356;p22">
              <a:extLst>
                <a:ext uri="{FF2B5EF4-FFF2-40B4-BE49-F238E27FC236}">
                  <a16:creationId xmlns:a16="http://schemas.microsoft.com/office/drawing/2014/main" id="{FAD30A8C-EBEC-B288-71ED-7D11544BFC61}"/>
                </a:ext>
              </a:extLst>
            </p:cNvPr>
            <p:cNvSpPr/>
            <p:nvPr/>
          </p:nvSpPr>
          <p:spPr>
            <a:xfrm>
              <a:off x="3777767" y="4794331"/>
              <a:ext cx="1333883" cy="6291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6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solidFill>
                    <a:srgbClr val="666666"/>
                  </a:solidFill>
                </a:rPr>
                <a:t>Scalar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666666"/>
                  </a:solidFill>
                </a:rPr>
                <a:t>Encoder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666666"/>
                  </a:solidFill>
                </a:rPr>
                <a:t>MLP</a:t>
              </a:r>
            </a:p>
          </p:txBody>
        </p:sp>
        <p:cxnSp>
          <p:nvCxnSpPr>
            <p:cNvPr id="45" name="Google Shape;395;p22">
              <a:extLst>
                <a:ext uri="{FF2B5EF4-FFF2-40B4-BE49-F238E27FC236}">
                  <a16:creationId xmlns:a16="http://schemas.microsoft.com/office/drawing/2014/main" id="{23A73CE5-A294-A7D2-BBFD-F17CB6D4A88F}"/>
                </a:ext>
              </a:extLst>
            </p:cNvPr>
            <p:cNvCxnSpPr>
              <a:cxnSpLocks/>
              <a:stCxn id="34" idx="2"/>
              <a:endCxn id="41" idx="1"/>
            </p:cNvCxnSpPr>
            <p:nvPr/>
          </p:nvCxnSpPr>
          <p:spPr>
            <a:xfrm flipV="1">
              <a:off x="3218905" y="2030771"/>
              <a:ext cx="558861" cy="1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" name="Google Shape;395;p22">
              <a:extLst>
                <a:ext uri="{FF2B5EF4-FFF2-40B4-BE49-F238E27FC236}">
                  <a16:creationId xmlns:a16="http://schemas.microsoft.com/office/drawing/2014/main" id="{E512C05D-8AFB-713D-EE7E-FDD678B0C280}"/>
                </a:ext>
              </a:extLst>
            </p:cNvPr>
            <p:cNvCxnSpPr>
              <a:cxnSpLocks/>
              <a:stCxn id="36" idx="2"/>
              <a:endCxn id="44" idx="1"/>
            </p:cNvCxnSpPr>
            <p:nvPr/>
          </p:nvCxnSpPr>
          <p:spPr>
            <a:xfrm>
              <a:off x="3218906" y="5108886"/>
              <a:ext cx="558861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" name="Google Shape;356;p22">
              <a:extLst>
                <a:ext uri="{FF2B5EF4-FFF2-40B4-BE49-F238E27FC236}">
                  <a16:creationId xmlns:a16="http://schemas.microsoft.com/office/drawing/2014/main" id="{5CF460BB-784E-87E0-0DCF-D51400E719B9}"/>
                </a:ext>
              </a:extLst>
            </p:cNvPr>
            <p:cNvSpPr/>
            <p:nvPr/>
          </p:nvSpPr>
          <p:spPr>
            <a:xfrm>
              <a:off x="6096000" y="1716217"/>
              <a:ext cx="1269939" cy="6291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2700006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solidFill>
                    <a:srgbClr val="666666"/>
                  </a:solidFill>
                </a:rPr>
                <a:t>Decoder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666666"/>
                  </a:solidFill>
                </a:rPr>
                <a:t>MLP</a:t>
              </a:r>
            </a:p>
          </p:txBody>
        </p:sp>
        <p:sp>
          <p:nvSpPr>
            <p:cNvPr id="52" name="Google Shape;356;p22">
              <a:extLst>
                <a:ext uri="{FF2B5EF4-FFF2-40B4-BE49-F238E27FC236}">
                  <a16:creationId xmlns:a16="http://schemas.microsoft.com/office/drawing/2014/main" id="{7E543FAC-7A23-90B8-2F28-794505038B41}"/>
                </a:ext>
              </a:extLst>
            </p:cNvPr>
            <p:cNvSpPr/>
            <p:nvPr/>
          </p:nvSpPr>
          <p:spPr>
            <a:xfrm>
              <a:off x="6109206" y="4794332"/>
              <a:ext cx="1269939" cy="6291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2700006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solidFill>
                    <a:srgbClr val="666666"/>
                  </a:solidFill>
                </a:rPr>
                <a:t>Decoder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666666"/>
                  </a:solidFill>
                </a:rPr>
                <a:t>MLP</a:t>
              </a:r>
            </a:p>
          </p:txBody>
        </p:sp>
        <p:sp>
          <p:nvSpPr>
            <p:cNvPr id="53" name="Google Shape;356;p22">
              <a:extLst>
                <a:ext uri="{FF2B5EF4-FFF2-40B4-BE49-F238E27FC236}">
                  <a16:creationId xmlns:a16="http://schemas.microsoft.com/office/drawing/2014/main" id="{22C22ABA-CC11-E6F3-2B6C-20039DD02DC8}"/>
                </a:ext>
              </a:extLst>
            </p:cNvPr>
            <p:cNvSpPr/>
            <p:nvPr/>
          </p:nvSpPr>
          <p:spPr>
            <a:xfrm>
              <a:off x="8302072" y="1716217"/>
              <a:ext cx="1269939" cy="629110"/>
            </a:xfrm>
            <a:prstGeom prst="roundRect">
              <a:avLst>
                <a:gd name="adj" fmla="val 16667"/>
              </a:avLst>
            </a:prstGeom>
            <a:gradFill>
              <a:gsLst>
                <a:gs pos="1000">
                  <a:schemeClr val="accent3">
                    <a:lumMod val="40000"/>
                    <a:lumOff val="60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2700006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solidFill>
                    <a:srgbClr val="666666"/>
                  </a:solidFill>
                </a:rPr>
                <a:t>Projector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666666"/>
                  </a:solidFill>
                </a:rPr>
                <a:t>Dense</a:t>
              </a:r>
            </a:p>
          </p:txBody>
        </p:sp>
        <p:sp>
          <p:nvSpPr>
            <p:cNvPr id="55" name="Google Shape;356;p22">
              <a:extLst>
                <a:ext uri="{FF2B5EF4-FFF2-40B4-BE49-F238E27FC236}">
                  <a16:creationId xmlns:a16="http://schemas.microsoft.com/office/drawing/2014/main" id="{8F21D106-5810-BFAD-F0A9-57FAE7651C1E}"/>
                </a:ext>
              </a:extLst>
            </p:cNvPr>
            <p:cNvSpPr/>
            <p:nvPr/>
          </p:nvSpPr>
          <p:spPr>
            <a:xfrm>
              <a:off x="8302072" y="4794332"/>
              <a:ext cx="1269939" cy="629110"/>
            </a:xfrm>
            <a:prstGeom prst="roundRect">
              <a:avLst>
                <a:gd name="adj" fmla="val 16667"/>
              </a:avLst>
            </a:prstGeom>
            <a:gradFill>
              <a:gsLst>
                <a:gs pos="1000">
                  <a:schemeClr val="accent3">
                    <a:lumMod val="40000"/>
                    <a:lumOff val="60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2700006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solidFill>
                    <a:srgbClr val="666666"/>
                  </a:solidFill>
                </a:rPr>
                <a:t>Projector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666666"/>
                  </a:solidFill>
                </a:rPr>
                <a:t>Dense</a:t>
              </a:r>
            </a:p>
          </p:txBody>
        </p:sp>
        <p:cxnSp>
          <p:nvCxnSpPr>
            <p:cNvPr id="56" name="Google Shape;395;p22">
              <a:extLst>
                <a:ext uri="{FF2B5EF4-FFF2-40B4-BE49-F238E27FC236}">
                  <a16:creationId xmlns:a16="http://schemas.microsoft.com/office/drawing/2014/main" id="{DA04C3DA-3A7F-C23E-3399-7D538DA33E88}"/>
                </a:ext>
              </a:extLst>
            </p:cNvPr>
            <p:cNvCxnSpPr>
              <a:cxnSpLocks/>
              <a:stCxn id="51" idx="3"/>
              <a:endCxn id="53" idx="1"/>
            </p:cNvCxnSpPr>
            <p:nvPr/>
          </p:nvCxnSpPr>
          <p:spPr>
            <a:xfrm>
              <a:off x="7365939" y="2030772"/>
              <a:ext cx="936133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" name="Google Shape;395;p22">
              <a:extLst>
                <a:ext uri="{FF2B5EF4-FFF2-40B4-BE49-F238E27FC236}">
                  <a16:creationId xmlns:a16="http://schemas.microsoft.com/office/drawing/2014/main" id="{A63E0793-DB8D-7A2C-7C5B-EC8F4094A624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7810595" y="2030771"/>
              <a:ext cx="0" cy="1233844"/>
            </a:xfrm>
            <a:prstGeom prst="straightConnector1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" name="Google Shape;395;p22">
              <a:extLst>
                <a:ext uri="{FF2B5EF4-FFF2-40B4-BE49-F238E27FC236}">
                  <a16:creationId xmlns:a16="http://schemas.microsoft.com/office/drawing/2014/main" id="{ECAAE4DF-C45F-AE8C-DF4C-09F2E85BFC30}"/>
                </a:ext>
              </a:extLst>
            </p:cNvPr>
            <p:cNvCxnSpPr>
              <a:cxnSpLocks/>
              <a:stCxn id="52" idx="3"/>
              <a:endCxn id="55" idx="1"/>
            </p:cNvCxnSpPr>
            <p:nvPr/>
          </p:nvCxnSpPr>
          <p:spPr>
            <a:xfrm>
              <a:off x="7379145" y="5108887"/>
              <a:ext cx="922927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8" name="Google Shape;395;p22">
              <a:extLst>
                <a:ext uri="{FF2B5EF4-FFF2-40B4-BE49-F238E27FC236}">
                  <a16:creationId xmlns:a16="http://schemas.microsoft.com/office/drawing/2014/main" id="{668D10B5-B778-9C98-5942-B82B8C2C5535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7810595" y="3893725"/>
              <a:ext cx="0" cy="1215161"/>
            </a:xfrm>
            <a:prstGeom prst="straightConnector1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Google Shape;356;p22">
                  <a:extLst>
                    <a:ext uri="{FF2B5EF4-FFF2-40B4-BE49-F238E27FC236}">
                      <a16:creationId xmlns:a16="http://schemas.microsoft.com/office/drawing/2014/main" id="{23EDB997-9C15-376D-6066-A3EE0C561A04}"/>
                    </a:ext>
                  </a:extLst>
                </p:cNvPr>
                <p:cNvSpPr/>
                <p:nvPr/>
              </p:nvSpPr>
              <p:spPr>
                <a:xfrm>
                  <a:off x="7143653" y="3264615"/>
                  <a:ext cx="1333883" cy="62911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lumMod val="40000"/>
                        <a:lumOff val="60000"/>
                      </a:schemeClr>
                    </a:gs>
                  </a:gsLst>
                  <a:lin ang="2700006" scaled="0"/>
                </a:grad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100" b="1" dirty="0">
                      <a:solidFill>
                        <a:srgbClr val="666666"/>
                      </a:solidFill>
                    </a:rPr>
                    <a:t>Decoder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b="1" dirty="0">
                      <a:solidFill>
                        <a:srgbClr val="666666"/>
                      </a:solidFill>
                    </a:rPr>
                    <a:t>Distillation Loss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𝑑𝑒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666666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Google Shape;356;p22">
                  <a:extLst>
                    <a:ext uri="{FF2B5EF4-FFF2-40B4-BE49-F238E27FC236}">
                      <a16:creationId xmlns:a16="http://schemas.microsoft.com/office/drawing/2014/main" id="{23EDB997-9C15-376D-6066-A3EE0C561A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653" y="3264615"/>
                  <a:ext cx="1333883" cy="629110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8CE534AB-EDC9-F1E3-6F0C-B15A835BF999}"/>
                    </a:ext>
                  </a:extLst>
                </p:cNvPr>
                <p:cNvSpPr txBox="1"/>
                <p:nvPr/>
              </p:nvSpPr>
              <p:spPr>
                <a:xfrm>
                  <a:off x="7710625" y="2492300"/>
                  <a:ext cx="10112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100" b="1" dirty="0"/>
                    <a:t>Latent Variable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8CE534AB-EDC9-F1E3-6F0C-B15A835BF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625" y="2492300"/>
                  <a:ext cx="1011260" cy="430887"/>
                </a:xfrm>
                <a:prstGeom prst="rect">
                  <a:avLst/>
                </a:prstGeom>
                <a:blipFill>
                  <a:blip r:embed="rId3"/>
                  <a:stretch>
                    <a:fillRect t="-1408" b="-84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30506536-2C42-767A-1385-7048A60522EF}"/>
                    </a:ext>
                  </a:extLst>
                </p:cNvPr>
                <p:cNvSpPr txBox="1"/>
                <p:nvPr/>
              </p:nvSpPr>
              <p:spPr>
                <a:xfrm>
                  <a:off x="7729894" y="4091948"/>
                  <a:ext cx="10112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100" b="1" dirty="0"/>
                    <a:t>Latent Variable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30506536-2C42-767A-1385-7048A60522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894" y="4091948"/>
                  <a:ext cx="1011260" cy="430887"/>
                </a:xfrm>
                <a:prstGeom prst="rect">
                  <a:avLst/>
                </a:prstGeom>
                <a:blipFill>
                  <a:blip r:embed="rId4"/>
                  <a:stretch>
                    <a:fillRect t="-1408" b="-84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Google Shape;395;p22">
              <a:extLst>
                <a:ext uri="{FF2B5EF4-FFF2-40B4-BE49-F238E27FC236}">
                  <a16:creationId xmlns:a16="http://schemas.microsoft.com/office/drawing/2014/main" id="{3DC4E4DC-9979-EA51-E8F3-075232FF2684}"/>
                </a:ext>
              </a:extLst>
            </p:cNvPr>
            <p:cNvCxnSpPr>
              <a:cxnSpLocks/>
              <a:stCxn id="41" idx="3"/>
              <a:endCxn id="51" idx="1"/>
            </p:cNvCxnSpPr>
            <p:nvPr/>
          </p:nvCxnSpPr>
          <p:spPr>
            <a:xfrm>
              <a:off x="5111649" y="2030771"/>
              <a:ext cx="984351" cy="1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" name="Google Shape;395;p22">
              <a:extLst>
                <a:ext uri="{FF2B5EF4-FFF2-40B4-BE49-F238E27FC236}">
                  <a16:creationId xmlns:a16="http://schemas.microsoft.com/office/drawing/2014/main" id="{4D8D9650-C222-0CF9-9A72-D88B336E7703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>
              <a:off x="5587738" y="2030771"/>
              <a:ext cx="0" cy="1233844"/>
            </a:xfrm>
            <a:prstGeom prst="straightConnector1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" name="Google Shape;395;p22">
              <a:extLst>
                <a:ext uri="{FF2B5EF4-FFF2-40B4-BE49-F238E27FC236}">
                  <a16:creationId xmlns:a16="http://schemas.microsoft.com/office/drawing/2014/main" id="{988E7FA6-46DA-CB09-4E56-138072CE83FD}"/>
                </a:ext>
              </a:extLst>
            </p:cNvPr>
            <p:cNvCxnSpPr>
              <a:cxnSpLocks/>
              <a:stCxn id="44" idx="3"/>
              <a:endCxn id="52" idx="1"/>
            </p:cNvCxnSpPr>
            <p:nvPr/>
          </p:nvCxnSpPr>
          <p:spPr>
            <a:xfrm>
              <a:off x="5111650" y="5108886"/>
              <a:ext cx="997556" cy="1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Google Shape;395;p22">
              <a:extLst>
                <a:ext uri="{FF2B5EF4-FFF2-40B4-BE49-F238E27FC236}">
                  <a16:creationId xmlns:a16="http://schemas.microsoft.com/office/drawing/2014/main" id="{C57472CE-C9F8-5C86-583D-44BE9CB88D10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V="1">
              <a:off x="5587738" y="3893725"/>
              <a:ext cx="0" cy="1215161"/>
            </a:xfrm>
            <a:prstGeom prst="straightConnector1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Google Shape;356;p22">
                  <a:extLst>
                    <a:ext uri="{FF2B5EF4-FFF2-40B4-BE49-F238E27FC236}">
                      <a16:creationId xmlns:a16="http://schemas.microsoft.com/office/drawing/2014/main" id="{AC0942C3-2C52-960B-E09A-6F9CCFD12EFF}"/>
                    </a:ext>
                  </a:extLst>
                </p:cNvPr>
                <p:cNvSpPr/>
                <p:nvPr/>
              </p:nvSpPr>
              <p:spPr>
                <a:xfrm>
                  <a:off x="4920796" y="3264615"/>
                  <a:ext cx="1333883" cy="62911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lumMod val="40000"/>
                        <a:lumOff val="60000"/>
                      </a:schemeClr>
                    </a:gs>
                  </a:gsLst>
                  <a:lin ang="2700006" scaled="0"/>
                </a:grad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100" b="1" dirty="0">
                      <a:solidFill>
                        <a:srgbClr val="666666"/>
                      </a:solidFill>
                    </a:rPr>
                    <a:t>Encoder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b="1" dirty="0">
                      <a:solidFill>
                        <a:srgbClr val="666666"/>
                      </a:solidFill>
                    </a:rPr>
                    <a:t>Distillation Loss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𝑒𝑛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666666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Google Shape;356;p22">
                  <a:extLst>
                    <a:ext uri="{FF2B5EF4-FFF2-40B4-BE49-F238E27FC236}">
                      <a16:creationId xmlns:a16="http://schemas.microsoft.com/office/drawing/2014/main" id="{AC0942C3-2C52-960B-E09A-6F9CCFD12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796" y="3264615"/>
                  <a:ext cx="1333883" cy="629110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1AE18ECC-9117-1F51-106C-372642FC9BA1}"/>
                    </a:ext>
                  </a:extLst>
                </p:cNvPr>
                <p:cNvSpPr txBox="1"/>
                <p:nvPr/>
              </p:nvSpPr>
              <p:spPr>
                <a:xfrm>
                  <a:off x="5535520" y="2509117"/>
                  <a:ext cx="10112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100" b="1" dirty="0"/>
                    <a:t>Latent Variable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1AE18ECC-9117-1F51-106C-372642FC9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520" y="2509117"/>
                  <a:ext cx="1011260" cy="430887"/>
                </a:xfrm>
                <a:prstGeom prst="rect">
                  <a:avLst/>
                </a:prstGeom>
                <a:blipFill>
                  <a:blip r:embed="rId6"/>
                  <a:stretch>
                    <a:fillRect t="-1429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39DEF045-0C8F-3A93-4142-5C3C72751A4D}"/>
                    </a:ext>
                  </a:extLst>
                </p:cNvPr>
                <p:cNvSpPr txBox="1"/>
                <p:nvPr/>
              </p:nvSpPr>
              <p:spPr>
                <a:xfrm>
                  <a:off x="5535520" y="4104645"/>
                  <a:ext cx="10112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100" b="1" dirty="0"/>
                    <a:t>Latent Variable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39DEF045-0C8F-3A93-4142-5C3C72751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520" y="4104645"/>
                  <a:ext cx="1011260" cy="430887"/>
                </a:xfrm>
                <a:prstGeom prst="rect">
                  <a:avLst/>
                </a:prstGeom>
                <a:blipFill>
                  <a:blip r:embed="rId7"/>
                  <a:stretch>
                    <a:fillRect t="-1408" b="-84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Google Shape;379;p22">
              <a:extLst>
                <a:ext uri="{FF2B5EF4-FFF2-40B4-BE49-F238E27FC236}">
                  <a16:creationId xmlns:a16="http://schemas.microsoft.com/office/drawing/2014/main" id="{CD75C069-BE40-2DAF-8247-8BFC82BEC2C5}"/>
                </a:ext>
              </a:extLst>
            </p:cNvPr>
            <p:cNvSpPr/>
            <p:nvPr/>
          </p:nvSpPr>
          <p:spPr>
            <a:xfrm>
              <a:off x="2223195" y="3303402"/>
              <a:ext cx="1003272" cy="541204"/>
            </a:xfrm>
            <a:prstGeom prst="roundRect">
              <a:avLst>
                <a:gd name="adj" fmla="val 28518"/>
              </a:avLst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666666"/>
                  </a:solidFill>
                </a:rPr>
                <a:t>Crash </a:t>
              </a:r>
              <a:r>
                <a:rPr lang="en-US" altLang="zh-CN" sz="1100" b="1" dirty="0">
                  <a:solidFill>
                    <a:srgbClr val="666666"/>
                  </a:solidFill>
                </a:rPr>
                <a:t>Data</a:t>
              </a:r>
              <a:endParaRPr sz="1100" b="1" dirty="0">
                <a:solidFill>
                  <a:srgbClr val="666666"/>
                </a:solidFill>
              </a:endParaRPr>
            </a:p>
          </p:txBody>
        </p:sp>
        <p:sp>
          <p:nvSpPr>
            <p:cNvPr id="99" name="Google Shape;379;p22">
              <a:extLst>
                <a:ext uri="{FF2B5EF4-FFF2-40B4-BE49-F238E27FC236}">
                  <a16:creationId xmlns:a16="http://schemas.microsoft.com/office/drawing/2014/main" id="{7BCAE6E6-E6B1-62B5-6928-7A25E429EB3F}"/>
                </a:ext>
              </a:extLst>
            </p:cNvPr>
            <p:cNvSpPr/>
            <p:nvPr/>
          </p:nvSpPr>
          <p:spPr>
            <a:xfrm>
              <a:off x="888967" y="3304444"/>
              <a:ext cx="889485" cy="541204"/>
            </a:xfrm>
            <a:prstGeom prst="roundRect">
              <a:avLst>
                <a:gd name="adj" fmla="val 28518"/>
              </a:avLst>
            </a:prstGeom>
            <a:gradFill>
              <a:gsLst>
                <a:gs pos="100000">
                  <a:schemeClr val="accent2">
                    <a:lumMod val="40000"/>
                    <a:lumOff val="6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666666"/>
                  </a:solidFill>
                </a:rPr>
                <a:t>Vehicle Variables</a:t>
              </a:r>
              <a:endParaRPr sz="1100" b="1" dirty="0">
                <a:solidFill>
                  <a:srgbClr val="666666"/>
                </a:solidFill>
              </a:endParaRPr>
            </a:p>
          </p:txBody>
        </p:sp>
        <p:cxnSp>
          <p:nvCxnSpPr>
            <p:cNvPr id="100" name="Google Shape;395;p22">
              <a:extLst>
                <a:ext uri="{FF2B5EF4-FFF2-40B4-BE49-F238E27FC236}">
                  <a16:creationId xmlns:a16="http://schemas.microsoft.com/office/drawing/2014/main" id="{A0274DCC-B75B-F4B6-81B7-62D76A881D37}"/>
                </a:ext>
              </a:extLst>
            </p:cNvPr>
            <p:cNvCxnSpPr>
              <a:cxnSpLocks/>
              <a:stCxn id="98" idx="1"/>
              <a:endCxn id="99" idx="3"/>
            </p:cNvCxnSpPr>
            <p:nvPr/>
          </p:nvCxnSpPr>
          <p:spPr>
            <a:xfrm flipH="1">
              <a:off x="1778452" y="3574004"/>
              <a:ext cx="444743" cy="1042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" name="Google Shape;395;p22">
              <a:extLst>
                <a:ext uri="{FF2B5EF4-FFF2-40B4-BE49-F238E27FC236}">
                  <a16:creationId xmlns:a16="http://schemas.microsoft.com/office/drawing/2014/main" id="{A6FB2CA1-4C5D-1E52-D324-6828C7E656D7}"/>
                </a:ext>
              </a:extLst>
            </p:cNvPr>
            <p:cNvCxnSpPr>
              <a:cxnSpLocks/>
              <a:stCxn id="99" idx="0"/>
              <a:endCxn id="5" idx="2"/>
            </p:cNvCxnSpPr>
            <p:nvPr/>
          </p:nvCxnSpPr>
          <p:spPr>
            <a:xfrm flipV="1">
              <a:off x="1333710" y="2249893"/>
              <a:ext cx="274380" cy="1054551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" name="Google Shape;395;p22">
              <a:extLst>
                <a:ext uri="{FF2B5EF4-FFF2-40B4-BE49-F238E27FC236}">
                  <a16:creationId xmlns:a16="http://schemas.microsoft.com/office/drawing/2014/main" id="{FBE4433C-ED2F-D714-AEFF-F4EE1F7CBB88}"/>
                </a:ext>
              </a:extLst>
            </p:cNvPr>
            <p:cNvCxnSpPr>
              <a:cxnSpLocks/>
              <a:stCxn id="99" idx="2"/>
              <a:endCxn id="4" idx="0"/>
            </p:cNvCxnSpPr>
            <p:nvPr/>
          </p:nvCxnSpPr>
          <p:spPr>
            <a:xfrm>
              <a:off x="1333710" y="3845648"/>
              <a:ext cx="274381" cy="1045288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1" name="Google Shape;379;p22">
              <a:extLst>
                <a:ext uri="{FF2B5EF4-FFF2-40B4-BE49-F238E27FC236}">
                  <a16:creationId xmlns:a16="http://schemas.microsoft.com/office/drawing/2014/main" id="{5341F9E2-DE64-96E5-1733-C3284669E961}"/>
                </a:ext>
              </a:extLst>
            </p:cNvPr>
            <p:cNvSpPr/>
            <p:nvPr/>
          </p:nvSpPr>
          <p:spPr>
            <a:xfrm>
              <a:off x="3644927" y="3303402"/>
              <a:ext cx="1003272" cy="541204"/>
            </a:xfrm>
            <a:prstGeom prst="roundRect">
              <a:avLst>
                <a:gd name="adj" fmla="val 28518"/>
              </a:avLst>
            </a:prstGeom>
            <a:gradFill>
              <a:gsLst>
                <a:gs pos="0">
                  <a:srgbClr val="E494CB"/>
                </a:gs>
                <a:gs pos="100000">
                  <a:srgbClr val="BED5EC">
                    <a:alpha val="16471"/>
                  </a:srgb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666666"/>
                  </a:solidFill>
                </a:rPr>
                <a:t>Occupant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666666"/>
                  </a:solidFill>
                </a:rPr>
                <a:t>&amp; Restraint Variables</a:t>
              </a:r>
              <a:endParaRPr sz="1100" b="1" dirty="0">
                <a:solidFill>
                  <a:srgbClr val="666666"/>
                </a:solidFill>
              </a:endParaRPr>
            </a:p>
          </p:txBody>
        </p:sp>
        <p:sp>
          <p:nvSpPr>
            <p:cNvPr id="120" name="Google Shape;357;p22">
              <a:extLst>
                <a:ext uri="{FF2B5EF4-FFF2-40B4-BE49-F238E27FC236}">
                  <a16:creationId xmlns:a16="http://schemas.microsoft.com/office/drawing/2014/main" id="{67995BC3-8E3A-B319-66BE-B9A66C084FD0}"/>
                </a:ext>
              </a:extLst>
            </p:cNvPr>
            <p:cNvSpPr/>
            <p:nvPr/>
          </p:nvSpPr>
          <p:spPr>
            <a:xfrm>
              <a:off x="3628361" y="2732089"/>
              <a:ext cx="1033875" cy="342456"/>
            </a:xfrm>
            <a:prstGeom prst="roundRect">
              <a:avLst>
                <a:gd name="adj" fmla="val 28518"/>
              </a:avLst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666666"/>
                  </a:solidFill>
                </a:rPr>
                <a:t>Embedding</a:t>
              </a:r>
              <a:endParaRPr sz="1100" dirty="0">
                <a:solidFill>
                  <a:srgbClr val="666666"/>
                </a:solidFill>
              </a:endParaRPr>
            </a:p>
          </p:txBody>
        </p:sp>
        <p:sp>
          <p:nvSpPr>
            <p:cNvPr id="121" name="Google Shape;357;p22">
              <a:extLst>
                <a:ext uri="{FF2B5EF4-FFF2-40B4-BE49-F238E27FC236}">
                  <a16:creationId xmlns:a16="http://schemas.microsoft.com/office/drawing/2014/main" id="{8E64C79F-6E4D-4879-A386-B0C5F4D7EEF6}"/>
                </a:ext>
              </a:extLst>
            </p:cNvPr>
            <p:cNvSpPr/>
            <p:nvPr/>
          </p:nvSpPr>
          <p:spPr>
            <a:xfrm>
              <a:off x="3628361" y="4036832"/>
              <a:ext cx="1033875" cy="342456"/>
            </a:xfrm>
            <a:prstGeom prst="roundRect">
              <a:avLst>
                <a:gd name="adj" fmla="val 28518"/>
              </a:avLst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666666"/>
                  </a:solidFill>
                </a:rPr>
                <a:t>Embedding</a:t>
              </a:r>
              <a:endParaRPr sz="1100" dirty="0">
                <a:solidFill>
                  <a:srgbClr val="666666"/>
                </a:solidFill>
              </a:endParaRPr>
            </a:p>
          </p:txBody>
        </p:sp>
        <p:cxnSp>
          <p:nvCxnSpPr>
            <p:cNvPr id="122" name="Google Shape;395;p22">
              <a:extLst>
                <a:ext uri="{FF2B5EF4-FFF2-40B4-BE49-F238E27FC236}">
                  <a16:creationId xmlns:a16="http://schemas.microsoft.com/office/drawing/2014/main" id="{2880907E-8A3D-48CB-5927-1F6BFA60CED3}"/>
                </a:ext>
              </a:extLst>
            </p:cNvPr>
            <p:cNvCxnSpPr>
              <a:cxnSpLocks/>
              <a:stCxn id="98" idx="3"/>
              <a:endCxn id="111" idx="1"/>
            </p:cNvCxnSpPr>
            <p:nvPr/>
          </p:nvCxnSpPr>
          <p:spPr>
            <a:xfrm>
              <a:off x="3226467" y="3574004"/>
              <a:ext cx="41846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" name="Google Shape;395;p22">
              <a:extLst>
                <a:ext uri="{FF2B5EF4-FFF2-40B4-BE49-F238E27FC236}">
                  <a16:creationId xmlns:a16="http://schemas.microsoft.com/office/drawing/2014/main" id="{BBD17D1D-54C9-46FA-FB14-2F94BF29666C}"/>
                </a:ext>
              </a:extLst>
            </p:cNvPr>
            <p:cNvCxnSpPr>
              <a:cxnSpLocks/>
              <a:stCxn id="111" idx="2"/>
              <a:endCxn id="121" idx="0"/>
            </p:cNvCxnSpPr>
            <p:nvPr/>
          </p:nvCxnSpPr>
          <p:spPr>
            <a:xfrm flipH="1">
              <a:off x="4145299" y="3844606"/>
              <a:ext cx="1264" cy="192226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7" name="Google Shape;395;p22">
              <a:extLst>
                <a:ext uri="{FF2B5EF4-FFF2-40B4-BE49-F238E27FC236}">
                  <a16:creationId xmlns:a16="http://schemas.microsoft.com/office/drawing/2014/main" id="{FEBB100E-65A8-7C5C-4A15-63A004A11A32}"/>
                </a:ext>
              </a:extLst>
            </p:cNvPr>
            <p:cNvCxnSpPr>
              <a:cxnSpLocks/>
              <a:stCxn id="111" idx="0"/>
              <a:endCxn id="120" idx="2"/>
            </p:cNvCxnSpPr>
            <p:nvPr/>
          </p:nvCxnSpPr>
          <p:spPr>
            <a:xfrm flipH="1" flipV="1">
              <a:off x="4145299" y="3074545"/>
              <a:ext cx="1264" cy="228857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" name="Google Shape;395;p22">
              <a:extLst>
                <a:ext uri="{FF2B5EF4-FFF2-40B4-BE49-F238E27FC236}">
                  <a16:creationId xmlns:a16="http://schemas.microsoft.com/office/drawing/2014/main" id="{C13805D7-34B2-5368-1449-F1B749754FF6}"/>
                </a:ext>
              </a:extLst>
            </p:cNvPr>
            <p:cNvCxnSpPr>
              <a:cxnSpLocks/>
              <a:stCxn id="121" idx="2"/>
              <a:endCxn id="52" idx="1"/>
            </p:cNvCxnSpPr>
            <p:nvPr/>
          </p:nvCxnSpPr>
          <p:spPr>
            <a:xfrm>
              <a:off x="4145299" y="4379288"/>
              <a:ext cx="1963907" cy="729599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" name="Google Shape;395;p22">
              <a:extLst>
                <a:ext uri="{FF2B5EF4-FFF2-40B4-BE49-F238E27FC236}">
                  <a16:creationId xmlns:a16="http://schemas.microsoft.com/office/drawing/2014/main" id="{FEFAB873-A01F-0EA8-1EF2-BDE719C1EC6D}"/>
                </a:ext>
              </a:extLst>
            </p:cNvPr>
            <p:cNvCxnSpPr>
              <a:cxnSpLocks/>
              <a:stCxn id="120" idx="0"/>
              <a:endCxn id="51" idx="1"/>
            </p:cNvCxnSpPr>
            <p:nvPr/>
          </p:nvCxnSpPr>
          <p:spPr>
            <a:xfrm flipV="1">
              <a:off x="4145299" y="2030772"/>
              <a:ext cx="1950701" cy="701317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2" name="Google Shape;358;p22">
              <a:extLst>
                <a:ext uri="{FF2B5EF4-FFF2-40B4-BE49-F238E27FC236}">
                  <a16:creationId xmlns:a16="http://schemas.microsoft.com/office/drawing/2014/main" id="{DE8D8A05-9EDB-EF08-C738-B2913AADAE55}"/>
                </a:ext>
              </a:extLst>
            </p:cNvPr>
            <p:cNvSpPr/>
            <p:nvPr/>
          </p:nvSpPr>
          <p:spPr>
            <a:xfrm>
              <a:off x="10056376" y="1812821"/>
              <a:ext cx="823291" cy="435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solidFill>
                    <a:srgbClr val="666666"/>
                  </a:solidFill>
                </a:rPr>
                <a:t>Outputs</a:t>
              </a:r>
              <a:endParaRPr sz="1100" b="1" dirty="0">
                <a:solidFill>
                  <a:srgbClr val="666666"/>
                </a:solidFill>
              </a:endParaRPr>
            </a:p>
          </p:txBody>
        </p:sp>
        <p:sp>
          <p:nvSpPr>
            <p:cNvPr id="183" name="Google Shape;358;p22">
              <a:extLst>
                <a:ext uri="{FF2B5EF4-FFF2-40B4-BE49-F238E27FC236}">
                  <a16:creationId xmlns:a16="http://schemas.microsoft.com/office/drawing/2014/main" id="{224B6F87-E834-7F30-0207-F2E65A1B4258}"/>
                </a:ext>
              </a:extLst>
            </p:cNvPr>
            <p:cNvSpPr/>
            <p:nvPr/>
          </p:nvSpPr>
          <p:spPr>
            <a:xfrm>
              <a:off x="10056375" y="4899287"/>
              <a:ext cx="823292" cy="435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70C0"/>
                </a:gs>
                <a:gs pos="100000">
                  <a:schemeClr val="accent5">
                    <a:lumMod val="60000"/>
                    <a:lumOff val="40000"/>
                  </a:schemeClr>
                </a:gs>
                <a:gs pos="0">
                  <a:schemeClr val="accent3">
                    <a:lumMod val="40000"/>
                    <a:lumOff val="60000"/>
                  </a:scheme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666666"/>
                  </a:solidFill>
                </a:rPr>
                <a:t>Outputs</a:t>
              </a:r>
              <a:endParaRPr sz="1100" b="1" dirty="0">
                <a:solidFill>
                  <a:srgbClr val="666666"/>
                </a:solidFill>
              </a:endParaRPr>
            </a:p>
          </p:txBody>
        </p:sp>
        <p:sp>
          <p:nvSpPr>
            <p:cNvPr id="185" name="Google Shape;379;p22">
              <a:extLst>
                <a:ext uri="{FF2B5EF4-FFF2-40B4-BE49-F238E27FC236}">
                  <a16:creationId xmlns:a16="http://schemas.microsoft.com/office/drawing/2014/main" id="{A6330339-5E80-71CA-A91B-06B939BB8D38}"/>
                </a:ext>
              </a:extLst>
            </p:cNvPr>
            <p:cNvSpPr/>
            <p:nvPr/>
          </p:nvSpPr>
          <p:spPr>
            <a:xfrm>
              <a:off x="9828143" y="3303402"/>
              <a:ext cx="1279755" cy="541204"/>
            </a:xfrm>
            <a:prstGeom prst="roundRect">
              <a:avLst>
                <a:gd name="adj" fmla="val 28518"/>
              </a:avLst>
            </a:prstGeom>
            <a:gradFill>
              <a:gsLst>
                <a:gs pos="53000">
                  <a:schemeClr val="accent3">
                    <a:lumMod val="40000"/>
                    <a:lumOff val="6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666666"/>
                  </a:solidFill>
                </a:rPr>
                <a:t>Ground-truth</a:t>
              </a:r>
              <a:endParaRPr sz="1100" b="1" dirty="0">
                <a:solidFill>
                  <a:srgbClr val="66666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Google Shape;356;p22">
                  <a:extLst>
                    <a:ext uri="{FF2B5EF4-FFF2-40B4-BE49-F238E27FC236}">
                      <a16:creationId xmlns:a16="http://schemas.microsoft.com/office/drawing/2014/main" id="{F911C295-7AAD-122D-E789-EA645504AEB6}"/>
                    </a:ext>
                  </a:extLst>
                </p:cNvPr>
                <p:cNvSpPr/>
                <p:nvPr/>
              </p:nvSpPr>
              <p:spPr>
                <a:xfrm>
                  <a:off x="9801078" y="4073326"/>
                  <a:ext cx="1333883" cy="62911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DAC2EC"/>
                    </a:gs>
                    <a:gs pos="100000">
                      <a:srgbClr val="F0A4EE"/>
                    </a:gs>
                  </a:gsLst>
                  <a:lin ang="2700006" scaled="0"/>
                </a:grad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100" b="1" dirty="0">
                      <a:solidFill>
                        <a:srgbClr val="666666"/>
                      </a:solidFill>
                    </a:rPr>
                    <a:t>Prediction </a:t>
                  </a:r>
                  <a:r>
                    <a:rPr lang="en-US" sz="1100" b="1" dirty="0">
                      <a:solidFill>
                        <a:srgbClr val="666666"/>
                      </a:solidFill>
                    </a:rPr>
                    <a:t>Loss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666666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Google Shape;356;p22">
                  <a:extLst>
                    <a:ext uri="{FF2B5EF4-FFF2-40B4-BE49-F238E27FC236}">
                      <a16:creationId xmlns:a16="http://schemas.microsoft.com/office/drawing/2014/main" id="{F911C295-7AAD-122D-E789-EA645504AE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1078" y="4073326"/>
                  <a:ext cx="1333883" cy="629110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8"/>
                  <a:stretch>
                    <a:fillRect/>
                  </a:stretch>
                </a:blip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Google Shape;395;p22">
              <a:extLst>
                <a:ext uri="{FF2B5EF4-FFF2-40B4-BE49-F238E27FC236}">
                  <a16:creationId xmlns:a16="http://schemas.microsoft.com/office/drawing/2014/main" id="{C1B50BB6-1CEF-7487-AD4D-32DB679C1306}"/>
                </a:ext>
              </a:extLst>
            </p:cNvPr>
            <p:cNvCxnSpPr>
              <a:cxnSpLocks/>
              <a:stCxn id="53" idx="3"/>
              <a:endCxn id="182" idx="1"/>
            </p:cNvCxnSpPr>
            <p:nvPr/>
          </p:nvCxnSpPr>
          <p:spPr>
            <a:xfrm flipV="1">
              <a:off x="9572011" y="2030771"/>
              <a:ext cx="484365" cy="1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" name="Google Shape;395;p22">
              <a:extLst>
                <a:ext uri="{FF2B5EF4-FFF2-40B4-BE49-F238E27FC236}">
                  <a16:creationId xmlns:a16="http://schemas.microsoft.com/office/drawing/2014/main" id="{AACA1854-DE35-4840-22A5-3AA6EC02837E}"/>
                </a:ext>
              </a:extLst>
            </p:cNvPr>
            <p:cNvCxnSpPr>
              <a:cxnSpLocks/>
              <a:stCxn id="55" idx="3"/>
              <a:endCxn id="183" idx="1"/>
            </p:cNvCxnSpPr>
            <p:nvPr/>
          </p:nvCxnSpPr>
          <p:spPr>
            <a:xfrm>
              <a:off x="9572011" y="5108887"/>
              <a:ext cx="484364" cy="835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3" name="Google Shape;395;p22">
              <a:extLst>
                <a:ext uri="{FF2B5EF4-FFF2-40B4-BE49-F238E27FC236}">
                  <a16:creationId xmlns:a16="http://schemas.microsoft.com/office/drawing/2014/main" id="{393E0AA4-0969-0438-EE44-2894B17E1981}"/>
                </a:ext>
              </a:extLst>
            </p:cNvPr>
            <p:cNvCxnSpPr>
              <a:cxnSpLocks/>
              <a:stCxn id="185" idx="2"/>
              <a:endCxn id="186" idx="0"/>
            </p:cNvCxnSpPr>
            <p:nvPr/>
          </p:nvCxnSpPr>
          <p:spPr>
            <a:xfrm flipH="1">
              <a:off x="10468020" y="3844606"/>
              <a:ext cx="1" cy="22872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6" name="Google Shape;395;p22">
              <a:extLst>
                <a:ext uri="{FF2B5EF4-FFF2-40B4-BE49-F238E27FC236}">
                  <a16:creationId xmlns:a16="http://schemas.microsoft.com/office/drawing/2014/main" id="{C4A68E18-1257-D39B-ADA3-DA0355457BF4}"/>
                </a:ext>
              </a:extLst>
            </p:cNvPr>
            <p:cNvCxnSpPr>
              <a:cxnSpLocks/>
              <a:stCxn id="183" idx="0"/>
              <a:endCxn id="186" idx="2"/>
            </p:cNvCxnSpPr>
            <p:nvPr/>
          </p:nvCxnSpPr>
          <p:spPr>
            <a:xfrm flipH="1" flipV="1">
              <a:off x="10468020" y="4702436"/>
              <a:ext cx="1" cy="196851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5AD78F31-1D8C-0B43-C6E9-DC4EBE1CA98F}"/>
                </a:ext>
              </a:extLst>
            </p:cNvPr>
            <p:cNvSpPr/>
            <p:nvPr/>
          </p:nvSpPr>
          <p:spPr>
            <a:xfrm>
              <a:off x="4880619" y="2468935"/>
              <a:ext cx="3840833" cy="2210137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221894B6-7120-5F2A-7A86-6A5E5BE1E49F}"/>
                </a:ext>
              </a:extLst>
            </p:cNvPr>
            <p:cNvSpPr txBox="1"/>
            <p:nvPr/>
          </p:nvSpPr>
          <p:spPr>
            <a:xfrm>
              <a:off x="8699348" y="3282570"/>
              <a:ext cx="11068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6"/>
                  </a:solidFill>
                </a:rPr>
                <a:t>Knowledge</a:t>
              </a:r>
            </a:p>
            <a:p>
              <a:pPr algn="ctr"/>
              <a:r>
                <a:rPr lang="en-US" altLang="zh-CN" sz="1400" b="1" dirty="0">
                  <a:solidFill>
                    <a:schemeClr val="accent6"/>
                  </a:solidFill>
                </a:rPr>
                <a:t>Distillation</a:t>
              </a:r>
            </a:p>
            <a:p>
              <a:pPr algn="ctr"/>
              <a:r>
                <a:rPr lang="en-US" altLang="zh-CN" sz="1400" b="1" dirty="0">
                  <a:solidFill>
                    <a:schemeClr val="accent6"/>
                  </a:solidFill>
                </a:rPr>
                <a:t>(KD)</a:t>
              </a:r>
              <a:endParaRPr lang="zh-CN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207" name="矩形: 圆角 206">
              <a:extLst>
                <a:ext uri="{FF2B5EF4-FFF2-40B4-BE49-F238E27FC236}">
                  <a16:creationId xmlns:a16="http://schemas.microsoft.com/office/drawing/2014/main" id="{31E69215-B307-F335-51BD-C9CDFDF03BC2}"/>
                </a:ext>
              </a:extLst>
            </p:cNvPr>
            <p:cNvSpPr/>
            <p:nvPr/>
          </p:nvSpPr>
          <p:spPr>
            <a:xfrm>
              <a:off x="801673" y="934004"/>
              <a:ext cx="10543659" cy="2224958"/>
            </a:xfrm>
            <a:prstGeom prst="round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14D1F13A-5E21-2D36-17EE-104A9FDA5657}"/>
                </a:ext>
              </a:extLst>
            </p:cNvPr>
            <p:cNvSpPr txBox="1"/>
            <p:nvPr/>
          </p:nvSpPr>
          <p:spPr>
            <a:xfrm>
              <a:off x="8477536" y="1039723"/>
              <a:ext cx="17942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2"/>
                  </a:solidFill>
                </a:rPr>
                <a:t>Post-Crash </a:t>
              </a:r>
            </a:p>
            <a:p>
              <a:pPr algn="ctr"/>
              <a:r>
                <a:rPr lang="en-US" altLang="zh-CN" sz="1400" b="1" dirty="0">
                  <a:solidFill>
                    <a:schemeClr val="accent2"/>
                  </a:solidFill>
                </a:rPr>
                <a:t>Teacher Model</a:t>
              </a:r>
              <a:endParaRPr lang="zh-CN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C20A2A82-86F7-31C8-9D95-EF9C0FDAB9D3}"/>
                </a:ext>
              </a:extLst>
            </p:cNvPr>
            <p:cNvSpPr/>
            <p:nvPr/>
          </p:nvSpPr>
          <p:spPr>
            <a:xfrm>
              <a:off x="801672" y="3999814"/>
              <a:ext cx="10543659" cy="2224958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278536C0-1702-E800-A7E1-45AB1D80CAE3}"/>
                </a:ext>
              </a:extLst>
            </p:cNvPr>
            <p:cNvSpPr txBox="1"/>
            <p:nvPr/>
          </p:nvSpPr>
          <p:spPr>
            <a:xfrm>
              <a:off x="8477536" y="5568283"/>
              <a:ext cx="17942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1"/>
                  </a:solidFill>
                </a:rPr>
                <a:t>Pre-Crash </a:t>
              </a:r>
            </a:p>
            <a:p>
              <a:pPr algn="ctr"/>
              <a:r>
                <a:rPr lang="en-US" altLang="zh-CN" sz="1400" b="1" dirty="0">
                  <a:solidFill>
                    <a:schemeClr val="accent1"/>
                  </a:solidFill>
                </a:rPr>
                <a:t>Student Model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94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4D8EC-49F5-E226-2693-E0866B5D1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379;p22">
            <a:extLst>
              <a:ext uri="{FF2B5EF4-FFF2-40B4-BE49-F238E27FC236}">
                <a16:creationId xmlns:a16="http://schemas.microsoft.com/office/drawing/2014/main" id="{93CB9809-BD6C-4778-BE65-CCA0503FF7C1}"/>
              </a:ext>
            </a:extLst>
          </p:cNvPr>
          <p:cNvSpPr/>
          <p:nvPr/>
        </p:nvSpPr>
        <p:spPr>
          <a:xfrm>
            <a:off x="667605" y="4239385"/>
            <a:ext cx="889485" cy="541204"/>
          </a:xfrm>
          <a:prstGeom prst="roundRect">
            <a:avLst>
              <a:gd name="adj" fmla="val 28518"/>
            </a:avLst>
          </a:prstGeom>
          <a:gradFill>
            <a:gsLst>
              <a:gs pos="100000">
                <a:schemeClr val="accent2">
                  <a:lumMod val="40000"/>
                  <a:lumOff val="60000"/>
                </a:schemeClr>
              </a:gs>
              <a:gs pos="0">
                <a:schemeClr val="accent5">
                  <a:lumMod val="40000"/>
                  <a:lumOff val="60000"/>
                </a:scheme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1" dirty="0"/>
              <a:t>离散特征</a:t>
            </a:r>
            <a:endParaRPr sz="1200" b="1" dirty="0"/>
          </a:p>
        </p:txBody>
      </p:sp>
      <p:sp>
        <p:nvSpPr>
          <p:cNvPr id="72" name="Google Shape;357;p22">
            <a:extLst>
              <a:ext uri="{FF2B5EF4-FFF2-40B4-BE49-F238E27FC236}">
                <a16:creationId xmlns:a16="http://schemas.microsoft.com/office/drawing/2014/main" id="{268869CF-871A-4278-BAF2-29DE9C6C1846}"/>
              </a:ext>
            </a:extLst>
          </p:cNvPr>
          <p:cNvSpPr/>
          <p:nvPr/>
        </p:nvSpPr>
        <p:spPr>
          <a:xfrm rot="16200000">
            <a:off x="1413795" y="4336638"/>
            <a:ext cx="1276547" cy="342456"/>
          </a:xfrm>
          <a:prstGeom prst="roundRect">
            <a:avLst>
              <a:gd name="adj" fmla="val 28518"/>
            </a:avLst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Embedding</a:t>
            </a:r>
            <a:endParaRPr sz="1400" b="1" dirty="0"/>
          </a:p>
        </p:txBody>
      </p:sp>
      <p:sp>
        <p:nvSpPr>
          <p:cNvPr id="73" name="Google Shape;379;p22">
            <a:extLst>
              <a:ext uri="{FF2B5EF4-FFF2-40B4-BE49-F238E27FC236}">
                <a16:creationId xmlns:a16="http://schemas.microsoft.com/office/drawing/2014/main" id="{FBB611BB-C7A8-479F-857D-CDAF0E9506F2}"/>
              </a:ext>
            </a:extLst>
          </p:cNvPr>
          <p:cNvSpPr/>
          <p:nvPr/>
        </p:nvSpPr>
        <p:spPr>
          <a:xfrm>
            <a:off x="646503" y="3179512"/>
            <a:ext cx="889485" cy="541204"/>
          </a:xfrm>
          <a:prstGeom prst="roundRect">
            <a:avLst>
              <a:gd name="adj" fmla="val 28518"/>
            </a:avLst>
          </a:prstGeom>
          <a:gradFill>
            <a:gsLst>
              <a:gs pos="100000">
                <a:schemeClr val="accent2">
                  <a:lumMod val="40000"/>
                  <a:lumOff val="60000"/>
                </a:schemeClr>
              </a:gs>
              <a:gs pos="0">
                <a:schemeClr val="accent5">
                  <a:lumMod val="40000"/>
                  <a:lumOff val="60000"/>
                </a:scheme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1" dirty="0"/>
              <a:t>连续特征</a:t>
            </a:r>
            <a:endParaRPr sz="1200" b="1" dirty="0"/>
          </a:p>
        </p:txBody>
      </p:sp>
      <p:sp>
        <p:nvSpPr>
          <p:cNvPr id="74" name="Google Shape;379;p22">
            <a:extLst>
              <a:ext uri="{FF2B5EF4-FFF2-40B4-BE49-F238E27FC236}">
                <a16:creationId xmlns:a16="http://schemas.microsoft.com/office/drawing/2014/main" id="{29C0F552-DCCD-4D87-B870-9D10954EE9F7}"/>
              </a:ext>
            </a:extLst>
          </p:cNvPr>
          <p:cNvSpPr/>
          <p:nvPr/>
        </p:nvSpPr>
        <p:spPr>
          <a:xfrm>
            <a:off x="646502" y="2196478"/>
            <a:ext cx="889485" cy="541204"/>
          </a:xfrm>
          <a:prstGeom prst="roundRect">
            <a:avLst>
              <a:gd name="adj" fmla="val 28518"/>
            </a:avLst>
          </a:prstGeom>
          <a:gradFill>
            <a:gsLst>
              <a:gs pos="100000">
                <a:schemeClr val="accent2">
                  <a:lumMod val="40000"/>
                  <a:lumOff val="60000"/>
                </a:schemeClr>
              </a:gs>
              <a:gs pos="0">
                <a:schemeClr val="accent5">
                  <a:lumMod val="40000"/>
                  <a:lumOff val="60000"/>
                </a:scheme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1" dirty="0"/>
              <a:t>曲线特征</a:t>
            </a:r>
            <a:endParaRPr sz="1200" b="1" dirty="0"/>
          </a:p>
        </p:txBody>
      </p:sp>
      <p:cxnSp>
        <p:nvCxnSpPr>
          <p:cNvPr id="76" name="Google Shape;395;p22">
            <a:extLst>
              <a:ext uri="{FF2B5EF4-FFF2-40B4-BE49-F238E27FC236}">
                <a16:creationId xmlns:a16="http://schemas.microsoft.com/office/drawing/2014/main" id="{DA663498-B67C-4F84-8EA3-16A8A0C633A4}"/>
              </a:ext>
            </a:extLst>
          </p:cNvPr>
          <p:cNvCxnSpPr>
            <a:cxnSpLocks/>
            <a:stCxn id="71" idx="3"/>
            <a:endCxn id="72" idx="0"/>
          </p:cNvCxnSpPr>
          <p:nvPr/>
        </p:nvCxnSpPr>
        <p:spPr>
          <a:xfrm flipV="1">
            <a:off x="1557090" y="4507866"/>
            <a:ext cx="323750" cy="2121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395;p22">
            <a:extLst>
              <a:ext uri="{FF2B5EF4-FFF2-40B4-BE49-F238E27FC236}">
                <a16:creationId xmlns:a16="http://schemas.microsoft.com/office/drawing/2014/main" id="{7DFD291F-4D0A-43D6-A752-082A2D402448}"/>
              </a:ext>
            </a:extLst>
          </p:cNvPr>
          <p:cNvCxnSpPr>
            <a:cxnSpLocks/>
            <a:stCxn id="73" idx="3"/>
            <a:endCxn id="82" idx="0"/>
          </p:cNvCxnSpPr>
          <p:nvPr/>
        </p:nvCxnSpPr>
        <p:spPr>
          <a:xfrm>
            <a:off x="1535988" y="3450114"/>
            <a:ext cx="1355962" cy="838958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357;p22">
            <a:extLst>
              <a:ext uri="{FF2B5EF4-FFF2-40B4-BE49-F238E27FC236}">
                <a16:creationId xmlns:a16="http://schemas.microsoft.com/office/drawing/2014/main" id="{20505CFE-DF60-45B1-BDAA-7C9539B6AF95}"/>
              </a:ext>
            </a:extLst>
          </p:cNvPr>
          <p:cNvSpPr/>
          <p:nvPr/>
        </p:nvSpPr>
        <p:spPr>
          <a:xfrm>
            <a:off x="2617927" y="4289072"/>
            <a:ext cx="548046" cy="441830"/>
          </a:xfrm>
          <a:prstGeom prst="roundRect">
            <a:avLst>
              <a:gd name="adj" fmla="val 28518"/>
            </a:avLst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/>
              <a:t>cat</a:t>
            </a:r>
            <a:endParaRPr sz="1600" b="1" dirty="0"/>
          </a:p>
        </p:txBody>
      </p:sp>
      <p:cxnSp>
        <p:nvCxnSpPr>
          <p:cNvPr id="83" name="Google Shape;395;p22">
            <a:extLst>
              <a:ext uri="{FF2B5EF4-FFF2-40B4-BE49-F238E27FC236}">
                <a16:creationId xmlns:a16="http://schemas.microsoft.com/office/drawing/2014/main" id="{E6ED5AB9-237E-47AA-96E4-9B179B05F28D}"/>
              </a:ext>
            </a:extLst>
          </p:cNvPr>
          <p:cNvCxnSpPr>
            <a:cxnSpLocks/>
            <a:stCxn id="72" idx="2"/>
            <a:endCxn id="82" idx="1"/>
          </p:cNvCxnSpPr>
          <p:nvPr/>
        </p:nvCxnSpPr>
        <p:spPr>
          <a:xfrm>
            <a:off x="2223297" y="4507866"/>
            <a:ext cx="394630" cy="2121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395;p22">
            <a:extLst>
              <a:ext uri="{FF2B5EF4-FFF2-40B4-BE49-F238E27FC236}">
                <a16:creationId xmlns:a16="http://schemas.microsoft.com/office/drawing/2014/main" id="{E798303D-D17A-4CFE-B702-644FB1B957BA}"/>
              </a:ext>
            </a:extLst>
          </p:cNvPr>
          <p:cNvCxnSpPr>
            <a:cxnSpLocks/>
            <a:stCxn id="74" idx="3"/>
            <a:endCxn id="102" idx="1"/>
          </p:cNvCxnSpPr>
          <p:nvPr/>
        </p:nvCxnSpPr>
        <p:spPr>
          <a:xfrm>
            <a:off x="1535987" y="2467080"/>
            <a:ext cx="626308" cy="11433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357;p22">
            <a:extLst>
              <a:ext uri="{FF2B5EF4-FFF2-40B4-BE49-F238E27FC236}">
                <a16:creationId xmlns:a16="http://schemas.microsoft.com/office/drawing/2014/main" id="{21AD81D7-117B-4876-801F-50772F24629C}"/>
              </a:ext>
            </a:extLst>
          </p:cNvPr>
          <p:cNvSpPr/>
          <p:nvPr/>
        </p:nvSpPr>
        <p:spPr>
          <a:xfrm>
            <a:off x="2162295" y="2133147"/>
            <a:ext cx="1355961" cy="690732"/>
          </a:xfrm>
          <a:prstGeom prst="roundRect">
            <a:avLst>
              <a:gd name="adj" fmla="val 28518"/>
            </a:avLst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>
                <a:solidFill>
                  <a:srgbClr val="FF0000"/>
                </a:solidFill>
              </a:rPr>
              <a:t>TCN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最后一层为</a:t>
            </a:r>
            <a:r>
              <a:rPr lang="en-US" altLang="zh-CN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Linear)</a:t>
            </a:r>
            <a:endParaRPr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" name="Google Shape;395;p22">
            <a:extLst>
              <a:ext uri="{FF2B5EF4-FFF2-40B4-BE49-F238E27FC236}">
                <a16:creationId xmlns:a16="http://schemas.microsoft.com/office/drawing/2014/main" id="{FC341F19-4B34-4ADD-913A-00B4F03BAE15}"/>
              </a:ext>
            </a:extLst>
          </p:cNvPr>
          <p:cNvCxnSpPr>
            <a:cxnSpLocks/>
            <a:stCxn id="102" idx="3"/>
            <a:endCxn id="125" idx="0"/>
          </p:cNvCxnSpPr>
          <p:nvPr/>
        </p:nvCxnSpPr>
        <p:spPr>
          <a:xfrm>
            <a:off x="3518256" y="2478513"/>
            <a:ext cx="802532" cy="819665"/>
          </a:xfrm>
          <a:prstGeom prst="bentConnector2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395;p22">
            <a:extLst>
              <a:ext uri="{FF2B5EF4-FFF2-40B4-BE49-F238E27FC236}">
                <a16:creationId xmlns:a16="http://schemas.microsoft.com/office/drawing/2014/main" id="{05E7EE49-D902-4BE9-A67E-2D7A7E550D37}"/>
              </a:ext>
            </a:extLst>
          </p:cNvPr>
          <p:cNvCxnSpPr>
            <a:cxnSpLocks/>
            <a:stCxn id="82" idx="3"/>
            <a:endCxn id="113" idx="1"/>
          </p:cNvCxnSpPr>
          <p:nvPr/>
        </p:nvCxnSpPr>
        <p:spPr>
          <a:xfrm flipV="1">
            <a:off x="3165973" y="4507866"/>
            <a:ext cx="352283" cy="2121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" name="Google Shape;357;p22">
            <a:extLst>
              <a:ext uri="{FF2B5EF4-FFF2-40B4-BE49-F238E27FC236}">
                <a16:creationId xmlns:a16="http://schemas.microsoft.com/office/drawing/2014/main" id="{B24741AD-836D-4F14-B8B8-4587992651DF}"/>
              </a:ext>
            </a:extLst>
          </p:cNvPr>
          <p:cNvSpPr/>
          <p:nvPr/>
        </p:nvSpPr>
        <p:spPr>
          <a:xfrm>
            <a:off x="3518256" y="4162500"/>
            <a:ext cx="1605065" cy="690732"/>
          </a:xfrm>
          <a:prstGeom prst="roundRect">
            <a:avLst>
              <a:gd name="adj" fmla="val 28518"/>
            </a:avLst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 err="1">
                <a:solidFill>
                  <a:srgbClr val="FF0000"/>
                </a:solidFill>
              </a:rPr>
              <a:t>MLP_encoder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最后一层为</a:t>
            </a:r>
            <a:r>
              <a:rPr lang="en-US" altLang="zh-CN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Linear)</a:t>
            </a:r>
            <a:endParaRPr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Google Shape;357;p22">
            <a:extLst>
              <a:ext uri="{FF2B5EF4-FFF2-40B4-BE49-F238E27FC236}">
                <a16:creationId xmlns:a16="http://schemas.microsoft.com/office/drawing/2014/main" id="{B6026B02-D5C1-4AB9-82AE-E5A50890AECB}"/>
              </a:ext>
            </a:extLst>
          </p:cNvPr>
          <p:cNvSpPr/>
          <p:nvPr/>
        </p:nvSpPr>
        <p:spPr>
          <a:xfrm>
            <a:off x="4046765" y="3298178"/>
            <a:ext cx="548046" cy="441830"/>
          </a:xfrm>
          <a:prstGeom prst="roundRect">
            <a:avLst>
              <a:gd name="adj" fmla="val 28518"/>
            </a:avLst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/>
              <a:t>cat</a:t>
            </a:r>
            <a:endParaRPr sz="1600" b="1" dirty="0"/>
          </a:p>
        </p:txBody>
      </p:sp>
      <p:cxnSp>
        <p:nvCxnSpPr>
          <p:cNvPr id="129" name="Google Shape;395;p22">
            <a:extLst>
              <a:ext uri="{FF2B5EF4-FFF2-40B4-BE49-F238E27FC236}">
                <a16:creationId xmlns:a16="http://schemas.microsoft.com/office/drawing/2014/main" id="{779453B3-2D46-48BF-AA43-328C8FB47A4C}"/>
              </a:ext>
            </a:extLst>
          </p:cNvPr>
          <p:cNvCxnSpPr>
            <a:cxnSpLocks/>
            <a:stCxn id="113" idx="0"/>
            <a:endCxn id="125" idx="2"/>
          </p:cNvCxnSpPr>
          <p:nvPr/>
        </p:nvCxnSpPr>
        <p:spPr>
          <a:xfrm flipH="1" flipV="1">
            <a:off x="4320788" y="3740008"/>
            <a:ext cx="1" cy="422492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395;p22">
            <a:extLst>
              <a:ext uri="{FF2B5EF4-FFF2-40B4-BE49-F238E27FC236}">
                <a16:creationId xmlns:a16="http://schemas.microsoft.com/office/drawing/2014/main" id="{FB994BC6-26C4-4B8C-9AB3-859CFEAAD11B}"/>
              </a:ext>
            </a:extLst>
          </p:cNvPr>
          <p:cNvCxnSpPr>
            <a:cxnSpLocks/>
            <a:stCxn id="125" idx="3"/>
            <a:endCxn id="138" idx="1"/>
          </p:cNvCxnSpPr>
          <p:nvPr/>
        </p:nvCxnSpPr>
        <p:spPr>
          <a:xfrm>
            <a:off x="4594811" y="3519093"/>
            <a:ext cx="818760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" name="Google Shape;379;p22">
            <a:extLst>
              <a:ext uri="{FF2B5EF4-FFF2-40B4-BE49-F238E27FC236}">
                <a16:creationId xmlns:a16="http://schemas.microsoft.com/office/drawing/2014/main" id="{157EB4CB-D167-4718-A886-00499C1AEFC5}"/>
              </a:ext>
            </a:extLst>
          </p:cNvPr>
          <p:cNvSpPr/>
          <p:nvPr/>
        </p:nvSpPr>
        <p:spPr>
          <a:xfrm>
            <a:off x="5413571" y="3248491"/>
            <a:ext cx="889485" cy="541204"/>
          </a:xfrm>
          <a:prstGeom prst="roundRect">
            <a:avLst>
              <a:gd name="adj" fmla="val 28518"/>
            </a:avLst>
          </a:prstGeom>
          <a:gradFill>
            <a:gsLst>
              <a:gs pos="100000">
                <a:schemeClr val="accent2">
                  <a:lumMod val="40000"/>
                  <a:lumOff val="60000"/>
                </a:schemeClr>
              </a:gs>
              <a:gs pos="0">
                <a:schemeClr val="accent5">
                  <a:lumMod val="40000"/>
                  <a:lumOff val="60000"/>
                </a:scheme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/>
              <a:t>Encoder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1" dirty="0"/>
              <a:t>输出特征</a:t>
            </a:r>
            <a:endParaRPr sz="1200" b="1" dirty="0"/>
          </a:p>
        </p:txBody>
      </p:sp>
      <p:cxnSp>
        <p:nvCxnSpPr>
          <p:cNvPr id="144" name="Google Shape;395;p22">
            <a:extLst>
              <a:ext uri="{FF2B5EF4-FFF2-40B4-BE49-F238E27FC236}">
                <a16:creationId xmlns:a16="http://schemas.microsoft.com/office/drawing/2014/main" id="{4A58172D-A5DD-4A77-ABD0-CF28310C4231}"/>
              </a:ext>
            </a:extLst>
          </p:cNvPr>
          <p:cNvCxnSpPr>
            <a:cxnSpLocks/>
            <a:stCxn id="113" idx="1"/>
          </p:cNvCxnSpPr>
          <p:nvPr/>
        </p:nvCxnSpPr>
        <p:spPr>
          <a:xfrm rot="10800000" flipH="1" flipV="1">
            <a:off x="3518256" y="4507866"/>
            <a:ext cx="2340056" cy="747022"/>
          </a:xfrm>
          <a:prstGeom prst="bentConnector3">
            <a:avLst>
              <a:gd name="adj1" fmla="val -9769"/>
            </a:avLst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" name="Google Shape;357;p22">
            <a:extLst>
              <a:ext uri="{FF2B5EF4-FFF2-40B4-BE49-F238E27FC236}">
                <a16:creationId xmlns:a16="http://schemas.microsoft.com/office/drawing/2014/main" id="{BE958595-3194-4FBE-B3C1-5DE8D3D5CAA2}"/>
              </a:ext>
            </a:extLst>
          </p:cNvPr>
          <p:cNvSpPr/>
          <p:nvPr/>
        </p:nvSpPr>
        <p:spPr>
          <a:xfrm>
            <a:off x="5584290" y="4239385"/>
            <a:ext cx="548046" cy="441830"/>
          </a:xfrm>
          <a:prstGeom prst="roundRect">
            <a:avLst>
              <a:gd name="adj" fmla="val 28518"/>
            </a:avLst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/>
              <a:t>cat</a:t>
            </a:r>
            <a:endParaRPr sz="1600" b="1" dirty="0"/>
          </a:p>
        </p:txBody>
      </p:sp>
      <p:cxnSp>
        <p:nvCxnSpPr>
          <p:cNvPr id="154" name="Google Shape;395;p22">
            <a:extLst>
              <a:ext uri="{FF2B5EF4-FFF2-40B4-BE49-F238E27FC236}">
                <a16:creationId xmlns:a16="http://schemas.microsoft.com/office/drawing/2014/main" id="{3F275A91-348E-438C-A1FD-A2F4197FEFDC}"/>
              </a:ext>
            </a:extLst>
          </p:cNvPr>
          <p:cNvCxnSpPr>
            <a:cxnSpLocks/>
            <a:stCxn id="138" idx="2"/>
            <a:endCxn id="153" idx="0"/>
          </p:cNvCxnSpPr>
          <p:nvPr/>
        </p:nvCxnSpPr>
        <p:spPr>
          <a:xfrm flipH="1">
            <a:off x="5858313" y="3789695"/>
            <a:ext cx="1" cy="44969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395;p22">
            <a:extLst>
              <a:ext uri="{FF2B5EF4-FFF2-40B4-BE49-F238E27FC236}">
                <a16:creationId xmlns:a16="http://schemas.microsoft.com/office/drawing/2014/main" id="{7380E221-904E-4B62-A64E-ECF7BE35306C}"/>
              </a:ext>
            </a:extLst>
          </p:cNvPr>
          <p:cNvCxnSpPr>
            <a:cxnSpLocks/>
            <a:endCxn id="153" idx="2"/>
          </p:cNvCxnSpPr>
          <p:nvPr/>
        </p:nvCxnSpPr>
        <p:spPr>
          <a:xfrm flipV="1">
            <a:off x="5858313" y="4681215"/>
            <a:ext cx="0" cy="573674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357;p22">
            <a:extLst>
              <a:ext uri="{FF2B5EF4-FFF2-40B4-BE49-F238E27FC236}">
                <a16:creationId xmlns:a16="http://schemas.microsoft.com/office/drawing/2014/main" id="{F2CE26E4-5B09-4A9B-9403-7786E81978FB}"/>
              </a:ext>
            </a:extLst>
          </p:cNvPr>
          <p:cNvSpPr/>
          <p:nvPr/>
        </p:nvSpPr>
        <p:spPr>
          <a:xfrm>
            <a:off x="8172285" y="4126987"/>
            <a:ext cx="1605065" cy="690732"/>
          </a:xfrm>
          <a:prstGeom prst="roundRect">
            <a:avLst>
              <a:gd name="adj" fmla="val 28518"/>
            </a:avLst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dirty="0" err="1">
                <a:solidFill>
                  <a:srgbClr val="FF0000"/>
                </a:solidFill>
              </a:rPr>
              <a:t>MLP_decoder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最后一层为</a:t>
            </a:r>
            <a:r>
              <a:rPr lang="en-US" altLang="zh-CN" sz="12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Linear)</a:t>
            </a:r>
            <a:endParaRPr sz="12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D5A4FCCE-B567-4088-8C18-194EA76CFFBA}"/>
              </a:ext>
            </a:extLst>
          </p:cNvPr>
          <p:cNvSpPr txBox="1"/>
          <p:nvPr/>
        </p:nvSpPr>
        <p:spPr>
          <a:xfrm>
            <a:off x="4129774" y="502682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特征复用</a:t>
            </a:r>
          </a:p>
        </p:txBody>
      </p:sp>
      <p:cxnSp>
        <p:nvCxnSpPr>
          <p:cNvPr id="181" name="Google Shape;395;p22">
            <a:extLst>
              <a:ext uri="{FF2B5EF4-FFF2-40B4-BE49-F238E27FC236}">
                <a16:creationId xmlns:a16="http://schemas.microsoft.com/office/drawing/2014/main" id="{42CF70EF-B753-4FA0-88D7-6350EF229AF2}"/>
              </a:ext>
            </a:extLst>
          </p:cNvPr>
          <p:cNvCxnSpPr>
            <a:cxnSpLocks/>
            <a:stCxn id="138" idx="0"/>
            <a:endCxn id="188" idx="2"/>
          </p:cNvCxnSpPr>
          <p:nvPr/>
        </p:nvCxnSpPr>
        <p:spPr>
          <a:xfrm flipV="1">
            <a:off x="5858314" y="1731453"/>
            <a:ext cx="15847" cy="1517038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" name="文本框 187">
            <a:extLst>
              <a:ext uri="{FF2B5EF4-FFF2-40B4-BE49-F238E27FC236}">
                <a16:creationId xmlns:a16="http://schemas.microsoft.com/office/drawing/2014/main" id="{BEAA9F41-B10C-4034-A5E9-F9B968DC445D}"/>
              </a:ext>
            </a:extLst>
          </p:cNvPr>
          <p:cNvSpPr txBox="1"/>
          <p:nvPr/>
        </p:nvSpPr>
        <p:spPr>
          <a:xfrm>
            <a:off x="5123321" y="1085122"/>
            <a:ext cx="150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教师模型输出之一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后续用于监督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学生模型训练</a:t>
            </a:r>
          </a:p>
        </p:txBody>
      </p:sp>
      <p:sp>
        <p:nvSpPr>
          <p:cNvPr id="189" name="矩形: 圆角 188">
            <a:extLst>
              <a:ext uri="{FF2B5EF4-FFF2-40B4-BE49-F238E27FC236}">
                <a16:creationId xmlns:a16="http://schemas.microsoft.com/office/drawing/2014/main" id="{0733F8D1-EBBA-476B-A407-E45D8799FE09}"/>
              </a:ext>
            </a:extLst>
          </p:cNvPr>
          <p:cNvSpPr/>
          <p:nvPr/>
        </p:nvSpPr>
        <p:spPr>
          <a:xfrm>
            <a:off x="401749" y="1877985"/>
            <a:ext cx="11639810" cy="3542629"/>
          </a:xfrm>
          <a:prstGeom prst="round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870EC360-5D27-48F2-9E85-D313BA48A98C}"/>
              </a:ext>
            </a:extLst>
          </p:cNvPr>
          <p:cNvSpPr txBox="1"/>
          <p:nvPr/>
        </p:nvSpPr>
        <p:spPr>
          <a:xfrm>
            <a:off x="5190113" y="5404427"/>
            <a:ext cx="266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教师模型</a:t>
            </a:r>
            <a:r>
              <a:rPr lang="en-US" altLang="zh-CN" dirty="0" err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TeacherModel</a:t>
            </a:r>
            <a:endParaRPr lang="zh-CN" altLang="en-US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7" name="Google Shape;395;p22">
            <a:extLst>
              <a:ext uri="{FF2B5EF4-FFF2-40B4-BE49-F238E27FC236}">
                <a16:creationId xmlns:a16="http://schemas.microsoft.com/office/drawing/2014/main" id="{F0A41E8C-8ED5-434E-88EA-8EBE596E885B}"/>
              </a:ext>
            </a:extLst>
          </p:cNvPr>
          <p:cNvCxnSpPr>
            <a:cxnSpLocks/>
            <a:stCxn id="177" idx="0"/>
            <a:endCxn id="201" idx="2"/>
          </p:cNvCxnSpPr>
          <p:nvPr/>
        </p:nvCxnSpPr>
        <p:spPr>
          <a:xfrm flipH="1" flipV="1">
            <a:off x="8968507" y="3493204"/>
            <a:ext cx="6311" cy="633783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1" name="Google Shape;379;p22">
            <a:extLst>
              <a:ext uri="{FF2B5EF4-FFF2-40B4-BE49-F238E27FC236}">
                <a16:creationId xmlns:a16="http://schemas.microsoft.com/office/drawing/2014/main" id="{5F820BA2-1B1B-4758-BA20-28B9B2933D30}"/>
              </a:ext>
            </a:extLst>
          </p:cNvPr>
          <p:cNvSpPr/>
          <p:nvPr/>
        </p:nvSpPr>
        <p:spPr>
          <a:xfrm>
            <a:off x="8523764" y="2952000"/>
            <a:ext cx="889485" cy="541204"/>
          </a:xfrm>
          <a:prstGeom prst="roundRect">
            <a:avLst>
              <a:gd name="adj" fmla="val 28518"/>
            </a:avLst>
          </a:prstGeom>
          <a:gradFill>
            <a:gsLst>
              <a:gs pos="100000">
                <a:schemeClr val="accent2">
                  <a:lumMod val="40000"/>
                  <a:lumOff val="60000"/>
                </a:schemeClr>
              </a:gs>
              <a:gs pos="0">
                <a:schemeClr val="accent5">
                  <a:lumMod val="40000"/>
                  <a:lumOff val="60000"/>
                </a:scheme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/>
              <a:t>Decoder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1" dirty="0"/>
              <a:t>输出特征</a:t>
            </a:r>
            <a:endParaRPr sz="1200" b="1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7566E3F3-FB59-4C89-8B8D-62B5AD330354}"/>
              </a:ext>
            </a:extLst>
          </p:cNvPr>
          <p:cNvSpPr txBox="1"/>
          <p:nvPr/>
        </p:nvSpPr>
        <p:spPr>
          <a:xfrm>
            <a:off x="8214219" y="1149631"/>
            <a:ext cx="1501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教师模型输出之一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后续用于监督</a:t>
            </a:r>
            <a:endParaRPr lang="en-US" altLang="zh-CN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学生模型训练</a:t>
            </a:r>
          </a:p>
        </p:txBody>
      </p:sp>
      <p:cxnSp>
        <p:nvCxnSpPr>
          <p:cNvPr id="206" name="Google Shape;395;p22">
            <a:extLst>
              <a:ext uri="{FF2B5EF4-FFF2-40B4-BE49-F238E27FC236}">
                <a16:creationId xmlns:a16="http://schemas.microsoft.com/office/drawing/2014/main" id="{26855D40-E45F-4505-AC38-96F1C9B3F09B}"/>
              </a:ext>
            </a:extLst>
          </p:cNvPr>
          <p:cNvCxnSpPr>
            <a:cxnSpLocks/>
            <a:stCxn id="201" idx="0"/>
            <a:endCxn id="204" idx="2"/>
          </p:cNvCxnSpPr>
          <p:nvPr/>
        </p:nvCxnSpPr>
        <p:spPr>
          <a:xfrm flipH="1" flipV="1">
            <a:off x="8965059" y="1795962"/>
            <a:ext cx="3448" cy="1156038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395;p22">
            <a:extLst>
              <a:ext uri="{FF2B5EF4-FFF2-40B4-BE49-F238E27FC236}">
                <a16:creationId xmlns:a16="http://schemas.microsoft.com/office/drawing/2014/main" id="{FE9DDCB7-420C-4F2D-9995-6AC00F9CC664}"/>
              </a:ext>
            </a:extLst>
          </p:cNvPr>
          <p:cNvCxnSpPr>
            <a:cxnSpLocks/>
            <a:stCxn id="177" idx="3"/>
            <a:endCxn id="214" idx="1"/>
          </p:cNvCxnSpPr>
          <p:nvPr/>
        </p:nvCxnSpPr>
        <p:spPr>
          <a:xfrm>
            <a:off x="9777350" y="4472353"/>
            <a:ext cx="249333" cy="6415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357;p22">
            <a:extLst>
              <a:ext uri="{FF2B5EF4-FFF2-40B4-BE49-F238E27FC236}">
                <a16:creationId xmlns:a16="http://schemas.microsoft.com/office/drawing/2014/main" id="{BA90FAF4-FE5E-4FCE-9269-76531E6B8917}"/>
              </a:ext>
            </a:extLst>
          </p:cNvPr>
          <p:cNvSpPr/>
          <p:nvPr/>
        </p:nvSpPr>
        <p:spPr>
          <a:xfrm>
            <a:off x="10026683" y="3989484"/>
            <a:ext cx="1530080" cy="978568"/>
          </a:xfrm>
          <a:prstGeom prst="roundRect">
            <a:avLst>
              <a:gd name="adj" fmla="val 28518"/>
            </a:avLst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BacthNorm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LeakyRelu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Linear</a:t>
            </a:r>
            <a:endParaRPr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8" name="Google Shape;395;p22">
            <a:extLst>
              <a:ext uri="{FF2B5EF4-FFF2-40B4-BE49-F238E27FC236}">
                <a16:creationId xmlns:a16="http://schemas.microsoft.com/office/drawing/2014/main" id="{DDCD57A7-1AB8-4AA6-A5AA-8FF43E085C89}"/>
              </a:ext>
            </a:extLst>
          </p:cNvPr>
          <p:cNvCxnSpPr>
            <a:cxnSpLocks/>
            <a:stCxn id="214" idx="0"/>
            <a:endCxn id="231" idx="2"/>
          </p:cNvCxnSpPr>
          <p:nvPr/>
        </p:nvCxnSpPr>
        <p:spPr>
          <a:xfrm flipH="1" flipV="1">
            <a:off x="10786961" y="3409720"/>
            <a:ext cx="4762" cy="579764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379;p22">
            <a:extLst>
              <a:ext uri="{FF2B5EF4-FFF2-40B4-BE49-F238E27FC236}">
                <a16:creationId xmlns:a16="http://schemas.microsoft.com/office/drawing/2014/main" id="{13E5B326-55B9-4B42-AAAC-51728B3DE0D3}"/>
              </a:ext>
            </a:extLst>
          </p:cNvPr>
          <p:cNvSpPr/>
          <p:nvPr/>
        </p:nvSpPr>
        <p:spPr>
          <a:xfrm>
            <a:off x="10275463" y="2868516"/>
            <a:ext cx="1022996" cy="541204"/>
          </a:xfrm>
          <a:prstGeom prst="roundRect">
            <a:avLst>
              <a:gd name="adj" fmla="val 28518"/>
            </a:avLst>
          </a:prstGeom>
          <a:gradFill>
            <a:gsLst>
              <a:gs pos="100000">
                <a:schemeClr val="accent2">
                  <a:lumMod val="40000"/>
                  <a:lumOff val="60000"/>
                </a:schemeClr>
              </a:gs>
              <a:gs pos="0">
                <a:schemeClr val="accent5">
                  <a:lumMod val="40000"/>
                  <a:lumOff val="60000"/>
                </a:scheme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HIC</a:t>
            </a:r>
            <a:r>
              <a:rPr lang="en-US" altLang="zh-CN" sz="1200" b="1" dirty="0"/>
              <a:t>(</a:t>
            </a:r>
            <a:r>
              <a:rPr lang="zh-CN" altLang="en-US" sz="1200" b="1" dirty="0"/>
              <a:t>标量</a:t>
            </a:r>
            <a:r>
              <a:rPr lang="en-US" altLang="zh-CN" sz="1200" b="1" dirty="0"/>
              <a:t>)</a:t>
            </a:r>
            <a:endParaRPr lang="en-US" sz="1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200" b="1" dirty="0"/>
              <a:t>预测值</a:t>
            </a:r>
            <a:endParaRPr sz="1200" b="1" dirty="0"/>
          </a:p>
        </p:txBody>
      </p:sp>
      <p:cxnSp>
        <p:nvCxnSpPr>
          <p:cNvPr id="236" name="Google Shape;395;p22">
            <a:extLst>
              <a:ext uri="{FF2B5EF4-FFF2-40B4-BE49-F238E27FC236}">
                <a16:creationId xmlns:a16="http://schemas.microsoft.com/office/drawing/2014/main" id="{681FB404-212A-46AC-A503-9A2B3078F734}"/>
              </a:ext>
            </a:extLst>
          </p:cNvPr>
          <p:cNvCxnSpPr>
            <a:cxnSpLocks/>
            <a:stCxn id="231" idx="0"/>
            <a:endCxn id="238" idx="2"/>
          </p:cNvCxnSpPr>
          <p:nvPr/>
        </p:nvCxnSpPr>
        <p:spPr>
          <a:xfrm flipH="1" flipV="1">
            <a:off x="10779904" y="1709506"/>
            <a:ext cx="7057" cy="115901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文本框 237">
            <a:extLst>
              <a:ext uri="{FF2B5EF4-FFF2-40B4-BE49-F238E27FC236}">
                <a16:creationId xmlns:a16="http://schemas.microsoft.com/office/drawing/2014/main" id="{34BBFF0C-8FDD-4E95-B172-88D34465A4EB}"/>
              </a:ext>
            </a:extLst>
          </p:cNvPr>
          <p:cNvSpPr txBox="1"/>
          <p:nvPr/>
        </p:nvSpPr>
        <p:spPr>
          <a:xfrm>
            <a:off x="10029064" y="1432507"/>
            <a:ext cx="150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教师模型主要输出</a:t>
            </a:r>
          </a:p>
        </p:txBody>
      </p:sp>
      <p:sp>
        <p:nvSpPr>
          <p:cNvPr id="244" name="Google Shape;357;p22">
            <a:extLst>
              <a:ext uri="{FF2B5EF4-FFF2-40B4-BE49-F238E27FC236}">
                <a16:creationId xmlns:a16="http://schemas.microsoft.com/office/drawing/2014/main" id="{684BFEF5-E7E5-4458-8229-C1CABF92D931}"/>
              </a:ext>
            </a:extLst>
          </p:cNvPr>
          <p:cNvSpPr/>
          <p:nvPr/>
        </p:nvSpPr>
        <p:spPr>
          <a:xfrm>
            <a:off x="6368583" y="4119389"/>
            <a:ext cx="1530080" cy="690732"/>
          </a:xfrm>
          <a:prstGeom prst="roundRect">
            <a:avLst>
              <a:gd name="adj" fmla="val 28518"/>
            </a:avLst>
          </a:prstGeom>
          <a:gradFill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32" scaled="0"/>
          </a:gradFill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BacthNorm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LeakyRelu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6" name="Google Shape;395;p22">
            <a:extLst>
              <a:ext uri="{FF2B5EF4-FFF2-40B4-BE49-F238E27FC236}">
                <a16:creationId xmlns:a16="http://schemas.microsoft.com/office/drawing/2014/main" id="{E525352B-3026-4861-8F47-FCF338E88448}"/>
              </a:ext>
            </a:extLst>
          </p:cNvPr>
          <p:cNvCxnSpPr>
            <a:cxnSpLocks/>
            <a:stCxn id="153" idx="3"/>
            <a:endCxn id="244" idx="1"/>
          </p:cNvCxnSpPr>
          <p:nvPr/>
        </p:nvCxnSpPr>
        <p:spPr>
          <a:xfrm>
            <a:off x="6132336" y="4460300"/>
            <a:ext cx="236247" cy="4455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6" name="Google Shape;395;p22">
            <a:extLst>
              <a:ext uri="{FF2B5EF4-FFF2-40B4-BE49-F238E27FC236}">
                <a16:creationId xmlns:a16="http://schemas.microsoft.com/office/drawing/2014/main" id="{C7341646-6135-410B-9B7B-A47282DAF333}"/>
              </a:ext>
            </a:extLst>
          </p:cNvPr>
          <p:cNvCxnSpPr>
            <a:cxnSpLocks/>
            <a:stCxn id="244" idx="3"/>
            <a:endCxn id="177" idx="1"/>
          </p:cNvCxnSpPr>
          <p:nvPr/>
        </p:nvCxnSpPr>
        <p:spPr>
          <a:xfrm>
            <a:off x="7898663" y="4464755"/>
            <a:ext cx="273622" cy="7598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文本框 285">
            <a:extLst>
              <a:ext uri="{FF2B5EF4-FFF2-40B4-BE49-F238E27FC236}">
                <a16:creationId xmlns:a16="http://schemas.microsoft.com/office/drawing/2014/main" id="{473EA020-D5B3-46D4-8683-102D83779A33}"/>
              </a:ext>
            </a:extLst>
          </p:cNvPr>
          <p:cNvSpPr txBox="1"/>
          <p:nvPr/>
        </p:nvSpPr>
        <p:spPr>
          <a:xfrm>
            <a:off x="9813313" y="4965141"/>
            <a:ext cx="1976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4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回归头</a:t>
            </a:r>
            <a:endParaRPr lang="en-US" altLang="zh-CN" sz="14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895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160</Words>
  <Application>Microsoft Office PowerPoint</Application>
  <PresentationFormat>宽屏</PresentationFormat>
  <Paragraphs>84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祎 王</dc:creator>
  <cp:lastModifiedBy>子健 何</cp:lastModifiedBy>
  <cp:revision>7</cp:revision>
  <dcterms:created xsi:type="dcterms:W3CDTF">2024-12-20T08:59:17Z</dcterms:created>
  <dcterms:modified xsi:type="dcterms:W3CDTF">2025-01-05T07:26:36Z</dcterms:modified>
</cp:coreProperties>
</file>