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1"/>
  </p:notesMasterIdLst>
  <p:handoutMasterIdLst>
    <p:handoutMasterId r:id="rId12"/>
  </p:handoutMasterIdLst>
  <p:sldIdLst>
    <p:sldId id="274" r:id="rId2"/>
    <p:sldId id="276" r:id="rId3"/>
    <p:sldId id="277" r:id="rId4"/>
    <p:sldId id="280" r:id="rId5"/>
    <p:sldId id="278" r:id="rId6"/>
    <p:sldId id="275" r:id="rId7"/>
    <p:sldId id="279" r:id="rId8"/>
    <p:sldId id="281" r:id="rId9"/>
    <p:sldId id="282" r:id="rId10"/>
  </p:sldIdLst>
  <p:sldSz cx="12192000" cy="6858000"/>
  <p:notesSz cx="6858000" cy="9144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6EBBC38-3346-4717-A902-602E4156162A}">
          <p14:sldIdLst>
            <p14:sldId id="274"/>
            <p14:sldId id="276"/>
            <p14:sldId id="277"/>
            <p14:sldId id="280"/>
            <p14:sldId id="278"/>
            <p14:sldId id="275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gbing Nie" initials="BN" lastIdx="0" clrIdx="0">
    <p:extLst>
      <p:ext uri="{19B8F6BF-5375-455C-9EA6-DF929625EA0E}">
        <p15:presenceInfo xmlns:p15="http://schemas.microsoft.com/office/powerpoint/2012/main" userId="c10badde643bf5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CC66FF"/>
    <a:srgbClr val="9933FF"/>
    <a:srgbClr val="FF0000"/>
    <a:srgbClr val="E2F0D9"/>
    <a:srgbClr val="0070C0"/>
    <a:srgbClr val="FFCCCC"/>
    <a:srgbClr val="FBF3F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82244" autoAdjust="0"/>
  </p:normalViewPr>
  <p:slideViewPr>
    <p:cSldViewPr>
      <p:cViewPr varScale="1">
        <p:scale>
          <a:sx n="89" d="100"/>
          <a:sy n="89" d="100"/>
        </p:scale>
        <p:origin x="702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6"/>
    </p:cViewPr>
  </p:sorterViewPr>
  <p:notesViewPr>
    <p:cSldViewPr>
      <p:cViewPr varScale="1">
        <p:scale>
          <a:sx n="85" d="100"/>
          <a:sy n="85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A0E95-367F-4A73-9C3B-3219D29F3B6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BE34D-6E21-4F00-AB43-928D22E18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5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1ABD-C8CA-45BD-AFCC-B3E5D2CB9CBB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2165-BE9F-47B3-88A9-44244C3BC7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4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0348-4619-BCCC-EF0B-165273AE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66D886-13B8-5C3E-46FA-E7435113F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9E5166-2972-AC1D-3428-BA9EB9773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5AEC88-E549-D14E-95F0-939E343CC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9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46B10-4F48-488A-C51C-AAAF4667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D1ACD2-5FE9-3F88-D819-455DED3FC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672E97-B05D-0694-F7A4-0F3C770BC7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碰撞速度分布范围选取需要进一步讨论。这里采用尚博研究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DEC4B-2694-40FD-9752-8D4574704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806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BC6A1-3D46-0F0E-A17C-858F9778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61415A-9626-81CC-DE9E-19E073E32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CAEC5E-B36C-E5DE-C12C-A4E03ADA5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基于黄毅师兄的论文和尚博的先前经验。重要性基于黄毅师兄论文的敏感性分析，大概重要性量化在</a:t>
            </a:r>
            <a:r>
              <a:rPr lang="en-US" altLang="zh-CN" dirty="0"/>
              <a:t>26%  21%  16%  11%</a:t>
            </a:r>
            <a:r>
              <a:rPr lang="zh-CN" altLang="en-US" dirty="0"/>
              <a:t>几个水平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3B4AF-1206-55EE-4506-451289AF8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24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86D1-2EC0-25C9-6618-8A52A67FC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EB3EC-F5CB-DBDA-DB44-5DC1C24EA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68E1DC-34BB-86AF-2E5E-40E84BD79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基于黄毅师兄的论文和尚博的先前经验。重要性基于黄毅师兄论文的敏感性分析，大概重要性量化在</a:t>
            </a:r>
            <a:r>
              <a:rPr lang="en-US" altLang="zh-CN" dirty="0"/>
              <a:t>26%  21%  16%  11%</a:t>
            </a:r>
            <a:r>
              <a:rPr lang="zh-CN" altLang="en-US" dirty="0"/>
              <a:t>几个水平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7EBB2-7DA9-FC28-9419-EA196E447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67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6BC38-982E-0E42-6711-5637EFD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7C422D-CF4F-CEBD-B21B-120ABCA2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2C15F-6338-5BB0-AF08-DA72651BC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基于黄毅师兄的论文和尚博的先前经验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F9EF1A-3517-B7E0-98A3-5C0CBD60E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78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F3C4-CC89-C1C3-1A2A-4B87A087A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01EB74-F5AC-0664-A7B1-55C1216DC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DD0B776-7A68-35E2-B723-A849F9EE7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864D6-47F9-DD1A-FC58-BAAEED743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65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8435F-A3C8-EC45-2430-CCBAFA4EE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ABE8C13-795F-91D5-73F2-1E4E9F1FB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E49D826-B5D7-229D-1EC2-236EFF6D7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CD129-3F95-F18C-C12C-91C258761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29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8A0CB-F1FF-1425-5CAE-5E8A1116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F9848A-E4D9-357C-CF8E-4711BDC5C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E9E136-0D98-0AE8-9453-5D4A1DD02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后续讨论：第二阶段替换为自适应采样？基于主动学习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9A40F-19B9-2AEB-106E-7705C6703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159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F55E-C1A9-FAEA-D176-DE134F69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0FED24-6BA1-03EE-F464-2F4A5ECB5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F679B0-F718-D01F-B04B-0C0D953B7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后续讨论：第二阶段替换为自适应采样？基于主动学习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D19C5A-98FF-2D5C-42DF-ADCB6EB84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2165-BE9F-47B3-88A9-44244C3BC7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3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084845"/>
            <a:ext cx="10363200" cy="143779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>
              <a:defRPr sz="3600" b="1" baseline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AD9FE-AA00-4923-A040-AAF3045D6FBB}" type="datetime1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077073"/>
            <a:ext cx="8534400" cy="216025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20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342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grpSp>
        <p:nvGrpSpPr>
          <p:cNvPr id="40" name="组合 39"/>
          <p:cNvGrpSpPr/>
          <p:nvPr userDrawn="1"/>
        </p:nvGrpSpPr>
        <p:grpSpPr>
          <a:xfrm>
            <a:off x="24000" y="3793288"/>
            <a:ext cx="12144000" cy="108000"/>
            <a:chOff x="1419154" y="3501008"/>
            <a:chExt cx="6480000" cy="90000"/>
          </a:xfrm>
        </p:grpSpPr>
        <p:sp>
          <p:nvSpPr>
            <p:cNvPr id="38" name="矩形 37"/>
            <p:cNvSpPr/>
            <p:nvPr userDrawn="1"/>
          </p:nvSpPr>
          <p:spPr>
            <a:xfrm>
              <a:off x="4659154" y="3501008"/>
              <a:ext cx="3240000" cy="90000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矩形 38"/>
            <p:cNvSpPr/>
            <p:nvPr userDrawn="1"/>
          </p:nvSpPr>
          <p:spPr>
            <a:xfrm flipH="1">
              <a:off x="1419154" y="3501008"/>
              <a:ext cx="3240000" cy="90000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7" name="组合 26"/>
          <p:cNvGrpSpPr/>
          <p:nvPr userDrawn="1"/>
        </p:nvGrpSpPr>
        <p:grpSpPr>
          <a:xfrm>
            <a:off x="1296001" y="1065228"/>
            <a:ext cx="9600001" cy="50401"/>
            <a:chOff x="1800976" y="6599673"/>
            <a:chExt cx="5916032" cy="26504"/>
          </a:xfrm>
        </p:grpSpPr>
        <p:sp>
          <p:nvSpPr>
            <p:cNvPr id="31" name="矩形 30"/>
            <p:cNvSpPr/>
            <p:nvPr userDrawn="1"/>
          </p:nvSpPr>
          <p:spPr>
            <a:xfrm>
              <a:off x="4758992" y="6599673"/>
              <a:ext cx="2958016" cy="26503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32" name="矩形 31"/>
            <p:cNvSpPr/>
            <p:nvPr userDrawn="1"/>
          </p:nvSpPr>
          <p:spPr>
            <a:xfrm flipH="1">
              <a:off x="1800976" y="6599673"/>
              <a:ext cx="2958016" cy="26504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2"/>
          <a:srcRect l="18423"/>
          <a:stretch/>
        </p:blipFill>
        <p:spPr>
          <a:xfrm>
            <a:off x="7920081" y="446400"/>
            <a:ext cx="2756821" cy="540000"/>
          </a:xfrm>
          <a:prstGeom prst="rect">
            <a:avLst/>
          </a:prstGeom>
        </p:spPr>
      </p:pic>
      <p:grpSp>
        <p:nvGrpSpPr>
          <p:cNvPr id="13" name="组合 12"/>
          <p:cNvGrpSpPr/>
          <p:nvPr userDrawn="1"/>
        </p:nvGrpSpPr>
        <p:grpSpPr>
          <a:xfrm>
            <a:off x="1515098" y="419145"/>
            <a:ext cx="1844598" cy="576000"/>
            <a:chOff x="1136323" y="419145"/>
            <a:chExt cx="1782423" cy="576000"/>
          </a:xfrm>
        </p:grpSpPr>
        <p:pic>
          <p:nvPicPr>
            <p:cNvPr id="33" name="图片 32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36323" y="425015"/>
              <a:ext cx="575302" cy="55800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706511" y="419145"/>
              <a:ext cx="1212235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768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11520033" y="6269835"/>
            <a:ext cx="602187" cy="451640"/>
          </a:xfrm>
          <a:prstGeom prst="ellipse">
            <a:avLst/>
          </a:prstGeom>
          <a:gradFill flip="none" rotWithShape="1">
            <a:gsLst>
              <a:gs pos="43000">
                <a:srgbClr val="0070C0"/>
              </a:gs>
              <a:gs pos="6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75235" y="6284539"/>
            <a:ext cx="691804" cy="422236"/>
          </a:xfrm>
        </p:spPr>
        <p:txBody>
          <a:bodyPr/>
          <a:lstStyle>
            <a:lvl1pPr algn="ctr">
              <a:defRPr sz="105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ECC5823B-8CA8-4514-B4CF-AB75C2ECDF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978037"/>
            <a:ext cx="12000000" cy="54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80" y="249246"/>
            <a:ext cx="11786860" cy="720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25400" h="50800" prst="artDeco"/>
            </a:sp3d>
          </a:bodyPr>
          <a:lstStyle>
            <a:lvl1pPr>
              <a:defRPr lang="zh-CN" altLang="en-US" sz="2400" b="1" baseline="0" dirty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9780" y="1073074"/>
            <a:ext cx="11786860" cy="5380263"/>
          </a:xfrm>
        </p:spPr>
        <p:txBody>
          <a:bodyPr>
            <a:normAutofit/>
          </a:bodyPr>
          <a:lstStyle>
            <a:lvl1pPr marL="252000"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l"/>
              <a:defRPr sz="2000" b="1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40000" indent="-255600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Char char="‒"/>
              <a:defRPr lang="en-US" altLang="zh-CN" sz="18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792000" indent="-252000" algn="l" defTabSz="685749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  <a:defRPr lang="en-US" altLang="zh-CN" sz="16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008000" indent="-180000">
              <a:lnSpc>
                <a:spcPct val="110000"/>
              </a:lnSpc>
              <a:spcBef>
                <a:spcPts val="38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•"/>
              <a:defRPr sz="1600" baseline="0">
                <a:latin typeface="+mn-lt"/>
                <a:ea typeface="微软雅黑" panose="020B0503020204020204" pitchFamily="34" charset="-122"/>
              </a:defRPr>
            </a:lvl4pPr>
            <a:lvl5pPr marL="1188000" indent="-151200">
              <a:lnSpc>
                <a:spcPct val="100000"/>
              </a:lnSpc>
              <a:spcBef>
                <a:spcPts val="34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»"/>
              <a:defRPr sz="15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</a:t>
            </a:r>
          </a:p>
          <a:p>
            <a:pPr lvl="3"/>
            <a:r>
              <a:rPr lang="en-US" altLang="zh-CN" dirty="0"/>
              <a:t>Forth</a:t>
            </a:r>
          </a:p>
          <a:p>
            <a:pPr lvl="4"/>
            <a:r>
              <a:rPr lang="en-US" altLang="zh-CN" dirty="0"/>
              <a:t>fifth</a:t>
            </a:r>
          </a:p>
          <a:p>
            <a:pPr lvl="4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982728" y="6619589"/>
            <a:ext cx="6720000" cy="36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/>
          <a:srcRect r="85358"/>
          <a:stretch/>
        </p:blipFill>
        <p:spPr>
          <a:xfrm>
            <a:off x="335360" y="6324854"/>
            <a:ext cx="432048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1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 userDrawn="1"/>
        </p:nvSpPr>
        <p:spPr>
          <a:xfrm>
            <a:off x="11520033" y="6269835"/>
            <a:ext cx="602187" cy="451640"/>
          </a:xfrm>
          <a:prstGeom prst="ellipse">
            <a:avLst/>
          </a:prstGeom>
          <a:gradFill flip="none" rotWithShape="1">
            <a:gsLst>
              <a:gs pos="43000">
                <a:srgbClr val="0070C0"/>
              </a:gs>
              <a:gs pos="6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75235" y="6284539"/>
            <a:ext cx="691804" cy="422236"/>
          </a:xfrm>
        </p:spPr>
        <p:txBody>
          <a:bodyPr/>
          <a:lstStyle>
            <a:lvl1pPr algn="ctr">
              <a:defRPr sz="105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ECC5823B-8CA8-4514-B4CF-AB75C2ECDF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978037"/>
            <a:ext cx="12000000" cy="54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5360" y="249246"/>
            <a:ext cx="11521280" cy="720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25400" h="50800" prst="artDeco"/>
            </a:sp3d>
          </a:bodyPr>
          <a:lstStyle>
            <a:lvl1pPr>
              <a:defRPr lang="zh-CN" altLang="en-US" sz="2400" b="1" baseline="0" dirty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35360" y="1073074"/>
            <a:ext cx="5664629" cy="5380263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l"/>
              <a:defRPr sz="2000" b="1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8163" indent="-250825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Char char="–"/>
              <a:defRPr lang="en-US" altLang="zh-CN" sz="18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8038" indent="-179388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  <a:defRPr lang="en-US" altLang="zh-CN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500" baseline="0">
                <a:latin typeface="Arial Unicode MS" pitchFamily="34" charset="-122"/>
                <a:ea typeface="黑体" pitchFamily="49" charset="-122"/>
              </a:defRPr>
            </a:lvl4pPr>
            <a:lvl5pPr>
              <a:defRPr sz="15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marL="538163" lvl="1" indent="-250825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Char char="–"/>
            </a:pPr>
            <a:r>
              <a:rPr lang="en-US" altLang="zh-CN" dirty="0"/>
              <a:t>Second level</a:t>
            </a:r>
          </a:p>
          <a:p>
            <a:pPr marL="808038" lvl="2" indent="-179388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r>
              <a:rPr lang="en-US" altLang="zh-CN" dirty="0"/>
              <a:t>Third level</a:t>
            </a:r>
          </a:p>
          <a:p>
            <a:pPr marL="808038" lvl="2" indent="-179388" algn="l" defTabSz="685749" rtl="0" eaLnBrk="1" latinLnBrk="0" hangingPunct="1"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endParaRPr lang="en-US" altLang="zh-CN" dirty="0"/>
          </a:p>
          <a:p>
            <a:pPr marL="808038" lvl="2" indent="-179388" algn="l" defTabSz="685749" rtl="0" eaLnBrk="1" latinLnBrk="0" hangingPunct="1"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endParaRPr lang="en-US" altLang="zh-CN" dirty="0"/>
          </a:p>
          <a:p>
            <a:pPr marL="808038" lvl="2" indent="-179388" algn="l" defTabSz="685749" rtl="0" eaLnBrk="1" latinLnBrk="0" hangingPunct="1"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11" name="矩形 10"/>
          <p:cNvSpPr/>
          <p:nvPr userDrawn="1"/>
        </p:nvSpPr>
        <p:spPr>
          <a:xfrm>
            <a:off x="982728" y="6619589"/>
            <a:ext cx="6720000" cy="36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3" hasCustomPrompt="1"/>
          </p:nvPr>
        </p:nvSpPr>
        <p:spPr>
          <a:xfrm>
            <a:off x="6192011" y="1073074"/>
            <a:ext cx="5664629" cy="5380263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1200"/>
              </a:spcBef>
              <a:buClr>
                <a:srgbClr val="C00000"/>
              </a:buClr>
              <a:buFont typeface="Wingdings" pitchFamily="2" charset="2"/>
              <a:buChar char="l"/>
              <a:defRPr sz="2000" b="1" baseline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38163" indent="-250825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Char char="–"/>
              <a:defRPr lang="en-US" altLang="zh-CN" sz="18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808038" indent="-179388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  <a:defRPr lang="en-US" altLang="zh-CN" sz="1800" b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500" baseline="0">
                <a:latin typeface="Arial Unicode MS" pitchFamily="34" charset="-122"/>
                <a:ea typeface="黑体" pitchFamily="49" charset="-122"/>
              </a:defRPr>
            </a:lvl4pPr>
            <a:lvl5pPr>
              <a:defRPr sz="1500" baseline="0">
                <a:latin typeface="Arial Unicode MS" pitchFamily="34" charset="-122"/>
                <a:ea typeface="黑体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marL="538163" lvl="1" indent="-250825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90000"/>
              <a:buFont typeface="Arial" panose="020B0604020202020204" pitchFamily="34" charset="0"/>
              <a:buChar char="–"/>
            </a:pPr>
            <a:r>
              <a:rPr lang="en-US" altLang="zh-CN" dirty="0"/>
              <a:t>Second level</a:t>
            </a:r>
          </a:p>
          <a:p>
            <a:pPr marL="808038" lvl="2" indent="-179388" algn="l" defTabSz="685749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r>
              <a:rPr lang="en-US" altLang="zh-CN" dirty="0"/>
              <a:t>Third level</a:t>
            </a:r>
          </a:p>
          <a:p>
            <a:pPr marL="808038" lvl="2" indent="-179388" algn="l" defTabSz="685749" rtl="0" eaLnBrk="1" latinLnBrk="0" hangingPunct="1"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endParaRPr lang="en-US" altLang="zh-CN" dirty="0"/>
          </a:p>
          <a:p>
            <a:pPr marL="808038" lvl="2" indent="-179388" algn="l" defTabSz="685749" rtl="0" eaLnBrk="1" latinLnBrk="0" hangingPunct="1"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endParaRPr lang="en-US" altLang="zh-CN" dirty="0"/>
          </a:p>
          <a:p>
            <a:pPr marL="808038" lvl="2" indent="-179388" algn="l" defTabSz="685749" rtl="0" eaLnBrk="1" latinLnBrk="0" hangingPunct="1">
              <a:spcBef>
                <a:spcPts val="600"/>
              </a:spcBef>
              <a:buClr>
                <a:srgbClr val="C00000"/>
              </a:buClr>
              <a:buSzPct val="80000"/>
              <a:buFont typeface="Arial" panose="020B0604020202020204" pitchFamily="34" charset="0"/>
              <a:buChar char="○"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134FD10-9545-47CA-B2FC-77692BBF52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5358"/>
          <a:stretch/>
        </p:blipFill>
        <p:spPr>
          <a:xfrm>
            <a:off x="335360" y="6324854"/>
            <a:ext cx="432048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 userDrawn="1"/>
        </p:nvSpPr>
        <p:spPr>
          <a:xfrm>
            <a:off x="11520033" y="6269835"/>
            <a:ext cx="602187" cy="451640"/>
          </a:xfrm>
          <a:prstGeom prst="ellipse">
            <a:avLst/>
          </a:prstGeom>
          <a:gradFill flip="none" rotWithShape="1">
            <a:gsLst>
              <a:gs pos="43000">
                <a:srgbClr val="0070C0"/>
              </a:gs>
              <a:gs pos="65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75235" y="6284539"/>
            <a:ext cx="691804" cy="422236"/>
          </a:xfrm>
        </p:spPr>
        <p:txBody>
          <a:bodyPr/>
          <a:lstStyle>
            <a:lvl1pPr algn="ctr">
              <a:defRPr sz="105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ECC5823B-8CA8-4514-B4CF-AB75C2ECDFC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978037"/>
            <a:ext cx="12000000" cy="54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335360" y="249246"/>
            <a:ext cx="11521280" cy="720000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extrusionH="57150">
              <a:bevelT w="25400" h="50800" prst="artDeco"/>
            </a:sp3d>
          </a:bodyPr>
          <a:lstStyle>
            <a:lvl1pPr>
              <a:defRPr lang="zh-CN" altLang="en-US" sz="2400" b="1" baseline="0" dirty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982728" y="6619589"/>
            <a:ext cx="6720000" cy="36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1FFEAB3-67CC-47D2-9773-434D8AC2A1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5358"/>
          <a:stretch/>
        </p:blipFill>
        <p:spPr>
          <a:xfrm>
            <a:off x="335360" y="6324854"/>
            <a:ext cx="432048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6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6107840" y="2806973"/>
            <a:ext cx="6084160" cy="1152000"/>
          </a:xfrm>
          <a:prstGeom prst="rect">
            <a:avLst/>
          </a:prstGeom>
          <a:gradFill>
            <a:gsLst>
              <a:gs pos="76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3" name="矩形 22"/>
          <p:cNvSpPr/>
          <p:nvPr userDrawn="1"/>
        </p:nvSpPr>
        <p:spPr>
          <a:xfrm rot="10800000">
            <a:off x="-2" y="2806973"/>
            <a:ext cx="6122001" cy="1152000"/>
          </a:xfrm>
          <a:prstGeom prst="rect">
            <a:avLst/>
          </a:prstGeom>
          <a:gradFill>
            <a:gsLst>
              <a:gs pos="76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63091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sz="3200" b="1" cap="none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27" name="组合 26"/>
          <p:cNvGrpSpPr/>
          <p:nvPr userDrawn="1"/>
        </p:nvGrpSpPr>
        <p:grpSpPr>
          <a:xfrm>
            <a:off x="1296001" y="1065228"/>
            <a:ext cx="9600001" cy="50401"/>
            <a:chOff x="1800976" y="6599673"/>
            <a:chExt cx="5916032" cy="26504"/>
          </a:xfrm>
        </p:grpSpPr>
        <p:sp>
          <p:nvSpPr>
            <p:cNvPr id="28" name="矩形 27"/>
            <p:cNvSpPr/>
            <p:nvPr userDrawn="1"/>
          </p:nvSpPr>
          <p:spPr>
            <a:xfrm>
              <a:off x="4758992" y="6599673"/>
              <a:ext cx="2958016" cy="26503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29" name="矩形 28"/>
            <p:cNvSpPr/>
            <p:nvPr userDrawn="1"/>
          </p:nvSpPr>
          <p:spPr>
            <a:xfrm flipH="1">
              <a:off x="1800976" y="6599673"/>
              <a:ext cx="2958016" cy="26504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982728" y="6619589"/>
            <a:ext cx="6720000" cy="36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29473B-7C2F-4273-A550-D00AABC705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5358"/>
          <a:stretch/>
        </p:blipFill>
        <p:spPr>
          <a:xfrm>
            <a:off x="335360" y="6324854"/>
            <a:ext cx="432048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6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1628800"/>
            <a:ext cx="10363200" cy="936104"/>
          </a:xfrm>
        </p:spPr>
        <p:txBody>
          <a:bodyPr anchor="t"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 algn="ctr">
              <a:defRPr lang="zh-CN" altLang="en-US" sz="4000" b="1" kern="1200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23088" y="2590744"/>
            <a:ext cx="10080000" cy="141715"/>
            <a:chOff x="1419154" y="3501008"/>
            <a:chExt cx="6480000" cy="90000"/>
          </a:xfrm>
        </p:grpSpPr>
        <p:sp>
          <p:nvSpPr>
            <p:cNvPr id="13" name="矩形 12"/>
            <p:cNvSpPr/>
            <p:nvPr userDrawn="1"/>
          </p:nvSpPr>
          <p:spPr>
            <a:xfrm>
              <a:off x="4659154" y="3501008"/>
              <a:ext cx="3240000" cy="90000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1419154" y="3501008"/>
              <a:ext cx="3240000" cy="90000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3238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14400" y="1628800"/>
            <a:ext cx="10363200" cy="936104"/>
          </a:xfr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>
            <a:lvl1pPr>
              <a:defRPr lang="zh-CN" altLang="en-US" sz="4000" b="1" baseline="0" dirty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23088" y="2590744"/>
            <a:ext cx="10080000" cy="141715"/>
            <a:chOff x="1419154" y="3501008"/>
            <a:chExt cx="6480000" cy="90000"/>
          </a:xfrm>
        </p:grpSpPr>
        <p:sp>
          <p:nvSpPr>
            <p:cNvPr id="13" name="矩形 12"/>
            <p:cNvSpPr/>
            <p:nvPr userDrawn="1"/>
          </p:nvSpPr>
          <p:spPr>
            <a:xfrm>
              <a:off x="4659154" y="3501008"/>
              <a:ext cx="3240000" cy="90000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 userDrawn="1"/>
          </p:nvSpPr>
          <p:spPr>
            <a:xfrm flipH="1">
              <a:off x="1419154" y="3501008"/>
              <a:ext cx="3240000" cy="90000"/>
            </a:xfrm>
            <a:prstGeom prst="rect">
              <a:avLst/>
            </a:prstGeom>
            <a:gradFill>
              <a:gsLst>
                <a:gs pos="45000">
                  <a:srgbClr val="0070C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0" name="矩形 9"/>
          <p:cNvSpPr/>
          <p:nvPr userDrawn="1"/>
        </p:nvSpPr>
        <p:spPr>
          <a:xfrm>
            <a:off x="982728" y="6619589"/>
            <a:ext cx="6720000" cy="36000"/>
          </a:xfrm>
          <a:prstGeom prst="rect">
            <a:avLst/>
          </a:prstGeom>
          <a:gradFill>
            <a:gsLst>
              <a:gs pos="4500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AA7615-A43C-4DD4-87A6-534EB91D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5358"/>
          <a:stretch/>
        </p:blipFill>
        <p:spPr>
          <a:xfrm>
            <a:off x="335360" y="6324854"/>
            <a:ext cx="432048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9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28B0-BB53-4ACD-9FFA-9F9869D4568D}" type="datetime1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6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6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5823B-8CA8-4514-B4CF-AB75C2ECDF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92" r:id="rId3"/>
    <p:sldLayoutId id="2147483687" r:id="rId4"/>
    <p:sldLayoutId id="2147483681" r:id="rId5"/>
    <p:sldLayoutId id="2147483688" r:id="rId6"/>
    <p:sldLayoutId id="2147483689" r:id="rId7"/>
  </p:sldLayoutIdLst>
  <p:hf hdr="0" ftr="0" dt="0"/>
  <p:txStyles>
    <p:titleStyle>
      <a:lvl1pPr algn="ctr" defTabSz="685749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57156" indent="-257156" algn="l" defTabSz="685749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557171" indent="-214298" algn="l" defTabSz="685749" rtl="0" eaLnBrk="1" latinLnBrk="0" hangingPunct="1">
        <a:lnSpc>
          <a:spcPct val="110000"/>
        </a:lnSpc>
        <a:spcBef>
          <a:spcPts val="9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857186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200060" indent="-171438" algn="l" defTabSz="685749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1542935" indent="-171438" algn="l" defTabSz="685749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1885809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685749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3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19DFA-3860-169D-2147-1FC2B545F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9431B9-63B8-6BC1-5076-2E3191F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1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F922A8-73A8-238A-D3B0-78E20FD3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7AFA5-4F3D-FBD1-6132-2CBD2527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380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</a:rPr>
              <a:t>总体设计思路与规划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核心目标：</a:t>
            </a:r>
            <a:r>
              <a:rPr lang="zh-CN" altLang="en-US" b="0" dirty="0"/>
              <a:t>构建一个高质量、高覆盖度的乘员损伤数据库</a:t>
            </a:r>
            <a:r>
              <a:rPr lang="zh-CN" altLang="en-US" dirty="0"/>
              <a:t>（约</a:t>
            </a:r>
            <a:r>
              <a:rPr lang="en-US" altLang="zh-CN" dirty="0"/>
              <a:t>5000</a:t>
            </a:r>
            <a:r>
              <a:rPr lang="zh-CN" altLang="en-US" dirty="0"/>
              <a:t>例</a:t>
            </a:r>
            <a:r>
              <a:rPr lang="en-US" altLang="zh-CN" dirty="0"/>
              <a:t>case</a:t>
            </a:r>
            <a:r>
              <a:rPr lang="zh-CN" altLang="en-US" dirty="0"/>
              <a:t>）</a:t>
            </a:r>
            <a:r>
              <a:rPr lang="zh-CN" altLang="en-US" b="0" dirty="0"/>
              <a:t>。用于训练烈度预测和损伤预测模型，既能应对常见工况，也能应对复杂罕见工况以及高危险的工况。</a:t>
            </a:r>
            <a:endParaRPr lang="en-US" altLang="zh-CN" b="0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第一级分层：按“乘员体征”</a:t>
            </a:r>
            <a:r>
              <a:rPr lang="zh-CN" altLang="en-US" dirty="0">
                <a:solidFill>
                  <a:srgbClr val="C00000"/>
                </a:solidFill>
                <a:cs typeface="+mn-ea"/>
                <a:sym typeface="+mn-lt"/>
              </a:rPr>
              <a:t>平均</a:t>
            </a:r>
            <a:r>
              <a:rPr lang="zh-CN" altLang="en-US" dirty="0">
                <a:cs typeface="+mn-ea"/>
                <a:sym typeface="+mn-lt"/>
              </a:rPr>
              <a:t>划分：</a:t>
            </a:r>
            <a:endParaRPr lang="en-US" altLang="zh-CN" dirty="0">
              <a:cs typeface="+mn-ea"/>
              <a:sym typeface="+mn-lt"/>
            </a:endParaRPr>
          </a:p>
          <a:p>
            <a:pPr lvl="2"/>
            <a:r>
              <a:rPr lang="zh-CN" altLang="en-US" dirty="0">
                <a:cs typeface="+mn-ea"/>
                <a:sym typeface="+mn-lt"/>
              </a:rPr>
              <a:t>加入</a:t>
            </a:r>
            <a:r>
              <a:rPr lang="en-US" altLang="zh-CN" dirty="0">
                <a:cs typeface="+mn-ea"/>
                <a:sym typeface="+mn-lt"/>
              </a:rPr>
              <a:t>95th</a:t>
            </a:r>
            <a:r>
              <a:rPr lang="zh-CN" altLang="en-US" dirty="0">
                <a:cs typeface="+mn-ea"/>
                <a:sym typeface="+mn-lt"/>
              </a:rPr>
              <a:t>百分位</a:t>
            </a:r>
            <a:r>
              <a:rPr lang="en-US" altLang="zh-CN" dirty="0">
                <a:cs typeface="+mn-ea"/>
                <a:sym typeface="+mn-lt"/>
              </a:rPr>
              <a:t>   50th</a:t>
            </a:r>
            <a:r>
              <a:rPr lang="zh-CN" altLang="en-US" dirty="0">
                <a:cs typeface="+mn-ea"/>
                <a:sym typeface="+mn-lt"/>
              </a:rPr>
              <a:t>百分位  </a:t>
            </a:r>
            <a:r>
              <a:rPr lang="en-US" altLang="zh-CN" dirty="0">
                <a:cs typeface="+mn-ea"/>
                <a:sym typeface="+mn-lt"/>
              </a:rPr>
              <a:t>5th</a:t>
            </a:r>
            <a:r>
              <a:rPr lang="zh-CN" altLang="en-US" dirty="0">
                <a:cs typeface="+mn-ea"/>
                <a:sym typeface="+mn-lt"/>
              </a:rPr>
              <a:t>百分位</a:t>
            </a:r>
            <a:endParaRPr lang="en-US" altLang="zh-CN" dirty="0">
              <a:cs typeface="+mn-ea"/>
              <a:sym typeface="+mn-lt"/>
            </a:endParaRPr>
          </a:p>
          <a:p>
            <a:pPr lvl="2"/>
            <a:r>
              <a:rPr lang="zh-CN" altLang="en-US" b="1" dirty="0">
                <a:cs typeface="+mn-ea"/>
                <a:sym typeface="+mn-lt"/>
              </a:rPr>
              <a:t>设计理由： </a:t>
            </a:r>
            <a:r>
              <a:rPr lang="zh-CN" altLang="en-US" dirty="0">
                <a:cs typeface="+mn-ea"/>
                <a:sym typeface="+mn-lt"/>
              </a:rPr>
              <a:t>不同乘员体征损伤耐受度上存在根本性差异。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/>
              <a:t>第二级分层：按“采样目标”划分：</a:t>
            </a:r>
            <a:endParaRPr lang="en-US" altLang="zh-CN" dirty="0"/>
          </a:p>
          <a:p>
            <a:pPr lvl="2"/>
            <a:r>
              <a:rPr lang="zh-CN" altLang="en-US" dirty="0"/>
              <a:t>在每个体征的仿真中，我们进一步划分为两个阶段，以平衡探索的</a:t>
            </a:r>
            <a:r>
              <a:rPr lang="zh-CN" altLang="en-US" b="1" dirty="0"/>
              <a:t>“广度”</a:t>
            </a:r>
            <a:r>
              <a:rPr lang="zh-CN" altLang="en-US" dirty="0"/>
              <a:t>与</a:t>
            </a:r>
            <a:r>
              <a:rPr lang="zh-CN" altLang="en-US" b="1" dirty="0"/>
              <a:t>“深度”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b="1" dirty="0">
                <a:cs typeface="+mn-ea"/>
                <a:sym typeface="+mn-lt"/>
              </a:rPr>
              <a:t>探索层 </a:t>
            </a:r>
            <a:r>
              <a:rPr lang="en-US" altLang="zh-CN" dirty="0">
                <a:cs typeface="+mn-ea"/>
                <a:sym typeface="+mn-lt"/>
              </a:rPr>
              <a:t>(Exploration Layer)</a:t>
            </a:r>
            <a:r>
              <a:rPr lang="zh-CN" altLang="en-US" dirty="0">
                <a:cs typeface="+mn-ea"/>
                <a:sym typeface="+mn-lt"/>
              </a:rPr>
              <a:t>：仿真目标： </a:t>
            </a:r>
            <a:r>
              <a:rPr lang="zh-CN" altLang="en-US" b="1" dirty="0">
                <a:cs typeface="+mn-ea"/>
                <a:sym typeface="+mn-lt"/>
              </a:rPr>
              <a:t>无偏见地、广泛地探索整个参数空间</a:t>
            </a:r>
            <a:r>
              <a:rPr lang="zh-CN" altLang="en-US" dirty="0">
                <a:cs typeface="+mn-ea"/>
                <a:sym typeface="+mn-lt"/>
              </a:rPr>
              <a:t>，确保模型对各类“非主流”或“边缘”工况有基础认知，避免出现知识盲区。</a:t>
            </a:r>
            <a:endParaRPr lang="en-US" altLang="zh-CN" dirty="0">
              <a:cs typeface="+mn-ea"/>
              <a:sym typeface="+mn-lt"/>
            </a:endParaRPr>
          </a:p>
          <a:p>
            <a:pPr lvl="2"/>
            <a:r>
              <a:rPr lang="zh-CN" altLang="en-US" b="1" dirty="0">
                <a:cs typeface="+mn-ea"/>
                <a:sym typeface="+mn-lt"/>
              </a:rPr>
              <a:t>加密利用层 </a:t>
            </a:r>
            <a:r>
              <a:rPr lang="en-US" altLang="zh-CN" dirty="0">
                <a:cs typeface="+mn-ea"/>
                <a:sym typeface="+mn-lt"/>
              </a:rPr>
              <a:t>(Exploitation/Refinement Layer)</a:t>
            </a:r>
            <a:r>
              <a:rPr lang="zh-CN" altLang="en-US" dirty="0">
                <a:cs typeface="+mn-ea"/>
                <a:sym typeface="+mn-lt"/>
              </a:rPr>
              <a:t>：仿真目标</a:t>
            </a:r>
            <a:r>
              <a:rPr lang="zh-CN" altLang="en-US" b="1" dirty="0">
                <a:cs typeface="+mn-ea"/>
                <a:sym typeface="+mn-lt"/>
              </a:rPr>
              <a:t>： 将更多的计算资源，集中投入到我们已知的、更重要或更常见的区域</a:t>
            </a:r>
            <a:r>
              <a:rPr lang="zh-CN" altLang="en-US" dirty="0">
                <a:cs typeface="+mn-ea"/>
                <a:sym typeface="+mn-lt"/>
              </a:rPr>
              <a:t>，对关键工况进行深入研究，提升模型在核心场景下的精度。</a:t>
            </a:r>
            <a:endParaRPr lang="en-US" altLang="zh-CN" dirty="0">
              <a:cs typeface="+mn-ea"/>
              <a:sym typeface="+mn-lt"/>
            </a:endParaRPr>
          </a:p>
          <a:p>
            <a:pPr marL="284400" lvl="1" indent="0">
              <a:buNone/>
            </a:pP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984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5ABF4-95A7-BB59-4CF6-08780D3DF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659859-CA31-4E3F-2101-3E9A094B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2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F2F3DC-10E2-7017-3C70-D42E4424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E3F6D-8A83-002C-D9CA-9B2A66BFD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380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仿真参数的选取、范围与分布设计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碰撞工况参数（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2"/>
            <a:r>
              <a:rPr lang="zh-CN" altLang="en-US" dirty="0"/>
              <a:t>决定事故的宏观物理特性，其范围和分布主要依据</a:t>
            </a:r>
            <a:r>
              <a:rPr lang="zh-CN" altLang="en-US" b="1" dirty="0"/>
              <a:t>真实世界事故统计数据</a:t>
            </a:r>
            <a:endParaRPr lang="en-US" altLang="zh-CN" b="1" dirty="0"/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碰撞速度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(Velocity)</a:t>
            </a: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选取范围：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v </a:t>
            </a:r>
            <a:r>
              <a:rPr lang="zh-CN" altLang="en-US" sz="1200" b="1" dirty="0">
                <a:cs typeface="+mn-ea"/>
                <a:sym typeface="+mn-lt"/>
              </a:rPr>
              <a:t>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[25 km/h, 65 km/h]</a:t>
            </a: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设计理由：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基于先前研究（主要参考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NASS-CDS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数据分布），该范围覆盖了从中低速城市碰撞到高速公路碰撞的大部分场景。由于目前无明确的分布先验，故将在两个采样层中均采用均匀分布。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碰撞角度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(Angle)</a:t>
            </a: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选取范围：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theta 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∈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 [-60°, +60°]</a:t>
            </a: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设计理由：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基于真实事故统计结果，其为极为锐利的单峰分布</a:t>
            </a:r>
            <a:r>
              <a:rPr lang="zh-CN" altLang="en-US" dirty="0">
                <a:ea typeface="+mn-ea"/>
                <a:cs typeface="+mn-ea"/>
                <a:sym typeface="+mn-lt"/>
              </a:rPr>
              <a:t>。其中碰撞角度</a:t>
            </a:r>
            <a:r>
              <a:rPr lang="zh-CN" altLang="en-US" dirty="0"/>
              <a:t>更常见在</a:t>
            </a:r>
            <a:r>
              <a:rPr lang="en-US" altLang="zh-CN" dirty="0"/>
              <a:t>-30~30°</a:t>
            </a:r>
            <a:r>
              <a:rPr lang="zh-CN" altLang="en-US" dirty="0"/>
              <a:t>，而</a:t>
            </a:r>
            <a:r>
              <a:rPr lang="en-US" altLang="zh-CN" dirty="0"/>
              <a:t>-10°~10°</a:t>
            </a:r>
            <a:r>
              <a:rPr lang="zh-CN" altLang="en-US" dirty="0"/>
              <a:t>区间占比最多，甚至</a:t>
            </a:r>
            <a:r>
              <a:rPr lang="en-US" altLang="zh-CN" dirty="0"/>
              <a:t>-5°~5°</a:t>
            </a:r>
            <a:r>
              <a:rPr lang="zh-CN" altLang="en-US" dirty="0"/>
              <a:t>区间占比约</a:t>
            </a:r>
            <a:r>
              <a:rPr lang="en-US" altLang="zh-CN" dirty="0"/>
              <a:t>70%</a:t>
            </a:r>
            <a:r>
              <a:rPr lang="zh-CN" altLang="en-US" dirty="0"/>
              <a:t>。这种分布形态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直接指导“加密利用层”的采样设计。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重叠率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(Overlap)</a:t>
            </a: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选取与范围：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overlap = (-100%, 0) 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∪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(0, +100%]</a:t>
            </a: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设计理由：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基于真实事故统计结果，其为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形分布，高重叠率（绝对值大）的碰撞更常见，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100%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全宽碰撞占比约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20%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。直接指导作为“加密利用层”的采样设计。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endParaRPr lang="en-US" altLang="zh-CN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76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10D0D-61EE-36F8-ECF2-134C9963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668831F-8463-4E81-D8D1-EA123863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3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BB369D-A457-519A-3990-B4810492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02EC33-1D88-B4BF-3DED-8602C94E2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380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仿真参数的选取、范围与分布设计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约束系统参数</a:t>
            </a:r>
            <a:endParaRPr lang="en-US" altLang="zh-CN" dirty="0"/>
          </a:p>
          <a:p>
            <a:pPr lvl="2"/>
            <a:r>
              <a:rPr lang="zh-CN" altLang="en-US" dirty="0"/>
              <a:t>这部分设计主要基于先前研究经验，比如相关的参数敏感性分析</a:t>
            </a:r>
            <a:endParaRPr lang="en-US" altLang="zh-CN" dirty="0"/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安全带系统参数：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一级限力值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(LL1 - Load Limit 1): </a:t>
            </a: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作用：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控制作用在乘员胸部的峰值力，是防止胸部严重损伤的最核心参数。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重要性： 高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 其取值直接关系到胸部压缩量，敏感性极强。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ea typeface="+mn-ea"/>
                <a:cs typeface="+mn-ea"/>
                <a:sym typeface="+mn-lt"/>
              </a:rPr>
              <a:t>二级限力值 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(LL2 - Load Limit 2): </a:t>
            </a: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作用：用于两级限力安全带。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在碰撞后期精细调节约束力，与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LL1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配合，优化乘员的“随车减速”（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Ride-Down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）过程。 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重要性：高。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LL1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的组合策略对优化后期运动和降低综合损伤重要。 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预紧器抽入量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(PP): </a:t>
            </a: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作用：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在碰撞初期将乘员拉回座椅，优化与气囊接触的姿态和时机。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重要性： 中高。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显著影响乘员的早期运动学行为，与气囊参数有强耦合效应。建议必选。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en-US" altLang="zh-CN" b="1" dirty="0">
                <a:ea typeface="+mn-ea"/>
                <a:cs typeface="+mn-ea"/>
                <a:sym typeface="+mn-lt"/>
              </a:rPr>
              <a:t>D</a:t>
            </a:r>
            <a:r>
              <a:rPr lang="zh-CN" altLang="en-US" b="1" dirty="0">
                <a:ea typeface="+mn-ea"/>
                <a:cs typeface="+mn-ea"/>
                <a:sym typeface="+mn-lt"/>
              </a:rPr>
              <a:t>环高度 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(</a:t>
            </a:r>
            <a:r>
              <a:rPr lang="en-US" altLang="zh-CN" b="1" dirty="0" err="1">
                <a:ea typeface="+mn-ea"/>
                <a:cs typeface="+mn-ea"/>
                <a:sym typeface="+mn-lt"/>
              </a:rPr>
              <a:t>Dz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)</a:t>
            </a:r>
            <a:r>
              <a:rPr lang="zh-CN" altLang="en-US" b="1" dirty="0">
                <a:ea typeface="+mn-ea"/>
                <a:cs typeface="+mn-ea"/>
                <a:sym typeface="+mn-lt"/>
              </a:rPr>
              <a:t>：</a:t>
            </a:r>
            <a:endParaRPr lang="en-US" altLang="zh-CN" b="1" dirty="0"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作用：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影响安全带肩带与乘员的贴合位置，改变对躯干和骨盆的作用力矩，进而影响乘员运动姿态。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重要性：中高。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直接关系到约束有效性和乘员下潜（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submarining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）趋势，对不同身材乘员的保护效果差异显著。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035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B13FB-4AC0-0D48-9D1D-BBFEF1A48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C69177-A4BA-D426-8792-7983663A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4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10E1B0-76D2-033B-3254-89C95988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073F4-C9C7-0E4F-4F5B-659CAA427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380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仿真参数的选取、范围与分布设计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约束系统参数</a:t>
            </a:r>
            <a:endParaRPr lang="en-US" altLang="zh-CN" dirty="0"/>
          </a:p>
          <a:p>
            <a:pPr lvl="2"/>
            <a:r>
              <a:rPr lang="zh-CN" altLang="en-US" dirty="0"/>
              <a:t>这部分设计主要基于先前研究经验，比如相关的参数敏感性分析</a:t>
            </a:r>
            <a:endParaRPr lang="en-US" altLang="zh-CN" dirty="0"/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安全带系统参数：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ea typeface="+mn-ea"/>
                <a:cs typeface="+mn-ea"/>
                <a:sym typeface="+mn-lt"/>
              </a:rPr>
              <a:t>二级限力切换状态及切换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TTF</a:t>
            </a:r>
          </a:p>
          <a:p>
            <a:pPr lvl="3"/>
            <a:r>
              <a:rPr lang="zh-CN" altLang="en-US" b="1" dirty="0">
                <a:ea typeface="+mn-ea"/>
                <a:cs typeface="+mn-ea"/>
                <a:sym typeface="+mn-lt"/>
              </a:rPr>
              <a:t>预紧器点火时刻 </a:t>
            </a:r>
            <a:r>
              <a:rPr lang="en-US" altLang="zh-CN" b="1" dirty="0">
                <a:ea typeface="+mn-ea"/>
                <a:cs typeface="+mn-ea"/>
                <a:sym typeface="+mn-lt"/>
              </a:rPr>
              <a:t>(PFT - Pretensioner Fire Time)</a:t>
            </a: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作用：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决定预紧作用开始的早晚，需与车辆碰撞信号精确匹配，以实现最早的有效约束。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重要性：中低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。影响乘员被约束的初始时刻，对后续整个运动过程有初始影响。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腰部预紧器点火时间及抽入量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741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DC8B-986C-4E8E-9969-4F06022D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8D0548-9790-0792-4E4E-4FD1E175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5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FC886E-AF3A-CD23-8174-7896EAE8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194D8-3948-931E-026F-D4AB2AE8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624435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仿真参数的选取、范围与分布设计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约束系统参数</a:t>
            </a:r>
            <a:endParaRPr lang="en-US" altLang="zh-CN" dirty="0"/>
          </a:p>
          <a:p>
            <a:pPr lvl="2"/>
            <a:r>
              <a:rPr lang="zh-CN" altLang="en-US" dirty="0"/>
              <a:t>这部分设计主要基于先前研究经验，比如相关的参数敏感性分析</a:t>
            </a:r>
            <a:endParaRPr lang="en-US" altLang="zh-CN" dirty="0"/>
          </a:p>
          <a:p>
            <a:pPr lvl="2"/>
            <a:r>
              <a:rPr lang="zh-CN" altLang="en-US" b="1" dirty="0"/>
              <a:t>气囊系统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参数：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气囊点火时刻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(AFT - Airbag Fire Time): </a:t>
            </a: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作用：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控制气囊开始展开的时间，需与乘员前冲运动精确协同，保证乘员在最佳时机接触到已经充分展开的气囊。 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重要性：中低。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点火过早或过晚都可能造成附加伤害或保护不足，与座椅位置参数强相关。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二级主动泄气孔状态及其切换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TTF</a:t>
            </a: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座椅参数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座椅前后位置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(SP)</a:t>
            </a:r>
            <a:endParaRPr lang="en-US" altLang="zh-CN" b="1" dirty="0"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注意：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小体型乘员一般坐得更靠前否则摸不到方向盘。同理，大体型乘员一般坐得更靠后。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所以该参数范围选取和乘员体征参数强相关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作用：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决定乘员与车内前部（仪表板、膝部挡板）的初始距离，影响碰撞过程中乘员运动轨迹、接触时序和损伤模式。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4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重要性：极高。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根本上影响乘员与膝部挡板、气囊的相互作用时机和模式。其最优策略可能在不同碰撞强度下完全相反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ea typeface="+mn-ea"/>
                <a:cs typeface="+mn-ea"/>
                <a:sym typeface="+mn-lt"/>
              </a:rPr>
              <a:t>座椅靠背角度</a:t>
            </a:r>
            <a:endParaRPr lang="en-US" altLang="zh-CN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56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26E6A-484B-FDD2-CFC4-835A7C4E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F732B2-D1BA-957E-B287-9C3CEE3D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6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F8BD5A1-3B64-2EFE-5C0F-B852F7CE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C7278-60CD-8BC8-E2E1-4C8F2DF6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380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具体采样策略与执行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b="0" dirty="0"/>
              <a:t>高维参数空间存在</a:t>
            </a:r>
            <a:r>
              <a:rPr lang="zh-CN" altLang="en-US" dirty="0"/>
              <a:t>维度灾难</a:t>
            </a:r>
            <a:r>
              <a:rPr lang="zh-CN" altLang="en-US" b="0" dirty="0"/>
              <a:t>，不适合用全因子采样（网格法）或是随机采样（完全随机撒点）</a:t>
            </a:r>
            <a:endParaRPr lang="en-US" altLang="zh-CN" b="0" dirty="0"/>
          </a:p>
          <a:p>
            <a:pPr lvl="1"/>
            <a:r>
              <a:rPr lang="zh-CN" altLang="en-US" dirty="0"/>
              <a:t>第一阶段：探索层</a:t>
            </a:r>
            <a:endParaRPr lang="en-US" altLang="zh-CN" dirty="0"/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策略：标准拉丁超立方采样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(LHS)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分布：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所有选定参数（碰撞工况参数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约束系统参数）均在其完整范围内进行均匀采样。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目的：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此阶段需要不带任何偏见地探索所有可能性，确保模型的“视野”足够广阔，关注各种工况参数组合。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第二阶段：加密利用层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策略： 基于先验知识的分层随机采样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分布：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对不同参数采用不同的非均匀采样策略。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目的：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将计算资源根据参数的重要性或现实分布进行倾斜，实现“好钢用在刀刃上”。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365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51EB-AE82-EF69-5C51-1A8FFD4D7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5309B99-8261-E592-B96E-03D49CC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7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6829D7A-11CE-D669-B79E-7794C81E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D61C1-B310-BED8-D267-7401F6D15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380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具体采样策略与执行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第二阶段的具体分层采样方案 </a:t>
            </a:r>
            <a:r>
              <a:rPr lang="en-US" altLang="zh-CN" dirty="0"/>
              <a:t>– </a:t>
            </a:r>
            <a:r>
              <a:rPr lang="zh-CN" altLang="en-US" dirty="0"/>
              <a:t>碰撞工况参数：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以现实事故数据分布为导向分层，让训练数据分布更贴近真实世界的事故特征，保证模型在常见工况上的预测精度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以下分配比例仅供参考，后续更新！！！！！</a:t>
            </a:r>
            <a:endParaRPr lang="en-US" altLang="zh-CN" b="1" dirty="0">
              <a:solidFill>
                <a:srgbClr val="C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碰撞角度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theta 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核心区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[-5°, 5°]: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分配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60%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的样本 。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理由：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覆盖无夹角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小夹角最高频事故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次核心区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[-30°, -5°) U (5°, 30°]: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分配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30%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的样本 。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理由：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覆盖常见的偏角碰撞。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边缘区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[-60°, -30°) U (30°, 60°]: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分配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10%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的样本 。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理由：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探索大角度工况，保证模型泛化性。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重叠率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overlap 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全宽碰撞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固定值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+100%):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分配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20%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的样本 。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理由：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占比高且工况特殊的类型。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大重叠率区 </a:t>
            </a:r>
            <a:r>
              <a:rPr lang="en-US" altLang="zh-CN" dirty="0">
                <a:ea typeface="+mn-ea"/>
                <a:cs typeface="+mn-ea"/>
                <a:sym typeface="+mn-lt"/>
              </a:rPr>
              <a:t>(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-100%, -70%] U [70%, 100%):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分配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50%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的样本 。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理由：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覆盖重叠率的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型分布的两端高频区域。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3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中小重叠率区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[-70%, 0) U (0, 70%):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分配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30%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的样本 。</a:t>
            </a:r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理由：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覆盖其余工况。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碰撞速度 </a:t>
            </a: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velocity</a:t>
            </a:r>
          </a:p>
          <a:p>
            <a:pPr lvl="3"/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目前缺乏进一步的分布先验，在第二阶段的加密利用层中不分层，依然均匀采样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/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073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391E7-498D-4DFF-D441-D43C0963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1EE601-602B-6006-3465-77D858BF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8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2577DB8-29AF-2CD2-AB72-A03F8CAB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DAA628-0816-4AB9-88EE-C5C72C961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38026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具体采样策略与执行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第二阶段的具体分层采样方案 </a:t>
            </a:r>
            <a:r>
              <a:rPr lang="en-US" altLang="zh-CN" dirty="0"/>
              <a:t>– </a:t>
            </a:r>
            <a:r>
              <a:rPr lang="zh-CN" altLang="en-US" dirty="0"/>
              <a:t>约束系统参数：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基于先前研究的经验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对损伤影响规律分层，这样有利于模型去学习更重要的样本（关键工况），提高其鲁棒性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>
                <a:latin typeface="+mn-lt"/>
                <a:ea typeface="+mn-ea"/>
                <a:cs typeface="+mn-ea"/>
                <a:sym typeface="+mn-lt"/>
              </a:rPr>
              <a:t>可根据实际分布，给出各乘员体征分别的具体分层策略。下图是一个二维整体分布，但我们不考虑座椅高度参数，故可只考虑滑轨位置（和座椅前后位置基本对应，只是原点选取不同）的边缘分布。目前来看，居中位置更密，两边位置较稀疏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B96D5D-DB11-49A3-805F-98038A12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3419908"/>
            <a:ext cx="5670302" cy="31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73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4D86-E672-8F49-2617-B02E6DB8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D0845B-6B25-41F6-2672-CE1033A3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5823B-8CA8-4514-B4CF-AB75C2ECDFC9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pPr/>
              <a:t>9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F139C8-B502-CF68-10F1-50E2DF42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 fontAlgn="base">
              <a:spcAft>
                <a:spcPct val="0"/>
              </a:spcAft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VCS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样本数据库搭建进展同步</a:t>
            </a:r>
            <a:endParaRPr lang="zh-CN" altLang="en-US" b="1" dirty="0">
              <a:solidFill>
                <a:srgbClr val="0070C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78B74B-7859-97C4-9103-50DA59E2F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1073074"/>
            <a:ext cx="11953328" cy="553568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仿真数据的参数选取、范围、分布及相应采样策略设计方案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“混合分层策略”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- </a:t>
            </a:r>
            <a:r>
              <a:rPr lang="zh-CN" altLang="en-US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具体采样策略与执行</a:t>
            </a:r>
            <a:endParaRPr lang="en-US" altLang="zh-CN" dirty="0">
              <a:solidFill>
                <a:srgbClr val="0000FF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/>
              <a:t>第二阶段的具体分层采样方案 </a:t>
            </a:r>
            <a:r>
              <a:rPr lang="en-US" altLang="zh-CN" dirty="0"/>
              <a:t>– </a:t>
            </a:r>
            <a:r>
              <a:rPr lang="zh-CN" altLang="en-US" dirty="0"/>
              <a:t>约束系统参数：</a:t>
            </a:r>
            <a:endParaRPr lang="en-US" altLang="zh-CN" dirty="0"/>
          </a:p>
          <a:p>
            <a:pPr lvl="2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基于先前研究的经验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对损伤影响规律分层，这样有利于模型去学习更重要的样本（关键工况）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b="1" dirty="0">
                <a:latin typeface="+mn-lt"/>
                <a:sym typeface="+mn-lt"/>
              </a:rPr>
              <a:t>不主动加密的其余参数</a:t>
            </a:r>
            <a:endParaRPr lang="en-US" altLang="zh-CN" b="1" dirty="0">
              <a:latin typeface="+mn-lt"/>
              <a:sym typeface="+mn-lt"/>
            </a:endParaRPr>
          </a:p>
          <a:p>
            <a:pPr lvl="3"/>
            <a:r>
              <a:rPr lang="zh-CN" altLang="en-US" dirty="0"/>
              <a:t>为简化设计，在加密利用层中这些其余参数依然采用均匀分布进行采样。</a:t>
            </a:r>
            <a:endParaRPr lang="en-US" altLang="zh-CN" dirty="0"/>
          </a:p>
          <a:p>
            <a:pPr lvl="3"/>
            <a:r>
              <a:rPr lang="zh-CN" altLang="en-US" dirty="0"/>
              <a:t>因为已经将非均匀采样的复杂性集中在已识别出的、重要性最高、先验信息最明确的前述参数。</a:t>
            </a:r>
            <a:r>
              <a:rPr lang="en-US" altLang="zh-CN" dirty="0"/>
              <a:t>3</a:t>
            </a:r>
          </a:p>
          <a:p>
            <a:pPr lvl="3"/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注：第二阶段后续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可以考虑基于主动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学习的自适应分层加密采样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5275666"/>
      </p:ext>
    </p:extLst>
  </p:cSld>
  <p:clrMapOvr>
    <a:masterClrMapping/>
  </p:clrMapOvr>
</p:sld>
</file>

<file path=ppt/theme/theme1.xml><?xml version="1.0" encoding="utf-8"?>
<a:theme xmlns:a="http://schemas.openxmlformats.org/drawingml/2006/main" name="1_Safety-Nie 20190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qbny5dot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7539</TotalTime>
  <Words>1964</Words>
  <Application>Microsoft Office PowerPoint</Application>
  <PresentationFormat>宽屏</PresentationFormat>
  <Paragraphs>138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等线</vt:lpstr>
      <vt:lpstr>Arial</vt:lpstr>
      <vt:lpstr>Calibri</vt:lpstr>
      <vt:lpstr>Wingdings</vt:lpstr>
      <vt:lpstr>1_Safety-Nie 201909</vt:lpstr>
      <vt:lpstr>VCS样本数据库搭建进展同步</vt:lpstr>
      <vt:lpstr>VCS样本数据库搭建进展同步</vt:lpstr>
      <vt:lpstr>VCS样本数据库搭建进展同步</vt:lpstr>
      <vt:lpstr>VCS样本数据库搭建进展同步</vt:lpstr>
      <vt:lpstr>VCS样本数据库搭建进展同步</vt:lpstr>
      <vt:lpstr>VCS样本数据库搭建进展同步</vt:lpstr>
      <vt:lpstr>VCS样本数据库搭建进展同步</vt:lpstr>
      <vt:lpstr>VCS样本数据库搭建进展同步</vt:lpstr>
      <vt:lpstr>VCS样本数据库搭建进展同步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robust positioning for  all-weather autonomous driving</dc:title>
  <dc:creator>Xu Dongyang</dc:creator>
  <cp:lastModifiedBy>子健 何</cp:lastModifiedBy>
  <cp:revision>610</cp:revision>
  <dcterms:modified xsi:type="dcterms:W3CDTF">2025-07-05T06:34:41Z</dcterms:modified>
</cp:coreProperties>
</file>