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"/>
  </p:notesMasterIdLst>
  <p:sldIdLst>
    <p:sldId id="256" r:id="rId2"/>
  </p:sldIdLst>
  <p:sldSz cx="42479913" cy="30240288"/>
  <p:notesSz cx="6858000" cy="9144000"/>
  <p:defaultTextStyle>
    <a:defPPr>
      <a:defRPr lang="en-US"/>
    </a:defPPr>
    <a:lvl1pPr marL="0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1pPr>
    <a:lvl2pPr marL="2590590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2pPr>
    <a:lvl3pPr marL="5181182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3pPr>
    <a:lvl4pPr marL="7771772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4pPr>
    <a:lvl5pPr marL="10362364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5pPr>
    <a:lvl6pPr marL="12952955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6pPr>
    <a:lvl7pPr marL="15543546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7pPr>
    <a:lvl8pPr marL="18134136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8pPr>
    <a:lvl9pPr marL="20724728" algn="l" defTabSz="2590590" rtl="0" eaLnBrk="1" latinLnBrk="0" hangingPunct="1">
      <a:defRPr sz="101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133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57" autoAdjust="0"/>
    <p:restoredTop sz="95092" autoAdjust="0"/>
  </p:normalViewPr>
  <p:slideViewPr>
    <p:cSldViewPr snapToGrid="0" snapToObjects="1">
      <p:cViewPr>
        <p:scale>
          <a:sx n="34" d="100"/>
          <a:sy n="34" d="100"/>
        </p:scale>
        <p:origin x="664" y="864"/>
      </p:cViewPr>
      <p:guideLst>
        <p:guide orient="horz" pos="9525"/>
        <p:guide pos="133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009C-D6A8-4318-94CA-A19EA845F4DB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B82C-4D46-4B36-BBB1-C40B41E5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3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3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5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6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9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30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02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74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0763" y="685800"/>
            <a:ext cx="4816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EB82C-4D46-4B36-BBB1-C40B41E56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97" y="9394093"/>
            <a:ext cx="36107927" cy="64820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1989" y="17136171"/>
            <a:ext cx="29735940" cy="7728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0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41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11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82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52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23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93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5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97937" y="1211022"/>
            <a:ext cx="9557981" cy="25802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3997" y="1211022"/>
            <a:ext cx="27965942" cy="25802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23" y="19432190"/>
            <a:ext cx="36107927" cy="6006058"/>
          </a:xfrm>
        </p:spPr>
        <p:txBody>
          <a:bodyPr anchor="t"/>
          <a:lstStyle>
            <a:lvl1pPr algn="l">
              <a:defRPr sz="1814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5623" y="12817126"/>
            <a:ext cx="36107927" cy="6615061"/>
          </a:xfrm>
        </p:spPr>
        <p:txBody>
          <a:bodyPr anchor="b"/>
          <a:lstStyle>
            <a:lvl1pPr marL="0" indent="0">
              <a:buNone/>
              <a:defRPr sz="9024">
                <a:solidFill>
                  <a:schemeClr val="tx1">
                    <a:tint val="75000"/>
                  </a:schemeClr>
                </a:solidFill>
              </a:defRPr>
            </a:lvl1pPr>
            <a:lvl2pPr marL="2070512" indent="0">
              <a:buNone/>
              <a:defRPr sz="8131">
                <a:solidFill>
                  <a:schemeClr val="tx1">
                    <a:tint val="75000"/>
                  </a:schemeClr>
                </a:solidFill>
              </a:defRPr>
            </a:lvl2pPr>
            <a:lvl3pPr marL="4141022" indent="0">
              <a:buNone/>
              <a:defRPr sz="7240">
                <a:solidFill>
                  <a:schemeClr val="tx1">
                    <a:tint val="75000"/>
                  </a:schemeClr>
                </a:solidFill>
              </a:defRPr>
            </a:lvl3pPr>
            <a:lvl4pPr marL="6211534" indent="0">
              <a:buNone/>
              <a:defRPr sz="6346">
                <a:solidFill>
                  <a:schemeClr val="tx1">
                    <a:tint val="75000"/>
                  </a:schemeClr>
                </a:solidFill>
              </a:defRPr>
            </a:lvl4pPr>
            <a:lvl5pPr marL="8282045" indent="0">
              <a:buNone/>
              <a:defRPr sz="6346">
                <a:solidFill>
                  <a:schemeClr val="tx1">
                    <a:tint val="75000"/>
                  </a:schemeClr>
                </a:solidFill>
              </a:defRPr>
            </a:lvl5pPr>
            <a:lvl6pPr marL="10352556" indent="0">
              <a:buNone/>
              <a:defRPr sz="6346">
                <a:solidFill>
                  <a:schemeClr val="tx1">
                    <a:tint val="75000"/>
                  </a:schemeClr>
                </a:solidFill>
              </a:defRPr>
            </a:lvl6pPr>
            <a:lvl7pPr marL="12423068" indent="0">
              <a:buNone/>
              <a:defRPr sz="6346">
                <a:solidFill>
                  <a:schemeClr val="tx1">
                    <a:tint val="75000"/>
                  </a:schemeClr>
                </a:solidFill>
              </a:defRPr>
            </a:lvl7pPr>
            <a:lvl8pPr marL="14493578" indent="0">
              <a:buNone/>
              <a:defRPr sz="6346">
                <a:solidFill>
                  <a:schemeClr val="tx1">
                    <a:tint val="75000"/>
                  </a:schemeClr>
                </a:solidFill>
              </a:defRPr>
            </a:lvl8pPr>
            <a:lvl9pPr marL="16564088" indent="0">
              <a:buNone/>
              <a:defRPr sz="6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3999" y="7056076"/>
            <a:ext cx="18761961" cy="19957191"/>
          </a:xfrm>
        </p:spPr>
        <p:txBody>
          <a:bodyPr/>
          <a:lstStyle>
            <a:lvl1pPr>
              <a:defRPr sz="12694"/>
            </a:lvl1pPr>
            <a:lvl2pPr>
              <a:defRPr sz="10908"/>
            </a:lvl2pPr>
            <a:lvl3pPr>
              <a:defRPr sz="9024"/>
            </a:lvl3pPr>
            <a:lvl4pPr>
              <a:defRPr sz="8131"/>
            </a:lvl4pPr>
            <a:lvl5pPr>
              <a:defRPr sz="8131"/>
            </a:lvl5pPr>
            <a:lvl6pPr>
              <a:defRPr sz="8131"/>
            </a:lvl6pPr>
            <a:lvl7pPr>
              <a:defRPr sz="8131"/>
            </a:lvl7pPr>
            <a:lvl8pPr>
              <a:defRPr sz="8131"/>
            </a:lvl8pPr>
            <a:lvl9pPr>
              <a:defRPr sz="8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3960" y="7056076"/>
            <a:ext cx="18761961" cy="19957191"/>
          </a:xfrm>
        </p:spPr>
        <p:txBody>
          <a:bodyPr/>
          <a:lstStyle>
            <a:lvl1pPr>
              <a:defRPr sz="12694"/>
            </a:lvl1pPr>
            <a:lvl2pPr>
              <a:defRPr sz="10908"/>
            </a:lvl2pPr>
            <a:lvl3pPr>
              <a:defRPr sz="9024"/>
            </a:lvl3pPr>
            <a:lvl4pPr>
              <a:defRPr sz="8131"/>
            </a:lvl4pPr>
            <a:lvl5pPr>
              <a:defRPr sz="8131"/>
            </a:lvl5pPr>
            <a:lvl6pPr>
              <a:defRPr sz="8131"/>
            </a:lvl6pPr>
            <a:lvl7pPr>
              <a:defRPr sz="8131"/>
            </a:lvl7pPr>
            <a:lvl8pPr>
              <a:defRPr sz="8131"/>
            </a:lvl8pPr>
            <a:lvl9pPr>
              <a:defRPr sz="81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997" y="6769072"/>
            <a:ext cx="18769339" cy="2821024"/>
          </a:xfrm>
        </p:spPr>
        <p:txBody>
          <a:bodyPr anchor="b"/>
          <a:lstStyle>
            <a:lvl1pPr marL="0" indent="0">
              <a:buNone/>
              <a:defRPr sz="10908" b="1"/>
            </a:lvl1pPr>
            <a:lvl2pPr marL="2070512" indent="0">
              <a:buNone/>
              <a:defRPr sz="9024" b="1"/>
            </a:lvl2pPr>
            <a:lvl3pPr marL="4141022" indent="0">
              <a:buNone/>
              <a:defRPr sz="8131" b="1"/>
            </a:lvl3pPr>
            <a:lvl4pPr marL="6211534" indent="0">
              <a:buNone/>
              <a:defRPr sz="7240" b="1"/>
            </a:lvl4pPr>
            <a:lvl5pPr marL="8282045" indent="0">
              <a:buNone/>
              <a:defRPr sz="7240" b="1"/>
            </a:lvl5pPr>
            <a:lvl6pPr marL="10352556" indent="0">
              <a:buNone/>
              <a:defRPr sz="7240" b="1"/>
            </a:lvl6pPr>
            <a:lvl7pPr marL="12423068" indent="0">
              <a:buNone/>
              <a:defRPr sz="7240" b="1"/>
            </a:lvl7pPr>
            <a:lvl8pPr marL="14493578" indent="0">
              <a:buNone/>
              <a:defRPr sz="7240" b="1"/>
            </a:lvl8pPr>
            <a:lvl9pPr marL="16564088" indent="0">
              <a:buNone/>
              <a:defRPr sz="7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3997" y="9590097"/>
            <a:ext cx="18769339" cy="17423169"/>
          </a:xfrm>
        </p:spPr>
        <p:txBody>
          <a:bodyPr/>
          <a:lstStyle>
            <a:lvl1pPr>
              <a:defRPr sz="10908"/>
            </a:lvl1pPr>
            <a:lvl2pPr>
              <a:defRPr sz="9024"/>
            </a:lvl2pPr>
            <a:lvl3pPr>
              <a:defRPr sz="8131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79208" y="6769072"/>
            <a:ext cx="18776713" cy="2821024"/>
          </a:xfrm>
        </p:spPr>
        <p:txBody>
          <a:bodyPr anchor="b"/>
          <a:lstStyle>
            <a:lvl1pPr marL="0" indent="0">
              <a:buNone/>
              <a:defRPr sz="10908" b="1"/>
            </a:lvl1pPr>
            <a:lvl2pPr marL="2070512" indent="0">
              <a:buNone/>
              <a:defRPr sz="9024" b="1"/>
            </a:lvl2pPr>
            <a:lvl3pPr marL="4141022" indent="0">
              <a:buNone/>
              <a:defRPr sz="8131" b="1"/>
            </a:lvl3pPr>
            <a:lvl4pPr marL="6211534" indent="0">
              <a:buNone/>
              <a:defRPr sz="7240" b="1"/>
            </a:lvl4pPr>
            <a:lvl5pPr marL="8282045" indent="0">
              <a:buNone/>
              <a:defRPr sz="7240" b="1"/>
            </a:lvl5pPr>
            <a:lvl6pPr marL="10352556" indent="0">
              <a:buNone/>
              <a:defRPr sz="7240" b="1"/>
            </a:lvl6pPr>
            <a:lvl7pPr marL="12423068" indent="0">
              <a:buNone/>
              <a:defRPr sz="7240" b="1"/>
            </a:lvl7pPr>
            <a:lvl8pPr marL="14493578" indent="0">
              <a:buNone/>
              <a:defRPr sz="7240" b="1"/>
            </a:lvl8pPr>
            <a:lvl9pPr marL="16564088" indent="0">
              <a:buNone/>
              <a:defRPr sz="7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79208" y="9590097"/>
            <a:ext cx="18776713" cy="17423169"/>
          </a:xfrm>
        </p:spPr>
        <p:txBody>
          <a:bodyPr/>
          <a:lstStyle>
            <a:lvl1pPr>
              <a:defRPr sz="10908"/>
            </a:lvl1pPr>
            <a:lvl2pPr>
              <a:defRPr sz="9024"/>
            </a:lvl2pPr>
            <a:lvl3pPr>
              <a:defRPr sz="8131"/>
            </a:lvl3pPr>
            <a:lvl4pPr>
              <a:defRPr sz="7240"/>
            </a:lvl4pPr>
            <a:lvl5pPr>
              <a:defRPr sz="7240"/>
            </a:lvl5pPr>
            <a:lvl6pPr>
              <a:defRPr sz="7240"/>
            </a:lvl6pPr>
            <a:lvl7pPr>
              <a:defRPr sz="7240"/>
            </a:lvl7pPr>
            <a:lvl8pPr>
              <a:defRPr sz="7240"/>
            </a:lvl8pPr>
            <a:lvl9pPr>
              <a:defRPr sz="7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98" y="1204011"/>
            <a:ext cx="13975599" cy="5124048"/>
          </a:xfrm>
        </p:spPr>
        <p:txBody>
          <a:bodyPr anchor="b"/>
          <a:lstStyle>
            <a:lvl1pPr algn="l">
              <a:defRPr sz="9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68" y="1204020"/>
            <a:ext cx="23747452" cy="25809248"/>
          </a:xfrm>
        </p:spPr>
        <p:txBody>
          <a:bodyPr/>
          <a:lstStyle>
            <a:lvl1pPr>
              <a:defRPr sz="14479"/>
            </a:lvl1pPr>
            <a:lvl2pPr>
              <a:defRPr sz="12694"/>
            </a:lvl2pPr>
            <a:lvl3pPr>
              <a:defRPr sz="10908"/>
            </a:lvl3pPr>
            <a:lvl4pPr>
              <a:defRPr sz="9024"/>
            </a:lvl4pPr>
            <a:lvl5pPr>
              <a:defRPr sz="9024"/>
            </a:lvl5pPr>
            <a:lvl6pPr>
              <a:defRPr sz="9024"/>
            </a:lvl6pPr>
            <a:lvl7pPr>
              <a:defRPr sz="9024"/>
            </a:lvl7pPr>
            <a:lvl8pPr>
              <a:defRPr sz="9024"/>
            </a:lvl8pPr>
            <a:lvl9pPr>
              <a:defRPr sz="9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3998" y="6328067"/>
            <a:ext cx="13975599" cy="20685200"/>
          </a:xfrm>
        </p:spPr>
        <p:txBody>
          <a:bodyPr/>
          <a:lstStyle>
            <a:lvl1pPr marL="0" indent="0">
              <a:buNone/>
              <a:defRPr sz="6346"/>
            </a:lvl1pPr>
            <a:lvl2pPr marL="2070512" indent="0">
              <a:buNone/>
              <a:defRPr sz="5455"/>
            </a:lvl2pPr>
            <a:lvl3pPr marL="4141022" indent="0">
              <a:buNone/>
              <a:defRPr sz="4561"/>
            </a:lvl3pPr>
            <a:lvl4pPr marL="6211534" indent="0">
              <a:buNone/>
              <a:defRPr sz="4066"/>
            </a:lvl4pPr>
            <a:lvl5pPr marL="8282045" indent="0">
              <a:buNone/>
              <a:defRPr sz="4066"/>
            </a:lvl5pPr>
            <a:lvl6pPr marL="10352556" indent="0">
              <a:buNone/>
              <a:defRPr sz="4066"/>
            </a:lvl6pPr>
            <a:lvl7pPr marL="12423068" indent="0">
              <a:buNone/>
              <a:defRPr sz="4066"/>
            </a:lvl7pPr>
            <a:lvl8pPr marL="14493578" indent="0">
              <a:buNone/>
              <a:defRPr sz="4066"/>
            </a:lvl8pPr>
            <a:lvl9pPr marL="16564088" indent="0">
              <a:buNone/>
              <a:defRPr sz="4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364" y="21168201"/>
            <a:ext cx="25487948" cy="2499026"/>
          </a:xfrm>
        </p:spPr>
        <p:txBody>
          <a:bodyPr anchor="b"/>
          <a:lstStyle>
            <a:lvl1pPr algn="l">
              <a:defRPr sz="9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26364" y="2702026"/>
            <a:ext cx="25487948" cy="18144173"/>
          </a:xfrm>
        </p:spPr>
        <p:txBody>
          <a:bodyPr/>
          <a:lstStyle>
            <a:lvl1pPr marL="0" indent="0">
              <a:buNone/>
              <a:defRPr sz="14479"/>
            </a:lvl1pPr>
            <a:lvl2pPr marL="2070512" indent="0">
              <a:buNone/>
              <a:defRPr sz="12694"/>
            </a:lvl2pPr>
            <a:lvl3pPr marL="4141022" indent="0">
              <a:buNone/>
              <a:defRPr sz="10908"/>
            </a:lvl3pPr>
            <a:lvl4pPr marL="6211534" indent="0">
              <a:buNone/>
              <a:defRPr sz="9024"/>
            </a:lvl4pPr>
            <a:lvl5pPr marL="8282045" indent="0">
              <a:buNone/>
              <a:defRPr sz="9024"/>
            </a:lvl5pPr>
            <a:lvl6pPr marL="10352556" indent="0">
              <a:buNone/>
              <a:defRPr sz="9024"/>
            </a:lvl6pPr>
            <a:lvl7pPr marL="12423068" indent="0">
              <a:buNone/>
              <a:defRPr sz="9024"/>
            </a:lvl7pPr>
            <a:lvl8pPr marL="14493578" indent="0">
              <a:buNone/>
              <a:defRPr sz="9024"/>
            </a:lvl8pPr>
            <a:lvl9pPr marL="16564088" indent="0">
              <a:buNone/>
              <a:defRPr sz="9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6364" y="23667233"/>
            <a:ext cx="25487948" cy="3549032"/>
          </a:xfrm>
        </p:spPr>
        <p:txBody>
          <a:bodyPr/>
          <a:lstStyle>
            <a:lvl1pPr marL="0" indent="0">
              <a:buNone/>
              <a:defRPr sz="6346"/>
            </a:lvl1pPr>
            <a:lvl2pPr marL="2070512" indent="0">
              <a:buNone/>
              <a:defRPr sz="5455"/>
            </a:lvl2pPr>
            <a:lvl3pPr marL="4141022" indent="0">
              <a:buNone/>
              <a:defRPr sz="4561"/>
            </a:lvl3pPr>
            <a:lvl4pPr marL="6211534" indent="0">
              <a:buNone/>
              <a:defRPr sz="4066"/>
            </a:lvl4pPr>
            <a:lvl5pPr marL="8282045" indent="0">
              <a:buNone/>
              <a:defRPr sz="4066"/>
            </a:lvl5pPr>
            <a:lvl6pPr marL="10352556" indent="0">
              <a:buNone/>
              <a:defRPr sz="4066"/>
            </a:lvl6pPr>
            <a:lvl7pPr marL="12423068" indent="0">
              <a:buNone/>
              <a:defRPr sz="4066"/>
            </a:lvl7pPr>
            <a:lvl8pPr marL="14493578" indent="0">
              <a:buNone/>
              <a:defRPr sz="4066"/>
            </a:lvl8pPr>
            <a:lvl9pPr marL="16564088" indent="0">
              <a:buNone/>
              <a:defRPr sz="4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3997" y="1211018"/>
            <a:ext cx="38231921" cy="5040049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3997" y="7056076"/>
            <a:ext cx="38231921" cy="19957191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3997" y="28028271"/>
            <a:ext cx="9911978" cy="161001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3975" y="28028271"/>
            <a:ext cx="13451973" cy="161001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43940" y="28028271"/>
            <a:ext cx="9911978" cy="161001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4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2070512" rtl="0" eaLnBrk="1" latinLnBrk="0" hangingPunct="1">
        <a:spcBef>
          <a:spcPct val="0"/>
        </a:spcBef>
        <a:buNone/>
        <a:defRPr sz="19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2885" indent="-1552885" algn="l" defTabSz="2070512" rtl="0" eaLnBrk="1" latinLnBrk="0" hangingPunct="1">
        <a:spcBef>
          <a:spcPct val="20000"/>
        </a:spcBef>
        <a:buFont typeface="Arial"/>
        <a:buChar char="•"/>
        <a:defRPr sz="14479" kern="1200">
          <a:solidFill>
            <a:schemeClr val="tx1"/>
          </a:solidFill>
          <a:latin typeface="+mn-lt"/>
          <a:ea typeface="+mn-ea"/>
          <a:cs typeface="+mn-cs"/>
        </a:defRPr>
      </a:lvl1pPr>
      <a:lvl2pPr marL="3364582" indent="-1294071" algn="l" defTabSz="2070512" rtl="0" eaLnBrk="1" latinLnBrk="0" hangingPunct="1">
        <a:spcBef>
          <a:spcPct val="20000"/>
        </a:spcBef>
        <a:buFont typeface="Arial"/>
        <a:buChar char="–"/>
        <a:defRPr sz="12694" kern="1200">
          <a:solidFill>
            <a:schemeClr val="tx1"/>
          </a:solidFill>
          <a:latin typeface="+mn-lt"/>
          <a:ea typeface="+mn-ea"/>
          <a:cs typeface="+mn-cs"/>
        </a:defRPr>
      </a:lvl2pPr>
      <a:lvl3pPr marL="5176277" indent="-1035256" algn="l" defTabSz="2070512" rtl="0" eaLnBrk="1" latinLnBrk="0" hangingPunct="1">
        <a:spcBef>
          <a:spcPct val="20000"/>
        </a:spcBef>
        <a:buFont typeface="Arial"/>
        <a:buChar char="•"/>
        <a:defRPr sz="10908" kern="1200">
          <a:solidFill>
            <a:schemeClr val="tx1"/>
          </a:solidFill>
          <a:latin typeface="+mn-lt"/>
          <a:ea typeface="+mn-ea"/>
          <a:cs typeface="+mn-cs"/>
        </a:defRPr>
      </a:lvl3pPr>
      <a:lvl4pPr marL="7246789" indent="-1035256" algn="l" defTabSz="2070512" rtl="0" eaLnBrk="1" latinLnBrk="0" hangingPunct="1">
        <a:spcBef>
          <a:spcPct val="20000"/>
        </a:spcBef>
        <a:buFont typeface="Arial"/>
        <a:buChar char="–"/>
        <a:defRPr sz="9024" kern="1200">
          <a:solidFill>
            <a:schemeClr val="tx1"/>
          </a:solidFill>
          <a:latin typeface="+mn-lt"/>
          <a:ea typeface="+mn-ea"/>
          <a:cs typeface="+mn-cs"/>
        </a:defRPr>
      </a:lvl4pPr>
      <a:lvl5pPr marL="9317301" indent="-1035256" algn="l" defTabSz="2070512" rtl="0" eaLnBrk="1" latinLnBrk="0" hangingPunct="1">
        <a:spcBef>
          <a:spcPct val="20000"/>
        </a:spcBef>
        <a:buFont typeface="Arial"/>
        <a:buChar char="»"/>
        <a:defRPr sz="9024" kern="1200">
          <a:solidFill>
            <a:schemeClr val="tx1"/>
          </a:solidFill>
          <a:latin typeface="+mn-lt"/>
          <a:ea typeface="+mn-ea"/>
          <a:cs typeface="+mn-cs"/>
        </a:defRPr>
      </a:lvl5pPr>
      <a:lvl6pPr marL="11387811" indent="-1035256" algn="l" defTabSz="2070512" rtl="0" eaLnBrk="1" latinLnBrk="0" hangingPunct="1">
        <a:spcBef>
          <a:spcPct val="20000"/>
        </a:spcBef>
        <a:buFont typeface="Arial"/>
        <a:buChar char="•"/>
        <a:defRPr sz="9024" kern="1200">
          <a:solidFill>
            <a:schemeClr val="tx1"/>
          </a:solidFill>
          <a:latin typeface="+mn-lt"/>
          <a:ea typeface="+mn-ea"/>
          <a:cs typeface="+mn-cs"/>
        </a:defRPr>
      </a:lvl6pPr>
      <a:lvl7pPr marL="13458321" indent="-1035256" algn="l" defTabSz="2070512" rtl="0" eaLnBrk="1" latinLnBrk="0" hangingPunct="1">
        <a:spcBef>
          <a:spcPct val="20000"/>
        </a:spcBef>
        <a:buFont typeface="Arial"/>
        <a:buChar char="•"/>
        <a:defRPr sz="9024" kern="1200">
          <a:solidFill>
            <a:schemeClr val="tx1"/>
          </a:solidFill>
          <a:latin typeface="+mn-lt"/>
          <a:ea typeface="+mn-ea"/>
          <a:cs typeface="+mn-cs"/>
        </a:defRPr>
      </a:lvl7pPr>
      <a:lvl8pPr marL="15528832" indent="-1035256" algn="l" defTabSz="2070512" rtl="0" eaLnBrk="1" latinLnBrk="0" hangingPunct="1">
        <a:spcBef>
          <a:spcPct val="20000"/>
        </a:spcBef>
        <a:buFont typeface="Arial"/>
        <a:buChar char="•"/>
        <a:defRPr sz="9024" kern="1200">
          <a:solidFill>
            <a:schemeClr val="tx1"/>
          </a:solidFill>
          <a:latin typeface="+mn-lt"/>
          <a:ea typeface="+mn-ea"/>
          <a:cs typeface="+mn-cs"/>
        </a:defRPr>
      </a:lvl8pPr>
      <a:lvl9pPr marL="17599344" indent="-1035256" algn="l" defTabSz="2070512" rtl="0" eaLnBrk="1" latinLnBrk="0" hangingPunct="1">
        <a:spcBef>
          <a:spcPct val="20000"/>
        </a:spcBef>
        <a:buFont typeface="Arial"/>
        <a:buChar char="•"/>
        <a:defRPr sz="9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1pPr>
      <a:lvl2pPr marL="2070512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2pPr>
      <a:lvl3pPr marL="4141022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3pPr>
      <a:lvl4pPr marL="6211534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4pPr>
      <a:lvl5pPr marL="8282045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5pPr>
      <a:lvl6pPr marL="10352556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6pPr>
      <a:lvl7pPr marL="12423068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7pPr>
      <a:lvl8pPr marL="14493578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8pPr>
      <a:lvl9pPr marL="16564088" algn="l" defTabSz="2070512" rtl="0" eaLnBrk="1" latinLnBrk="0" hangingPunct="1">
        <a:defRPr sz="8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onurkeles.boun@gmai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11" Type="http://schemas.openxmlformats.org/officeDocument/2006/relationships/image" Target="../media/image7.png"/><Relationship Id="rId5" Type="http://schemas.openxmlformats.org/officeDocument/2006/relationships/image" Target="../media/image1.tiff"/><Relationship Id="rId10" Type="http://schemas.openxmlformats.org/officeDocument/2006/relationships/image" Target="../media/image6.png"/><Relationship Id="rId4" Type="http://schemas.openxmlformats.org/officeDocument/2006/relationships/hyperlink" Target="mailto:kadir.gokgoz1@boun.edu.tr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462" y="26398"/>
            <a:ext cx="42479913" cy="172354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Gill Sans MT" panose="020B0502020104020203" pitchFamily="34" charset="77"/>
              </a:rPr>
              <a:t>Age of Acquisition Effects on Referential Accessibility in Signed Narratives</a:t>
            </a:r>
          </a:p>
          <a:p>
            <a:pPr algn="ctr"/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Onur Keleş </a:t>
            </a:r>
            <a:r>
              <a:rPr lang="en-US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(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Boğaziçi </a:t>
            </a:r>
            <a:r>
              <a:rPr lang="tr-TR" sz="4000" b="1" dirty="0" err="1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University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, 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  <a:hlinkClick r:id="rId3"/>
              </a:rPr>
              <a:t>onurkeles.boun@gmail.com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) &amp; Kadir Gökgöz (Boğaziçi </a:t>
            </a:r>
            <a:r>
              <a:rPr lang="tr-TR" sz="4000" b="1" dirty="0" err="1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University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, 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  <a:hlinkClick r:id="rId4"/>
              </a:rPr>
              <a:t>kadir.gokgoz1@boun.edu.tr</a:t>
            </a:r>
            <a:r>
              <a:rPr lang="tr-TR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9738" y="1885800"/>
            <a:ext cx="14060067" cy="1124937"/>
            <a:chOff x="132937" y="3333815"/>
            <a:chExt cx="13800665" cy="440311"/>
          </a:xfrm>
        </p:grpSpPr>
        <p:sp>
          <p:nvSpPr>
            <p:cNvPr id="5" name="TextBox 4"/>
            <p:cNvSpPr txBox="1"/>
            <p:nvPr/>
          </p:nvSpPr>
          <p:spPr>
            <a:xfrm>
              <a:off x="218126" y="3678305"/>
              <a:ext cx="13715476" cy="9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991" b="1" dirty="0">
                <a:solidFill>
                  <a:srgbClr val="C00000"/>
                </a:solidFill>
                <a:latin typeface="Gill Sans MT" pitchFamily="34" charset="0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937" y="3333815"/>
              <a:ext cx="13800665" cy="3229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61" b="1" dirty="0">
                  <a:solidFill>
                    <a:srgbClr val="FFFFFF"/>
                  </a:solidFill>
                  <a:latin typeface="Gill Sans MT" pitchFamily="34" charset="0"/>
                  <a:cs typeface="Times New Roman"/>
                </a:rPr>
                <a:t>FOCUS OF THE STUDY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738" y="22311823"/>
            <a:ext cx="14060067" cy="7078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Age of Acquisition Effects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115" y="26383835"/>
            <a:ext cx="13964876" cy="3766535"/>
            <a:chOff x="93251" y="38491843"/>
            <a:chExt cx="14632357" cy="1332354"/>
          </a:xfrm>
        </p:grpSpPr>
        <p:sp>
          <p:nvSpPr>
            <p:cNvPr id="11" name="TextBox 10"/>
            <p:cNvSpPr txBox="1"/>
            <p:nvPr/>
          </p:nvSpPr>
          <p:spPr>
            <a:xfrm>
              <a:off x="93251" y="38789920"/>
              <a:ext cx="14532617" cy="103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i="1" dirty="0"/>
                <a:t>[1] </a:t>
              </a:r>
              <a:r>
                <a:rPr lang="en-US" sz="1400" i="1" dirty="0" err="1"/>
                <a:t>Ahn</a:t>
              </a:r>
              <a:r>
                <a:rPr lang="en-US" sz="1400" i="1" dirty="0"/>
                <a:t> D. The determinacy scale: A competition mechanism for anaphoric expressions [PhD Thesis]. Harvard University;</a:t>
              </a:r>
              <a:r>
                <a:rPr lang="en-US" sz="1400" dirty="0"/>
                <a:t> </a:t>
              </a:r>
              <a:r>
                <a:rPr lang="en-US" sz="1400" i="1" dirty="0"/>
                <a:t>2019. [2] Ariel M. Accessing Noun-Phrase Antecedents. Routledge; 1990. 284 p. [3] Becker C. Narrative competences of Deaf children in German</a:t>
              </a:r>
              <a:r>
                <a:rPr lang="en-US" sz="1400" dirty="0"/>
                <a:t> </a:t>
              </a:r>
              <a:r>
                <a:rPr lang="en-US" sz="1400" i="1" dirty="0"/>
                <a:t>Sign Language. Sign Language &amp; Linguistics. 2009, 12(2):113–60 [4] Bel A, </a:t>
              </a:r>
              <a:r>
                <a:rPr lang="en-US" sz="1400" i="1" dirty="0" err="1"/>
                <a:t>Ortells</a:t>
              </a:r>
              <a:r>
                <a:rPr lang="en-US" sz="1400" i="1" dirty="0"/>
                <a:t> M, Morgan G. Reference control in the narratives of adult</a:t>
              </a:r>
              <a:r>
                <a:rPr lang="en-US" sz="1400" dirty="0"/>
                <a:t> </a:t>
              </a:r>
              <a:r>
                <a:rPr lang="en-US" sz="1400" i="1" dirty="0"/>
                <a:t>sign language learners. International Journal of Bilingualism. 2015;19(5):608–24 [5] Boudreault P, Mayberry R. Grammatical processing in American Sign Language: Age of first-language acquisition effects in relation to syntactic structure. Language and Cognitive Processes. 2006. [6] </a:t>
              </a:r>
              <a:r>
                <a:rPr lang="en-US" sz="1400" i="1" dirty="0" err="1"/>
                <a:t>Bürkner</a:t>
              </a:r>
              <a:r>
                <a:rPr lang="en-US" sz="1400" i="1" dirty="0"/>
                <a:t> P-C. Advanced Bayesian Multilevel Modeling with</a:t>
              </a:r>
              <a:r>
                <a:rPr lang="en-US" sz="1400" dirty="0"/>
                <a:t> </a:t>
              </a:r>
              <a:r>
                <a:rPr lang="en-US" sz="1400" i="1" dirty="0"/>
                <a:t>the R Package brms. The R Journal. 2018; 10(1):395. [7] </a:t>
              </a:r>
              <a:r>
                <a:rPr lang="en-US" sz="1400" i="1" dirty="0" err="1"/>
                <a:t>Czubek</a:t>
              </a:r>
              <a:r>
                <a:rPr lang="en-US" sz="1400" i="1" dirty="0"/>
                <a:t> TA. A comprehensive study of referring expressions in ASL. 2017;244. [8]</a:t>
              </a:r>
              <a:r>
                <a:rPr lang="en-US" sz="1400" dirty="0"/>
                <a:t> </a:t>
              </a:r>
              <a:r>
                <a:rPr lang="en-US" sz="1400" i="1" dirty="0"/>
                <a:t>Frederiksen AT, Mayberry RI. Reference tracking in early stages of different modality L2 acquisition: Limited over-explicitness in novice ASL</a:t>
              </a:r>
              <a:r>
                <a:rPr lang="en-US" sz="1400" dirty="0"/>
                <a:t> </a:t>
              </a:r>
              <a:r>
                <a:rPr lang="en-US" sz="1400" i="1" dirty="0"/>
                <a:t>signers’ referring expressions. Second Language Research. 2019;35(2):253–83. [9] Morgan G. Discourse cohesion in sign and speech. 2000. [10]</a:t>
              </a:r>
              <a:r>
                <a:rPr lang="en-US" sz="1400" dirty="0"/>
                <a:t> </a:t>
              </a:r>
              <a:r>
                <a:rPr lang="en-US" sz="1400" i="1" dirty="0" err="1"/>
                <a:t>Nuhbalaoglu</a:t>
              </a:r>
              <a:r>
                <a:rPr lang="en-US" sz="1400" i="1" dirty="0"/>
                <a:t> D. Comprehension and production of referential expressions in German Sign Language and Turkish Sign Language: An empirical</a:t>
              </a:r>
              <a:r>
                <a:rPr lang="en-US" sz="1400" dirty="0"/>
                <a:t> </a:t>
              </a:r>
              <a:r>
                <a:rPr lang="en-US" sz="1400" i="1" dirty="0"/>
                <a:t>approach [Doctoral Dissertation]. [Germany]: Georg-August-Universität Göttingen; 2018. [11] </a:t>
              </a:r>
              <a:r>
                <a:rPr lang="en-US" sz="1400" i="1" dirty="0" err="1"/>
                <a:t>Perniss</a:t>
              </a:r>
              <a:r>
                <a:rPr lang="en-US" sz="1400" i="1" dirty="0"/>
                <a:t> P, </a:t>
              </a:r>
              <a:r>
                <a:rPr lang="en-US" sz="1400" i="1" dirty="0" err="1"/>
                <a:t>Özyürek</a:t>
              </a:r>
              <a:r>
                <a:rPr lang="en-US" sz="1400" i="1" dirty="0"/>
                <a:t> A. Visible Cohesion: A Comparison of Reference Tracking in Sign, Speech, and Co-Speech Gesture. Topics in Cognitive Science. 2015. [12] </a:t>
              </a:r>
              <a:r>
                <a:rPr lang="en-US" sz="1400" i="1" dirty="0" err="1"/>
                <a:t>Sloetjes</a:t>
              </a:r>
              <a:r>
                <a:rPr lang="en-US" sz="1400" i="1" dirty="0"/>
                <a:t> H, </a:t>
              </a:r>
              <a:r>
                <a:rPr lang="en-US" sz="1400" i="1" dirty="0" err="1"/>
                <a:t>Wittenburg</a:t>
              </a:r>
              <a:r>
                <a:rPr lang="en-US" sz="1400" i="1" dirty="0"/>
                <a:t> P. Annotation by Category:</a:t>
              </a:r>
              <a:r>
                <a:rPr lang="en-US" sz="1400" dirty="0"/>
                <a:t> </a:t>
              </a:r>
              <a:r>
                <a:rPr lang="en-US" sz="1400" i="1" dirty="0"/>
                <a:t>ELAN and ISO DCR. In: Proceedings of the Sixth International Conference on Language Resources and Evaluation (LREC’08). Marrakech,</a:t>
              </a:r>
              <a:r>
                <a:rPr lang="en-US" sz="1400" dirty="0"/>
                <a:t> </a:t>
              </a:r>
              <a:r>
                <a:rPr lang="en-US" sz="1400" i="1" dirty="0"/>
                <a:t>Morocco: European Language Resources Association (ELRA); 2008. [13] Swabey LA. The Cognitive Status, Form and Distribution of Referring</a:t>
              </a:r>
              <a:r>
                <a:rPr lang="en-US" sz="1400" dirty="0"/>
                <a:t> </a:t>
              </a:r>
              <a:r>
                <a:rPr lang="en-US" sz="1400" i="1" dirty="0"/>
                <a:t>Expressions in ASL and English Narratives [Unpublished Doctoral Dissertation]. [</a:t>
              </a:r>
              <a:r>
                <a:rPr lang="en-US" sz="1400" i="1" dirty="0" err="1"/>
                <a:t>Minnepolis</a:t>
              </a:r>
              <a:r>
                <a:rPr lang="en-US" sz="1400" i="1" dirty="0"/>
                <a:t>, USA]: University of Minnesota; 2002. [14] Toole</a:t>
              </a:r>
              <a:r>
                <a:rPr lang="en-US" sz="1400" dirty="0"/>
                <a:t> </a:t>
              </a:r>
              <a:r>
                <a:rPr lang="en-US" sz="1400" i="1" dirty="0"/>
                <a:t>J. The Effect of Genre on Referential Choice. In 1996. p. 263. [15] Williams J. Zero Anaphora in Second Language Acquisition: A Comparison</a:t>
              </a:r>
              <a:r>
                <a:rPr lang="en-US" sz="1400" dirty="0"/>
                <a:t> </a:t>
              </a:r>
              <a:r>
                <a:rPr lang="en-US" sz="1400" i="1" dirty="0"/>
                <a:t>among Three Varieties of English. Studies in Second Language Acquisition. 1988; 10(3):339–70.</a:t>
              </a:r>
              <a:endParaRPr lang="en-US" sz="1400" dirty="0"/>
            </a:p>
            <a:p>
              <a:pPr algn="just"/>
              <a:endParaRPr lang="en-US" sz="1600" i="1" dirty="0">
                <a:solidFill>
                  <a:schemeClr val="tx2"/>
                </a:solidFill>
                <a:latin typeface="Gill Sans MT" pitchFamily="34" charset="0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251" y="38491843"/>
              <a:ext cx="14632357" cy="2485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66" dirty="0">
                  <a:solidFill>
                    <a:srgbClr val="FFFFFF"/>
                  </a:solidFill>
                  <a:latin typeface="Gill Sans MT" pitchFamily="34" charset="0"/>
                  <a:cs typeface="Times New Roman"/>
                </a:rPr>
                <a:t>References &amp; Acknowledgements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4058236" y="22530969"/>
            <a:ext cx="1406006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ill Sans MT" pitchFamily="34" charset="0"/>
                <a:cs typeface="Times New Roman"/>
              </a:rPr>
              <a:t>Participants: </a:t>
            </a:r>
          </a:p>
          <a:p>
            <a:r>
              <a:rPr lang="en-US" sz="3200" dirty="0">
                <a:latin typeface="Gill Sans MT" pitchFamily="34" charset="0"/>
                <a:cs typeface="Times New Roman"/>
              </a:rPr>
              <a:t>8 native and 8 late deaf adult signers. </a:t>
            </a:r>
          </a:p>
          <a:p>
            <a:r>
              <a:rPr lang="en-US" sz="3200" dirty="0">
                <a:latin typeface="Gill Sans MT" pitchFamily="34" charset="0"/>
                <a:cs typeface="Times New Roman"/>
              </a:rPr>
              <a:t>Late signers’ exposure to TİD between ages 3-17.</a:t>
            </a:r>
          </a:p>
          <a:p>
            <a:endParaRPr lang="en-US" sz="3200" dirty="0">
              <a:latin typeface="Gill Sans MT" pitchFamily="34" charset="0"/>
              <a:cs typeface="Times New Roman"/>
            </a:endParaRPr>
          </a:p>
          <a:p>
            <a:r>
              <a:rPr lang="en-US" sz="3200" b="1" dirty="0">
                <a:latin typeface="Gill Sans MT" pitchFamily="34" charset="0"/>
                <a:cs typeface="Times New Roman"/>
              </a:rPr>
              <a:t>Procedure:</a:t>
            </a:r>
          </a:p>
          <a:p>
            <a:r>
              <a:rPr lang="en-US" sz="3200" dirty="0">
                <a:latin typeface="Gill Sans MT" pitchFamily="34" charset="0"/>
                <a:cs typeface="Times New Roman"/>
              </a:rPr>
              <a:t>Participants shown 10 short wordless clips from a cartoon and asked to retell them. </a:t>
            </a:r>
          </a:p>
          <a:p>
            <a:endParaRPr lang="en-US" sz="3200" b="1" dirty="0">
              <a:latin typeface="Gill Sans MT" pitchFamily="34" charset="0"/>
              <a:cs typeface="Times New Roman"/>
            </a:endParaRPr>
          </a:p>
          <a:p>
            <a:r>
              <a:rPr lang="en-US" sz="3200" b="1" dirty="0">
                <a:latin typeface="Gill Sans MT" pitchFamily="34" charset="0"/>
                <a:cs typeface="Times New Roman"/>
              </a:rPr>
              <a:t>Accessibility Scoring (following [14]) </a:t>
            </a:r>
          </a:p>
          <a:p>
            <a:r>
              <a:rPr lang="en-US" sz="3200" dirty="0">
                <a:latin typeface="Gill Sans MT" pitchFamily="34" charset="0"/>
                <a:cs typeface="Times New Roman"/>
              </a:rPr>
              <a:t>5 for most accessible and -2 for least accessible) based on:</a:t>
            </a:r>
          </a:p>
          <a:p>
            <a:pPr marL="571500" indent="-571500">
              <a:buAutoNum type="romanLcParenBoth"/>
            </a:pPr>
            <a:r>
              <a:rPr lang="en-US" sz="2800" b="1" dirty="0">
                <a:latin typeface="Gill Sans MT" pitchFamily="34" charset="0"/>
                <a:cs typeface="Times New Roman"/>
              </a:rPr>
              <a:t>the number of propositions </a:t>
            </a:r>
            <a:r>
              <a:rPr lang="en-US" sz="2800" dirty="0">
                <a:latin typeface="Gill Sans MT" pitchFamily="34" charset="0"/>
                <a:cs typeface="Times New Roman"/>
              </a:rPr>
              <a:t>back to previous mention of the current referent </a:t>
            </a:r>
          </a:p>
          <a:p>
            <a:pPr marL="571500" indent="-571500">
              <a:buAutoNum type="romanLcParenBoth"/>
            </a:pPr>
            <a:r>
              <a:rPr lang="en-US" sz="2800" b="1" dirty="0">
                <a:latin typeface="Gill Sans MT" pitchFamily="34" charset="0"/>
                <a:cs typeface="Times New Roman"/>
              </a:rPr>
              <a:t>topicality/saliency of the current referent</a:t>
            </a:r>
          </a:p>
          <a:p>
            <a:pPr marL="571500" indent="-571500">
              <a:buAutoNum type="romanLcParenBoth"/>
            </a:pPr>
            <a:r>
              <a:rPr lang="en-US" sz="2800" b="1" dirty="0">
                <a:latin typeface="Gill Sans MT" pitchFamily="34" charset="0"/>
                <a:cs typeface="Times New Roman"/>
              </a:rPr>
              <a:t>number of matched competitors </a:t>
            </a:r>
            <a:r>
              <a:rPr lang="en-US" sz="2800" dirty="0">
                <a:latin typeface="Gill Sans MT" pitchFamily="34" charset="0"/>
                <a:cs typeface="Times New Roman"/>
              </a:rPr>
              <a:t>between the referent and its previous mention </a:t>
            </a:r>
          </a:p>
          <a:p>
            <a:endParaRPr lang="en-US" sz="3200" b="1" dirty="0">
              <a:latin typeface="Gill Sans MT" pitchFamily="34" charset="0"/>
              <a:cs typeface="Times New Roman"/>
            </a:endParaRPr>
          </a:p>
          <a:p>
            <a:r>
              <a:rPr lang="en-US" sz="3200" b="1" dirty="0">
                <a:latin typeface="Gill Sans MT" pitchFamily="34" charset="0"/>
                <a:cs typeface="Times New Roman"/>
              </a:rPr>
              <a:t>Annotation</a:t>
            </a:r>
          </a:p>
          <a:p>
            <a:r>
              <a:rPr lang="en-US" sz="3200" dirty="0">
                <a:latin typeface="Gill Sans MT" pitchFamily="34" charset="0"/>
                <a:cs typeface="Times New Roman"/>
              </a:rPr>
              <a:t>Using ELAN [12], we annotated the accessibility score, discourse status, and REAT.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58435" y="1885802"/>
            <a:ext cx="14060066" cy="8249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761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HIGHLIGHTS</a:t>
            </a:r>
            <a:endParaRPr lang="en-US" sz="4761" b="1" dirty="0">
              <a:solidFill>
                <a:srgbClr val="FFFFFF"/>
              </a:solidFill>
              <a:latin typeface="Gill Sans MT" pitchFamily="34" charset="0"/>
              <a:cs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21BCB-31B9-2847-A8F5-85A5DD604C6D}"/>
              </a:ext>
            </a:extLst>
          </p:cNvPr>
          <p:cNvSpPr txBox="1"/>
          <p:nvPr/>
        </p:nvSpPr>
        <p:spPr>
          <a:xfrm>
            <a:off x="39738" y="11617382"/>
            <a:ext cx="14060067" cy="70262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966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Referent</a:t>
            </a:r>
            <a:r>
              <a:rPr lang="tr-TR" sz="3966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3966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Tracking</a:t>
            </a:r>
            <a:r>
              <a:rPr lang="tr-TR" sz="3966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in </a:t>
            </a:r>
            <a:r>
              <a:rPr lang="tr-TR" sz="3966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Sign</a:t>
            </a:r>
            <a:r>
              <a:rPr lang="tr-TR" sz="3966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3966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Languages</a:t>
            </a:r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AAE394B-53F5-E649-B408-30CD52CF9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99" t="42794" r="26452" b="26969"/>
          <a:stretch/>
        </p:blipFill>
        <p:spPr>
          <a:xfrm>
            <a:off x="76023066" y="-7216214"/>
            <a:ext cx="828563" cy="8159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4618F-9A0B-2B4B-9C7E-48F61CAB8189}"/>
              </a:ext>
            </a:extLst>
          </p:cNvPr>
          <p:cNvSpPr txBox="1"/>
          <p:nvPr/>
        </p:nvSpPr>
        <p:spPr>
          <a:xfrm>
            <a:off x="28445348" y="1866988"/>
            <a:ext cx="13964876" cy="8249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761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RESULTS</a:t>
            </a:r>
            <a:endParaRPr lang="en-US" sz="4761" b="1" dirty="0">
              <a:solidFill>
                <a:srgbClr val="FFFFFF"/>
              </a:solidFill>
              <a:latin typeface="Gill Sans MT" pitchFamily="34" charset="0"/>
              <a:cs typeface="Times New Roman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A00997B-81FE-1741-8F13-02BF5D57A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566" y="-6117"/>
            <a:ext cx="1883648" cy="1850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F459D-03AC-D1CB-A359-906ACCDB882B}"/>
              </a:ext>
            </a:extLst>
          </p:cNvPr>
          <p:cNvSpPr txBox="1"/>
          <p:nvPr/>
        </p:nvSpPr>
        <p:spPr>
          <a:xfrm>
            <a:off x="14216855" y="3313258"/>
            <a:ext cx="139732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dirty="0">
                <a:latin typeface="Gill Sans MT" pitchFamily="34" charset="0"/>
                <a:cs typeface="Times New Roman"/>
              </a:rPr>
              <a:t>Deaf native and late signers’ reference tracking examined with a story-telling paradigm in Turkish Sign Language. </a:t>
            </a:r>
          </a:p>
          <a:p>
            <a:pPr marL="571500" indent="-571500">
              <a:buFontTx/>
              <a:buChar char="-"/>
            </a:pPr>
            <a:endParaRPr lang="en-US" sz="4400" dirty="0">
              <a:latin typeface="Gill Sans MT" pitchFamily="34" charset="0"/>
              <a:cs typeface="Times New Roman"/>
            </a:endParaRPr>
          </a:p>
          <a:p>
            <a:pPr marL="571500" indent="-571500">
              <a:buFontTx/>
              <a:buChar char="-"/>
            </a:pPr>
            <a:r>
              <a:rPr lang="en-US" sz="4400" dirty="0">
                <a:latin typeface="Gill Sans MT" pitchFamily="34" charset="0"/>
                <a:cs typeface="Times New Roman"/>
              </a:rPr>
              <a:t>In introduced and re-introduced contexts, nominals mainly used for referents with low accessibility.</a:t>
            </a:r>
          </a:p>
          <a:p>
            <a:pPr marL="571500" indent="-571500">
              <a:buFontTx/>
              <a:buChar char="-"/>
            </a:pPr>
            <a:endParaRPr lang="en-US" sz="4400" dirty="0">
              <a:latin typeface="Gill Sans MT" pitchFamily="34" charset="0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AE33A-0C90-0D35-1435-56ECF4F18016}"/>
              </a:ext>
            </a:extLst>
          </p:cNvPr>
          <p:cNvSpPr txBox="1"/>
          <p:nvPr/>
        </p:nvSpPr>
        <p:spPr>
          <a:xfrm>
            <a:off x="14071859" y="21563236"/>
            <a:ext cx="14060067" cy="8249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761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66593-6B51-7917-3B8B-E7063705E612}"/>
              </a:ext>
            </a:extLst>
          </p:cNvPr>
          <p:cNvSpPr txBox="1"/>
          <p:nvPr/>
        </p:nvSpPr>
        <p:spPr>
          <a:xfrm>
            <a:off x="28268582" y="23155260"/>
            <a:ext cx="14060067" cy="82497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761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DISCUSSION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7D5B210-55C8-9F94-87B6-AA7F0789A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6851" y="15864655"/>
            <a:ext cx="13131773" cy="719137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72B546A-D753-A955-28DB-46BC008CE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26851" y="8119144"/>
            <a:ext cx="13140325" cy="653953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20057DC-E60C-C4FA-E3CB-C1FCDBBA3276}"/>
              </a:ext>
            </a:extLst>
          </p:cNvPr>
          <p:cNvSpPr txBox="1"/>
          <p:nvPr/>
        </p:nvSpPr>
        <p:spPr>
          <a:xfrm>
            <a:off x="28833838" y="14699076"/>
            <a:ext cx="12933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latin typeface="Gill Sans MT" panose="020B0502020104020203" pitchFamily="34" charset="77"/>
              </a:rPr>
              <a:t>Native signers </a:t>
            </a:r>
            <a:r>
              <a:rPr lang="en-US" sz="3200" i="1" dirty="0">
                <a:latin typeface="Gill Sans MT" panose="020B0502020104020203" pitchFamily="34" charset="77"/>
              </a:rPr>
              <a:t>had </a:t>
            </a:r>
            <a:r>
              <a:rPr lang="en-US" sz="3200" b="1" i="1" dirty="0">
                <a:latin typeface="Gill Sans MT" panose="020B0502020104020203" pitchFamily="34" charset="77"/>
              </a:rPr>
              <a:t>slightly higher mean accessibility ratings </a:t>
            </a:r>
            <a:r>
              <a:rPr lang="en-US" sz="3200" i="1" dirty="0">
                <a:latin typeface="Gill Sans MT" panose="020B0502020104020203" pitchFamily="34" charset="77"/>
              </a:rPr>
              <a:t>(</a:t>
            </a:r>
            <a:r>
              <a:rPr lang="el-GR" sz="3200" i="1" dirty="0"/>
              <a:t>β = 0.14, 95% </a:t>
            </a:r>
            <a:r>
              <a:rPr lang="en-US" sz="3200" i="1" dirty="0">
                <a:latin typeface="Gill Sans MT" panose="020B0502020104020203" pitchFamily="34" charset="77"/>
              </a:rPr>
              <a:t>CI [0.01,</a:t>
            </a:r>
            <a:r>
              <a:rPr lang="en-US" sz="3200" dirty="0">
                <a:latin typeface="Gill Sans MT" panose="020B0502020104020203" pitchFamily="34" charset="77"/>
              </a:rPr>
              <a:t> </a:t>
            </a:r>
            <a:r>
              <a:rPr lang="en-US" sz="3200" i="1" dirty="0">
                <a:latin typeface="Gill Sans MT" panose="020B0502020104020203" pitchFamily="34" charset="77"/>
              </a:rPr>
              <a:t>0.28]) </a:t>
            </a:r>
            <a:r>
              <a:rPr lang="en-US" sz="3200" b="1" i="1" dirty="0">
                <a:latin typeface="Gill Sans MT" panose="020B0502020104020203" pitchFamily="34" charset="77"/>
              </a:rPr>
              <a:t>despite employing similar mean numbers of REAT.</a:t>
            </a:r>
            <a:endParaRPr lang="en-US" sz="3200" b="1" dirty="0">
              <a:latin typeface="Gill Sans MT" panose="020B0502020104020203" pitchFamily="34" charset="77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9B4DA3C-E92E-C609-9CF5-91B4B8E55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4302" y="23127366"/>
            <a:ext cx="5104898" cy="14351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8E17D1E-80B5-1E06-918B-0BD21CFD1B12}"/>
              </a:ext>
            </a:extLst>
          </p:cNvPr>
          <p:cNvSpPr txBox="1"/>
          <p:nvPr/>
        </p:nvSpPr>
        <p:spPr>
          <a:xfrm>
            <a:off x="28757582" y="4794212"/>
            <a:ext cx="135710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latin typeface="Gill Sans MT" panose="020B0502020104020203" pitchFamily="34" charset="77"/>
              </a:rPr>
              <a:t>Maintenance condition greatly increased accessibility ratings </a:t>
            </a:r>
            <a:r>
              <a:rPr lang="en-US" sz="3200" i="1" dirty="0">
                <a:latin typeface="Gill Sans MT" panose="020B0502020104020203" pitchFamily="34" charset="77"/>
              </a:rPr>
              <a:t>(</a:t>
            </a:r>
            <a:r>
              <a:rPr lang="el-GR" sz="3200" i="1" dirty="0">
                <a:latin typeface="Gill Sans MT" panose="020B0502020104020203" pitchFamily="34" charset="77"/>
              </a:rPr>
              <a:t>β = 4.86, 95% </a:t>
            </a:r>
            <a:r>
              <a:rPr lang="en-US" sz="3200" i="1" dirty="0">
                <a:latin typeface="Gill Sans MT" panose="020B0502020104020203" pitchFamily="34" charset="77"/>
              </a:rPr>
              <a:t>CI [4.76, 4.95]) whereas </a:t>
            </a:r>
            <a:r>
              <a:rPr lang="en-US" sz="3200" b="1" i="1" dirty="0">
                <a:latin typeface="Gill Sans MT" panose="020B0502020104020203" pitchFamily="34" charset="77"/>
              </a:rPr>
              <a:t>introduction greatly decreased accessibility</a:t>
            </a:r>
            <a:r>
              <a:rPr lang="en-US" sz="3200" i="1" dirty="0">
                <a:latin typeface="Gill Sans MT" panose="020B0502020104020203" pitchFamily="34" charset="77"/>
              </a:rPr>
              <a:t> (</a:t>
            </a:r>
            <a:r>
              <a:rPr lang="el-GR" sz="3200" i="1" dirty="0">
                <a:latin typeface="Gill Sans MT" panose="020B0502020104020203" pitchFamily="34" charset="77"/>
              </a:rPr>
              <a:t>β = - 4.68, 95% </a:t>
            </a:r>
            <a:r>
              <a:rPr lang="en-US" sz="3200" i="1" dirty="0">
                <a:latin typeface="Gill Sans MT" panose="020B0502020104020203" pitchFamily="34" charset="77"/>
              </a:rPr>
              <a:t>CI [-4.78, -4.58]). </a:t>
            </a:r>
          </a:p>
          <a:p>
            <a:pPr algn="just"/>
            <a:endParaRPr lang="en-US" sz="3200" i="1" dirty="0">
              <a:latin typeface="Gill Sans MT" panose="020B0502020104020203" pitchFamily="34" charset="77"/>
            </a:endParaRPr>
          </a:p>
          <a:p>
            <a:pPr algn="just"/>
            <a:r>
              <a:rPr lang="en-US" sz="3200" i="1" dirty="0">
                <a:latin typeface="Gill Sans MT" panose="020B0502020104020203" pitchFamily="34" charset="77"/>
              </a:rPr>
              <a:t>NULL was used to maintain highly accessible referents but </a:t>
            </a:r>
            <a:r>
              <a:rPr lang="en-US" sz="3200" b="1" i="1" dirty="0">
                <a:latin typeface="Gill Sans MT" panose="020B0502020104020203" pitchFamily="34" charset="77"/>
              </a:rPr>
              <a:t>signers overall preferred NOM for lowly accessible referent introduction and re-introduction.</a:t>
            </a:r>
            <a:endParaRPr lang="en-US" sz="3200" b="1" dirty="0">
              <a:latin typeface="Gill Sans MT" pitchFamily="34" charset="0"/>
              <a:cs typeface="Times New Roman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B44EE3-92BD-603E-4DA0-4D492FB566D2}"/>
              </a:ext>
            </a:extLst>
          </p:cNvPr>
          <p:cNvSpPr txBox="1"/>
          <p:nvPr/>
        </p:nvSpPr>
        <p:spPr>
          <a:xfrm>
            <a:off x="17246789" y="7867484"/>
            <a:ext cx="7781371" cy="74158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983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DE75D1-30A7-38A8-AC51-11E97FC79071}"/>
              </a:ext>
            </a:extLst>
          </p:cNvPr>
          <p:cNvSpPr txBox="1"/>
          <p:nvPr/>
        </p:nvSpPr>
        <p:spPr>
          <a:xfrm>
            <a:off x="14253317" y="16231243"/>
            <a:ext cx="139732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dirty="0">
                <a:latin typeface="Gill Sans MT" pitchFamily="34" charset="0"/>
                <a:cs typeface="Times New Roman"/>
              </a:rPr>
              <a:t>In maintenance, null markers and classifiers were favored for highly accessible referents.</a:t>
            </a:r>
          </a:p>
          <a:p>
            <a:pPr marL="571500" indent="-571500">
              <a:buFontTx/>
              <a:buChar char="-"/>
            </a:pPr>
            <a:endParaRPr lang="en-US" sz="4400" dirty="0">
              <a:latin typeface="Gill Sans MT" pitchFamily="34" charset="0"/>
              <a:cs typeface="Times New Roman"/>
            </a:endParaRPr>
          </a:p>
          <a:p>
            <a:pPr marL="571500" indent="-571500">
              <a:buFontTx/>
              <a:buChar char="-"/>
            </a:pPr>
            <a:r>
              <a:rPr lang="en-US" sz="4400" dirty="0">
                <a:latin typeface="Gill Sans MT" pitchFamily="34" charset="0"/>
                <a:cs typeface="Times New Roman"/>
              </a:rPr>
              <a:t>Limited evidence of over-redundancy in late signers’ reference tracking compared to native signers, pointing to less sensitivity to economy of form.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1C09385-FEFF-F94C-00AF-3AEBEA2AF9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7910" y="14242724"/>
            <a:ext cx="3305256" cy="1735261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06EEFE-7ACD-436E-DDA9-3CBB86DB80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436"/>
          <a:stretch/>
        </p:blipFill>
        <p:spPr>
          <a:xfrm>
            <a:off x="908258" y="16877303"/>
            <a:ext cx="10300918" cy="169348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9B49F35-86A5-841D-DF71-8751FA0BFC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8798" y="19832517"/>
            <a:ext cx="9427350" cy="173019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DD5C3C9-B01B-6381-144E-0B1BC23A17E1}"/>
              </a:ext>
            </a:extLst>
          </p:cNvPr>
          <p:cNvSpPr txBox="1"/>
          <p:nvPr/>
        </p:nvSpPr>
        <p:spPr>
          <a:xfrm>
            <a:off x="461598" y="13688726"/>
            <a:ext cx="2792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latin typeface="Gill Sans MT" panose="020B0502020104020203" pitchFamily="34" charset="77"/>
              </a:rPr>
              <a:t>Nominal (NOM)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283D7B6-E385-27C5-AA05-5336EB9F16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58" y="14298286"/>
            <a:ext cx="1757204" cy="161077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0F9A5C5-604B-E11F-48CC-D1152C6B9C31}"/>
              </a:ext>
            </a:extLst>
          </p:cNvPr>
          <p:cNvSpPr txBox="1"/>
          <p:nvPr/>
        </p:nvSpPr>
        <p:spPr>
          <a:xfrm>
            <a:off x="4000316" y="13688726"/>
            <a:ext cx="3040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latin typeface="Gill Sans MT" panose="020B0502020104020203" pitchFamily="34" charset="77"/>
              </a:rPr>
              <a:t>Pronominal (PRO)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B4B4E4-D8E8-14B6-2AD8-6F759B029786}"/>
              </a:ext>
            </a:extLst>
          </p:cNvPr>
          <p:cNvSpPr txBox="1"/>
          <p:nvPr/>
        </p:nvSpPr>
        <p:spPr>
          <a:xfrm>
            <a:off x="5277438" y="16218566"/>
            <a:ext cx="25699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latin typeface="Gill Sans MT" panose="020B0502020104020203" pitchFamily="34" charset="77"/>
              </a:rPr>
              <a:t>Classifiers (CL)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57FE83-7997-07B0-AF2C-F29609731308}"/>
              </a:ext>
            </a:extLst>
          </p:cNvPr>
          <p:cNvSpPr txBox="1"/>
          <p:nvPr/>
        </p:nvSpPr>
        <p:spPr>
          <a:xfrm>
            <a:off x="1360654" y="18520735"/>
            <a:ext cx="86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WCL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944070-F861-A0F9-10F9-341D124EF4CD}"/>
              </a:ext>
            </a:extLst>
          </p:cNvPr>
          <p:cNvSpPr txBox="1"/>
          <p:nvPr/>
        </p:nvSpPr>
        <p:spPr>
          <a:xfrm>
            <a:off x="3631518" y="18504566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BPCL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181C94-DF5C-ED45-4CCD-0448EFD74EC7}"/>
              </a:ext>
            </a:extLst>
          </p:cNvPr>
          <p:cNvSpPr txBox="1"/>
          <p:nvPr/>
        </p:nvSpPr>
        <p:spPr>
          <a:xfrm>
            <a:off x="5501674" y="18533615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Handling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5D56F2A-C166-5333-3C2C-17D28FECAD94}"/>
              </a:ext>
            </a:extLst>
          </p:cNvPr>
          <p:cNvSpPr txBox="1"/>
          <p:nvPr/>
        </p:nvSpPr>
        <p:spPr>
          <a:xfrm>
            <a:off x="8873585" y="18519097"/>
            <a:ext cx="97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ExtCL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ED7CE3-7346-3A74-EF34-AC03BC0FC0B8}"/>
              </a:ext>
            </a:extLst>
          </p:cNvPr>
          <p:cNvSpPr txBox="1"/>
          <p:nvPr/>
        </p:nvSpPr>
        <p:spPr>
          <a:xfrm>
            <a:off x="4502275" y="19234317"/>
            <a:ext cx="36102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000" dirty="0">
                <a:latin typeface="Gill Sans MT" panose="020B0502020104020203" pitchFamily="34" charset="77"/>
              </a:rPr>
              <a:t>Null Marking (NULL)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FF3D5B-943D-8D33-C108-DEA2FB1337F1}"/>
              </a:ext>
            </a:extLst>
          </p:cNvPr>
          <p:cNvSpPr txBox="1"/>
          <p:nvPr/>
        </p:nvSpPr>
        <p:spPr>
          <a:xfrm>
            <a:off x="1516442" y="21509871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CA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B2AC69-764B-F91E-FE3F-E87712A88C2D}"/>
              </a:ext>
            </a:extLst>
          </p:cNvPr>
          <p:cNvSpPr txBox="1"/>
          <p:nvPr/>
        </p:nvSpPr>
        <p:spPr>
          <a:xfrm>
            <a:off x="3891580" y="21477858"/>
            <a:ext cx="1600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Plain VERB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7B4045-D6D8-F52E-8AEA-78F7C65BCD2D}"/>
              </a:ext>
            </a:extLst>
          </p:cNvPr>
          <p:cNvSpPr txBox="1"/>
          <p:nvPr/>
        </p:nvSpPr>
        <p:spPr>
          <a:xfrm>
            <a:off x="7177093" y="21471421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i="1" dirty="0">
                <a:latin typeface="Gill Sans MT" panose="020B0502020104020203" pitchFamily="34" charset="77"/>
              </a:rPr>
              <a:t>Agreement VERB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B982B-8C4A-3413-3F30-A4CF8B623914}"/>
              </a:ext>
            </a:extLst>
          </p:cNvPr>
          <p:cNvSpPr txBox="1"/>
          <p:nvPr/>
        </p:nvSpPr>
        <p:spPr>
          <a:xfrm>
            <a:off x="335280" y="12439046"/>
            <a:ext cx="12054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ill Sans MT" panose="020B0502020104020203" pitchFamily="34" charset="77"/>
              </a:rPr>
              <a:t>Sign Languages are natural languages of the Deaf communities all around the</a:t>
            </a:r>
          </a:p>
          <a:p>
            <a:r>
              <a:rPr lang="en-US" sz="3000" dirty="0">
                <a:latin typeface="Gill Sans MT" panose="020B0502020104020203" pitchFamily="34" charset="77"/>
              </a:rPr>
              <a:t>world. REs for sign languages include the following main tools: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42380-0ED8-BBD6-DC50-953B25D487C0}"/>
              </a:ext>
            </a:extLst>
          </p:cNvPr>
          <p:cNvSpPr txBox="1"/>
          <p:nvPr/>
        </p:nvSpPr>
        <p:spPr>
          <a:xfrm>
            <a:off x="54977" y="10089753"/>
            <a:ext cx="14136267" cy="1374415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The</a:t>
            </a:r>
            <a:r>
              <a:rPr lang="tr-TR" sz="28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Present</a:t>
            </a:r>
            <a:r>
              <a:rPr lang="tr-TR" sz="28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Study</a:t>
            </a:r>
            <a:r>
              <a:rPr lang="tr-TR" sz="28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  </a:t>
            </a:r>
            <a:r>
              <a:rPr lang="tr-TR" sz="2800" dirty="0">
                <a:latin typeface="Gill Sans MT" pitchFamily="34" charset="0"/>
                <a:cs typeface="Times New Roman"/>
              </a:rPr>
              <a:t>-- investigated </a:t>
            </a:r>
            <a:r>
              <a:rPr lang="en-US" sz="2800" dirty="0">
                <a:latin typeface="Gill Sans MT" panose="020B0502020104020203" pitchFamily="34" charset="0"/>
              </a:rPr>
              <a:t>the reference tracking strategies of native and late deaf 	            adult signers in Turkish Sign Language (TİD) narratives by using a 	            7-point scale of referent accessibility.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76ECD-0BB3-135D-B719-CC45B8AFDDAD}"/>
              </a:ext>
            </a:extLst>
          </p:cNvPr>
          <p:cNvSpPr txBox="1"/>
          <p:nvPr/>
        </p:nvSpPr>
        <p:spPr>
          <a:xfrm>
            <a:off x="95073" y="2790754"/>
            <a:ext cx="4407202" cy="51969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Referential</a:t>
            </a:r>
            <a:r>
              <a:rPr lang="tr-TR" sz="28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Accessibility: 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4EA67AA-B11B-1A7E-D977-45C653A02D1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007" t="6016"/>
          <a:stretch/>
        </p:blipFill>
        <p:spPr>
          <a:xfrm>
            <a:off x="8112559" y="3050519"/>
            <a:ext cx="5963756" cy="4637557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672B0767-D3D6-F8A5-EA30-0F0B623D916B}"/>
              </a:ext>
            </a:extLst>
          </p:cNvPr>
          <p:cNvSpPr txBox="1"/>
          <p:nvPr/>
        </p:nvSpPr>
        <p:spPr>
          <a:xfrm>
            <a:off x="151264" y="3265850"/>
            <a:ext cx="7537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Gill Sans MT" panose="020B0502020104020203" pitchFamily="34" charset="77"/>
              </a:rPr>
              <a:t>In narratives, speakers and signers vary </a:t>
            </a:r>
            <a:r>
              <a:rPr lang="en-US" sz="3200" b="1" dirty="0">
                <a:latin typeface="Gill Sans MT" panose="020B0502020104020203" pitchFamily="34" charset="77"/>
              </a:rPr>
              <a:t>the quantity of marking </a:t>
            </a:r>
            <a:r>
              <a:rPr lang="en-US" sz="3200" dirty="0">
                <a:latin typeface="Gill Sans MT" panose="020B0502020104020203" pitchFamily="34" charset="77"/>
              </a:rPr>
              <a:t>on referring forms and anaphoric tools (REATs) based on the accessibility of the referent in the addressee’s mind [1-2]: </a:t>
            </a:r>
          </a:p>
          <a:p>
            <a:pPr algn="just"/>
            <a:r>
              <a:rPr lang="en-US" sz="3200" u="sng" dirty="0">
                <a:latin typeface="Gill Sans MT" panose="020B0502020104020203" pitchFamily="34" charset="77"/>
              </a:rPr>
              <a:t>Accessible</a:t>
            </a:r>
            <a:r>
              <a:rPr lang="en-US" sz="3200" dirty="0">
                <a:latin typeface="Gill Sans MT" panose="020B0502020104020203" pitchFamily="34" charset="77"/>
              </a:rPr>
              <a:t> </a:t>
            </a:r>
            <a:r>
              <a:rPr lang="en-US" sz="3200" dirty="0">
                <a:latin typeface="Gill Sans MT" panose="020B0502020104020203" pitchFamily="34" charset="77"/>
                <a:sym typeface="Wingdings" pitchFamily="2" charset="2"/>
              </a:rPr>
              <a:t> less marking</a:t>
            </a:r>
          </a:p>
          <a:p>
            <a:pPr algn="just"/>
            <a:r>
              <a:rPr lang="en-US" sz="3200" u="sng" dirty="0">
                <a:latin typeface="Gill Sans MT" panose="020B0502020104020203" pitchFamily="34" charset="77"/>
                <a:sym typeface="Wingdings" pitchFamily="2" charset="2"/>
              </a:rPr>
              <a:t>Inaccessible </a:t>
            </a:r>
            <a:r>
              <a:rPr lang="en-US" sz="3200" dirty="0">
                <a:latin typeface="Gill Sans MT" panose="020B0502020104020203" pitchFamily="34" charset="77"/>
                <a:sym typeface="Wingdings" pitchFamily="2" charset="2"/>
              </a:rPr>
              <a:t> more marking</a:t>
            </a:r>
            <a:endParaRPr lang="en-US" sz="3200" dirty="0">
              <a:latin typeface="Gill Sans MT" panose="020B0502020104020203" pitchFamily="34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2C1ABC-A0E3-646D-FAD5-395F6C11666F}"/>
              </a:ext>
            </a:extLst>
          </p:cNvPr>
          <p:cNvSpPr txBox="1"/>
          <p:nvPr/>
        </p:nvSpPr>
        <p:spPr>
          <a:xfrm>
            <a:off x="99160" y="6943379"/>
            <a:ext cx="9561305" cy="255454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US" sz="3200" dirty="0">
              <a:latin typeface="Gill Sans MT" panose="020B0502020104020203" pitchFamily="34" charset="77"/>
            </a:endParaRPr>
          </a:p>
          <a:p>
            <a:r>
              <a:rPr lang="en-US" sz="3200" dirty="0">
                <a:latin typeface="Gill Sans MT" panose="020B0502020104020203" pitchFamily="34" charset="77"/>
              </a:rPr>
              <a:t>A referent can also be: </a:t>
            </a:r>
          </a:p>
          <a:p>
            <a:r>
              <a:rPr lang="en-US" sz="3200" u="sng" dirty="0">
                <a:latin typeface="Gill Sans MT" panose="020B0502020104020203" pitchFamily="34" charset="77"/>
              </a:rPr>
              <a:t>Introduced </a:t>
            </a:r>
            <a:r>
              <a:rPr lang="en-US" sz="3200" dirty="0">
                <a:latin typeface="Gill Sans MT" panose="020B0502020104020203" pitchFamily="34" charset="77"/>
                <a:sym typeface="Wingdings" pitchFamily="2" charset="2"/>
              </a:rPr>
              <a:t> mentioned for the first time</a:t>
            </a:r>
            <a:endParaRPr lang="en-US" sz="3200" dirty="0">
              <a:latin typeface="Gill Sans MT" panose="020B0502020104020203" pitchFamily="34" charset="77"/>
            </a:endParaRPr>
          </a:p>
          <a:p>
            <a:r>
              <a:rPr lang="en-US" sz="3200" u="sng" dirty="0">
                <a:latin typeface="Gill Sans MT" panose="020B0502020104020203" pitchFamily="34" charset="77"/>
              </a:rPr>
              <a:t>Maintained</a:t>
            </a:r>
            <a:r>
              <a:rPr lang="en-US" sz="3200" dirty="0">
                <a:latin typeface="Gill Sans MT" panose="020B0502020104020203" pitchFamily="34" charset="77"/>
              </a:rPr>
              <a:t> </a:t>
            </a:r>
            <a:r>
              <a:rPr lang="en-US" sz="3200" dirty="0">
                <a:latin typeface="Gill Sans MT" panose="020B0502020104020203" pitchFamily="34" charset="77"/>
                <a:sym typeface="Wingdings" pitchFamily="2" charset="2"/>
              </a:rPr>
              <a:t> continued across at least two clauses</a:t>
            </a:r>
            <a:endParaRPr lang="en-US" sz="3200" dirty="0">
              <a:latin typeface="Gill Sans MT" panose="020B0502020104020203" pitchFamily="34" charset="77"/>
            </a:endParaRPr>
          </a:p>
          <a:p>
            <a:r>
              <a:rPr lang="en-US" sz="3200" u="sng" dirty="0">
                <a:latin typeface="Gill Sans MT" panose="020B0502020104020203" pitchFamily="34" charset="77"/>
              </a:rPr>
              <a:t>Re-introduced</a:t>
            </a:r>
            <a:r>
              <a:rPr lang="en-US" sz="3200" dirty="0">
                <a:latin typeface="Gill Sans MT" panose="020B0502020104020203" pitchFamily="34" charset="77"/>
              </a:rPr>
              <a:t> </a:t>
            </a:r>
            <a:r>
              <a:rPr lang="en-US" sz="3200" dirty="0">
                <a:latin typeface="Gill Sans MT" panose="020B0502020104020203" pitchFamily="34" charset="77"/>
                <a:sym typeface="Wingdings" pitchFamily="2" charset="2"/>
              </a:rPr>
              <a:t> old referent brought back to discourse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A46F5-877B-2191-2B07-540DAE007F68}"/>
              </a:ext>
            </a:extLst>
          </p:cNvPr>
          <p:cNvSpPr txBox="1"/>
          <p:nvPr/>
        </p:nvSpPr>
        <p:spPr>
          <a:xfrm>
            <a:off x="151264" y="6900942"/>
            <a:ext cx="4407202" cy="51969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Discourse</a:t>
            </a:r>
            <a:r>
              <a:rPr lang="tr-TR" sz="28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Status</a:t>
            </a:r>
            <a:r>
              <a:rPr lang="tr-TR" sz="28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CD6740-7775-75F3-B288-7617E895C0DF}"/>
              </a:ext>
            </a:extLst>
          </p:cNvPr>
          <p:cNvSpPr txBox="1"/>
          <p:nvPr/>
        </p:nvSpPr>
        <p:spPr>
          <a:xfrm>
            <a:off x="28715051" y="2859632"/>
            <a:ext cx="13571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We fit a Bayesian linear regression model using the brms package [6] in R to accessibility score (dependent variable) with discourse status and acquisition group as fixed effects and subject as random effect.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982EB1-51C7-30B4-481F-988538FD4657}"/>
              </a:ext>
            </a:extLst>
          </p:cNvPr>
          <p:cNvSpPr txBox="1"/>
          <p:nvPr/>
        </p:nvSpPr>
        <p:spPr>
          <a:xfrm>
            <a:off x="241762" y="23222616"/>
            <a:ext cx="13587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Gill Sans MT" panose="020B0502020104020203" pitchFamily="34" charset="77"/>
              </a:rPr>
              <a:t>Two groups of signers</a:t>
            </a:r>
          </a:p>
          <a:p>
            <a:pPr marL="514350" indent="-514350">
              <a:buAutoNum type="arabicParenR"/>
            </a:pPr>
            <a:r>
              <a:rPr lang="en-US" sz="3000" dirty="0">
                <a:latin typeface="Gill Sans MT" panose="020B0502020104020203" pitchFamily="34" charset="77"/>
              </a:rPr>
              <a:t>Native deaf signers: have deaf parents, </a:t>
            </a:r>
            <a:r>
              <a:rPr lang="en-US" sz="3000" dirty="0" err="1">
                <a:latin typeface="Gill Sans MT" panose="020B0502020104020203" pitchFamily="34" charset="77"/>
              </a:rPr>
              <a:t>AoA</a:t>
            </a:r>
            <a:r>
              <a:rPr lang="en-US" sz="3000" dirty="0">
                <a:latin typeface="Gill Sans MT" panose="020B0502020104020203" pitchFamily="34" charset="77"/>
              </a:rPr>
              <a:t>: 0-3 years</a:t>
            </a:r>
          </a:p>
          <a:p>
            <a:pPr marL="514350" indent="-514350">
              <a:buAutoNum type="arabicParenR"/>
            </a:pPr>
            <a:r>
              <a:rPr lang="en-US" sz="3000" dirty="0">
                <a:latin typeface="Gill Sans MT" panose="020B0502020104020203" pitchFamily="34" charset="77"/>
              </a:rPr>
              <a:t>Late deaf signers: have hearing parents, </a:t>
            </a:r>
            <a:r>
              <a:rPr lang="en-US" sz="3000" dirty="0" err="1">
                <a:latin typeface="Gill Sans MT" panose="020B0502020104020203" pitchFamily="34" charset="77"/>
              </a:rPr>
              <a:t>AoA</a:t>
            </a:r>
            <a:r>
              <a:rPr lang="en-US" sz="3000" dirty="0">
                <a:latin typeface="Gill Sans MT" panose="020B0502020104020203" pitchFamily="34" charset="77"/>
              </a:rPr>
              <a:t>: &gt;3 years</a:t>
            </a:r>
          </a:p>
          <a:p>
            <a:endParaRPr lang="en-US" sz="3000" dirty="0">
              <a:latin typeface="Gill Sans MT" panose="020B0502020104020203" pitchFamily="34" charset="77"/>
            </a:endParaRPr>
          </a:p>
          <a:p>
            <a:r>
              <a:rPr lang="en-US" sz="3000" dirty="0">
                <a:latin typeface="Gill Sans MT" panose="020B0502020104020203" pitchFamily="34" charset="77"/>
              </a:rPr>
              <a:t>Native language deprivation among late signers known to influence morphosyntactic [5] and narrative abilities [3].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1E9B19-B524-F92B-A671-0396765E7649}"/>
              </a:ext>
            </a:extLst>
          </p:cNvPr>
          <p:cNvSpPr txBox="1"/>
          <p:nvPr/>
        </p:nvSpPr>
        <p:spPr>
          <a:xfrm>
            <a:off x="10316848" y="7673208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latin typeface="Gill Sans MT" panose="020B0502020104020203" pitchFamily="34" charset="77"/>
              </a:rPr>
              <a:t>Taken from [11]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9C7C1F7-4AC7-17AF-0D53-737451EF61F5}"/>
              </a:ext>
            </a:extLst>
          </p:cNvPr>
          <p:cNvSpPr txBox="1"/>
          <p:nvPr/>
        </p:nvSpPr>
        <p:spPr>
          <a:xfrm>
            <a:off x="28308446" y="24044637"/>
            <a:ext cx="14060066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77"/>
              </a:rPr>
              <a:t>-- The observed distribution of REAT types was in line with previous</a:t>
            </a:r>
          </a:p>
          <a:p>
            <a:r>
              <a:rPr lang="en-US" sz="3200" dirty="0">
                <a:latin typeface="Gill Sans MT" panose="020B0502020104020203" pitchFamily="34" charset="77"/>
              </a:rPr>
              <a:t>observations [7-8, 12]:.</a:t>
            </a: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r>
              <a:rPr lang="en-US" sz="3200" dirty="0">
                <a:latin typeface="Gill Sans MT" panose="020B0502020104020203" pitchFamily="34" charset="77"/>
              </a:rPr>
              <a:t>-- Limited over-explicitness by late signers in reference tracking is akin to findings from hearing L2 acquirers of a sign language [4, 8] and spoken language [15].</a:t>
            </a: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r>
              <a:rPr lang="en-US" sz="3200" dirty="0">
                <a:latin typeface="Gill Sans MT" panose="020B0502020104020203" pitchFamily="34" charset="77"/>
              </a:rPr>
              <a:t>-- Native and late signers share the same linguistic inventory to track referents but differ in pragmatic competence.</a:t>
            </a: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r>
              <a:rPr lang="en-US" sz="3200" dirty="0">
                <a:latin typeface="Gill Sans MT" panose="020B0502020104020203" pitchFamily="34" charset="77"/>
              </a:rPr>
              <a:t>-- Delayed first language exposure might negatively affect late deaf signers’ pragmatic competence, and this might be reflected in their sensitivity to economy of form.</a:t>
            </a: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endParaRPr lang="en-US" sz="3200" dirty="0">
              <a:latin typeface="Gill Sans MT" panose="020B0502020104020203" pitchFamily="34" charset="77"/>
            </a:endParaRPr>
          </a:p>
          <a:p>
            <a:endParaRPr lang="en-TR" sz="3200" dirty="0">
              <a:latin typeface="Gill Sans MT" panose="020B0502020104020203" pitchFamily="34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444821-C984-49E2-0793-BA76EC8DBAF2}"/>
              </a:ext>
            </a:extLst>
          </p:cNvPr>
          <p:cNvSpPr txBox="1"/>
          <p:nvPr/>
        </p:nvSpPr>
        <p:spPr>
          <a:xfrm>
            <a:off x="28340894" y="26794075"/>
            <a:ext cx="4407202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320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Conclusion</a:t>
            </a:r>
            <a:r>
              <a:rPr lang="tr-TR" sz="320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</a:t>
            </a:r>
            <a:endParaRPr lang="en-US" sz="3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8265</TotalTime>
  <Words>1122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Office Theme</vt:lpstr>
      <vt:lpstr>PowerPoint Presentation</vt:lpstr>
    </vt:vector>
  </TitlesOfParts>
  <Company>CUNY Graduate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Nazik Dinctopal-Deniz</dc:creator>
  <cp:lastModifiedBy>Onur Keleş</cp:lastModifiedBy>
  <cp:revision>386</cp:revision>
  <cp:lastPrinted>2019-03-22T15:23:44Z</cp:lastPrinted>
  <dcterms:created xsi:type="dcterms:W3CDTF">2013-07-29T16:28:08Z</dcterms:created>
  <dcterms:modified xsi:type="dcterms:W3CDTF">2022-08-14T09:20:21Z</dcterms:modified>
</cp:coreProperties>
</file>